
<file path=[Content_Types].xml><?xml version="1.0" encoding="utf-8"?>
<Types xmlns="http://schemas.openxmlformats.org/package/2006/content-types">
  <Default Extension="xml" ContentType="application/xml"/>
  <Default Extension="wdp" ContentType="image/vnd.ms-photo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63" r:id="rId2"/>
    <p:sldId id="258" r:id="rId3"/>
    <p:sldId id="259" r:id="rId4"/>
    <p:sldId id="322" r:id="rId5"/>
    <p:sldId id="306" r:id="rId6"/>
    <p:sldId id="265" r:id="rId7"/>
    <p:sldId id="333" r:id="rId8"/>
    <p:sldId id="321" r:id="rId9"/>
    <p:sldId id="309" r:id="rId10"/>
    <p:sldId id="334" r:id="rId11"/>
    <p:sldId id="325" r:id="rId12"/>
    <p:sldId id="268" r:id="rId13"/>
    <p:sldId id="269" r:id="rId14"/>
    <p:sldId id="327" r:id="rId15"/>
    <p:sldId id="271" r:id="rId16"/>
    <p:sldId id="328" r:id="rId17"/>
    <p:sldId id="270" r:id="rId18"/>
    <p:sldId id="275" r:id="rId19"/>
    <p:sldId id="342" r:id="rId20"/>
    <p:sldId id="295" r:id="rId21"/>
    <p:sldId id="296" r:id="rId22"/>
    <p:sldId id="301" r:id="rId23"/>
    <p:sldId id="307" r:id="rId24"/>
    <p:sldId id="349" r:id="rId25"/>
    <p:sldId id="350" r:id="rId26"/>
    <p:sldId id="352" r:id="rId27"/>
    <p:sldId id="330" r:id="rId28"/>
    <p:sldId id="280" r:id="rId29"/>
    <p:sldId id="282" r:id="rId30"/>
    <p:sldId id="289" r:id="rId31"/>
    <p:sldId id="294" r:id="rId32"/>
    <p:sldId id="335" r:id="rId33"/>
    <p:sldId id="273" r:id="rId34"/>
    <p:sldId id="336" r:id="rId35"/>
    <p:sldId id="343" r:id="rId36"/>
    <p:sldId id="346" r:id="rId37"/>
    <p:sldId id="276" r:id="rId38"/>
    <p:sldId id="351" r:id="rId39"/>
    <p:sldId id="288" r:id="rId40"/>
    <p:sldId id="340" r:id="rId41"/>
    <p:sldId id="339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C9FF"/>
    <a:srgbClr val="B99645"/>
    <a:srgbClr val="B9A937"/>
    <a:srgbClr val="4F81BD"/>
    <a:srgbClr val="FF0712"/>
    <a:srgbClr val="18B20C"/>
    <a:srgbClr val="B95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1701" autoAdjust="0"/>
  </p:normalViewPr>
  <p:slideViewPr>
    <p:cSldViewPr snapToGrid="0" snapToObjects="1">
      <p:cViewPr varScale="1">
        <p:scale>
          <a:sx n="73" d="100"/>
          <a:sy n="73" d="100"/>
        </p:scale>
        <p:origin x="-201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1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3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haimeiwang:Documents:Lab%20Notebook:Compound%20Screening:06172014%20drugs%20in%20vitro:Proscillaridin%20A:Proscillaridin%20ATXN2%20endogenou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WT</c:v>
                </c:pt>
              </c:strCache>
            </c:strRef>
          </c:tx>
          <c:spPr>
            <a:ln>
              <a:solidFill>
                <a:srgbClr val="3366FF"/>
              </a:solidFill>
            </a:ln>
          </c:spPr>
          <c:marker>
            <c:symbol val="circle"/>
            <c:size val="5"/>
            <c:spPr>
              <a:solidFill>
                <a:schemeClr val="tx1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Sheet1!$E$3:$E$7</c:f>
                <c:numCache>
                  <c:formatCode>General</c:formatCode>
                  <c:ptCount val="5"/>
                  <c:pt idx="0">
                    <c:v>20.0</c:v>
                  </c:pt>
                  <c:pt idx="1">
                    <c:v>20.0</c:v>
                  </c:pt>
                  <c:pt idx="2">
                    <c:v>20.0</c:v>
                  </c:pt>
                  <c:pt idx="3">
                    <c:v>35.0</c:v>
                  </c:pt>
                  <c:pt idx="4">
                    <c:v>40.0</c:v>
                  </c:pt>
                </c:numCache>
              </c:numRef>
            </c:plus>
            <c:minus>
              <c:numRef>
                <c:f>Sheet1!$E$3:$E$7</c:f>
                <c:numCache>
                  <c:formatCode>General</c:formatCode>
                  <c:ptCount val="5"/>
                  <c:pt idx="0">
                    <c:v>20.0</c:v>
                  </c:pt>
                  <c:pt idx="1">
                    <c:v>20.0</c:v>
                  </c:pt>
                  <c:pt idx="2">
                    <c:v>20.0</c:v>
                  </c:pt>
                  <c:pt idx="3">
                    <c:v>35.0</c:v>
                  </c:pt>
                  <c:pt idx="4">
                    <c:v>40.0</c:v>
                  </c:pt>
                </c:numCache>
              </c:numRef>
            </c:minus>
          </c:errBars>
          <c:xVal>
            <c:numRef>
              <c:f>Sheet1!$B$3:$B$7</c:f>
              <c:numCache>
                <c:formatCode>General</c:formatCode>
                <c:ptCount val="5"/>
                <c:pt idx="0">
                  <c:v>4.0</c:v>
                </c:pt>
                <c:pt idx="1">
                  <c:v>8.0</c:v>
                </c:pt>
                <c:pt idx="2">
                  <c:v>12.0</c:v>
                </c:pt>
                <c:pt idx="3">
                  <c:v>24.0</c:v>
                </c:pt>
                <c:pt idx="4">
                  <c:v>36.0</c:v>
                </c:pt>
              </c:numCache>
            </c:numRef>
          </c:xVal>
          <c:yVal>
            <c:numRef>
              <c:f>Sheet1!$C$3:$C$7</c:f>
              <c:numCache>
                <c:formatCode>General</c:formatCode>
                <c:ptCount val="5"/>
                <c:pt idx="0">
                  <c:v>590.0</c:v>
                </c:pt>
                <c:pt idx="1">
                  <c:v>540.0</c:v>
                </c:pt>
                <c:pt idx="2">
                  <c:v>545.0</c:v>
                </c:pt>
                <c:pt idx="3">
                  <c:v>440.0</c:v>
                </c:pt>
                <c:pt idx="4">
                  <c:v>500.0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TG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circle"/>
            <c:size val="5"/>
            <c:spPr>
              <a:solidFill>
                <a:srgbClr val="00000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Sheet1!$F$3:$F$7</c:f>
                <c:numCache>
                  <c:formatCode>General</c:formatCode>
                  <c:ptCount val="5"/>
                  <c:pt idx="0">
                    <c:v>10.0</c:v>
                  </c:pt>
                  <c:pt idx="1">
                    <c:v>30.0</c:v>
                  </c:pt>
                  <c:pt idx="2">
                    <c:v>20.0</c:v>
                  </c:pt>
                  <c:pt idx="3">
                    <c:v>30.0</c:v>
                  </c:pt>
                  <c:pt idx="4">
                    <c:v>35.0</c:v>
                  </c:pt>
                </c:numCache>
              </c:numRef>
            </c:plus>
            <c:minus>
              <c:numRef>
                <c:f>Sheet1!$F$3:$F$7</c:f>
                <c:numCache>
                  <c:formatCode>General</c:formatCode>
                  <c:ptCount val="5"/>
                  <c:pt idx="0">
                    <c:v>10.0</c:v>
                  </c:pt>
                  <c:pt idx="1">
                    <c:v>30.0</c:v>
                  </c:pt>
                  <c:pt idx="2">
                    <c:v>20.0</c:v>
                  </c:pt>
                  <c:pt idx="3">
                    <c:v>30.0</c:v>
                  </c:pt>
                  <c:pt idx="4">
                    <c:v>35.0</c:v>
                  </c:pt>
                </c:numCache>
              </c:numRef>
            </c:minus>
          </c:errBars>
          <c:xVal>
            <c:numRef>
              <c:f>Sheet1!$B$3:$B$7</c:f>
              <c:numCache>
                <c:formatCode>General</c:formatCode>
                <c:ptCount val="5"/>
                <c:pt idx="0">
                  <c:v>4.0</c:v>
                </c:pt>
                <c:pt idx="1">
                  <c:v>8.0</c:v>
                </c:pt>
                <c:pt idx="2">
                  <c:v>12.0</c:v>
                </c:pt>
                <c:pt idx="3">
                  <c:v>24.0</c:v>
                </c:pt>
                <c:pt idx="4">
                  <c:v>36.0</c:v>
                </c:pt>
              </c:numCache>
            </c:numRef>
          </c:xVal>
          <c:yVal>
            <c:numRef>
              <c:f>Sheet1!$D$3:$D$7</c:f>
              <c:numCache>
                <c:formatCode>General</c:formatCode>
                <c:ptCount val="5"/>
                <c:pt idx="0">
                  <c:v>580.0</c:v>
                </c:pt>
                <c:pt idx="1">
                  <c:v>400.0</c:v>
                </c:pt>
                <c:pt idx="2">
                  <c:v>320.0</c:v>
                </c:pt>
                <c:pt idx="3">
                  <c:v>280.0</c:v>
                </c:pt>
                <c:pt idx="4">
                  <c:v>205.0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2239112"/>
        <c:axId val="1824703256"/>
      </c:scatterChart>
      <c:valAx>
        <c:axId val="-2142239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00"/>
            </a:pPr>
            <a:endParaRPr lang="en-US"/>
          </a:p>
        </c:txPr>
        <c:crossAx val="1824703256"/>
        <c:crosses val="autoZero"/>
        <c:crossBetween val="midCat"/>
        <c:majorUnit val="4.0"/>
        <c:minorUnit val="0.8"/>
      </c:valAx>
      <c:valAx>
        <c:axId val="18247032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Latency to fall (s)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-2142239112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Sheet1!$E$11</c:f>
              <c:strCache>
                <c:ptCount val="1"/>
                <c:pt idx="0">
                  <c:v>WT</c:v>
                </c:pt>
              </c:strCache>
            </c:strRef>
          </c:tx>
          <c:spPr>
            <a:ln>
              <a:solidFill>
                <a:srgbClr val="3366FF"/>
              </a:solidFill>
            </a:ln>
          </c:spPr>
          <c:marker>
            <c:symbol val="circle"/>
            <c:size val="5"/>
            <c:spPr>
              <a:solidFill>
                <a:schemeClr val="tx1"/>
              </a:solidFill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Sheet1!$M$11:$R$11</c:f>
                <c:numCache>
                  <c:formatCode>General</c:formatCode>
                  <c:ptCount val="6"/>
                  <c:pt idx="0">
                    <c:v>7.0</c:v>
                  </c:pt>
                  <c:pt idx="1">
                    <c:v>10.0</c:v>
                  </c:pt>
                  <c:pt idx="2">
                    <c:v>5.0</c:v>
                  </c:pt>
                  <c:pt idx="3">
                    <c:v>5.0</c:v>
                  </c:pt>
                  <c:pt idx="4">
                    <c:v>5.0</c:v>
                  </c:pt>
                  <c:pt idx="5">
                    <c:v>12.0</c:v>
                  </c:pt>
                </c:numCache>
              </c:numRef>
            </c:plus>
            <c:minus>
              <c:numRef>
                <c:f>Sheet1!$M$11:$R$11</c:f>
                <c:numCache>
                  <c:formatCode>General</c:formatCode>
                  <c:ptCount val="6"/>
                  <c:pt idx="0">
                    <c:v>7.0</c:v>
                  </c:pt>
                  <c:pt idx="1">
                    <c:v>10.0</c:v>
                  </c:pt>
                  <c:pt idx="2">
                    <c:v>5.0</c:v>
                  </c:pt>
                  <c:pt idx="3">
                    <c:v>5.0</c:v>
                  </c:pt>
                  <c:pt idx="4">
                    <c:v>5.0</c:v>
                  </c:pt>
                  <c:pt idx="5">
                    <c:v>12.0</c:v>
                  </c:pt>
                </c:numCache>
              </c:numRef>
            </c:minus>
          </c:errBars>
          <c:xVal>
            <c:numRef>
              <c:f>Sheet1!$F$10:$K$10</c:f>
              <c:numCache>
                <c:formatCode>General</c:formatCode>
                <c:ptCount val="6"/>
                <c:pt idx="0">
                  <c:v>5.0</c:v>
                </c:pt>
                <c:pt idx="1">
                  <c:v>9.0</c:v>
                </c:pt>
                <c:pt idx="2">
                  <c:v>16.0</c:v>
                </c:pt>
                <c:pt idx="3">
                  <c:v>24.0</c:v>
                </c:pt>
                <c:pt idx="4">
                  <c:v>36.0</c:v>
                </c:pt>
                <c:pt idx="5">
                  <c:v>45.0</c:v>
                </c:pt>
              </c:numCache>
            </c:numRef>
          </c:xVal>
          <c:yVal>
            <c:numRef>
              <c:f>Sheet1!$F$11:$K$11</c:f>
              <c:numCache>
                <c:formatCode>General</c:formatCode>
                <c:ptCount val="6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100.0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Sheet1!$E$12</c:f>
              <c:strCache>
                <c:ptCount val="1"/>
                <c:pt idx="0">
                  <c:v>Q72</c:v>
                </c:pt>
              </c:strCache>
            </c:strRef>
          </c:tx>
          <c:spPr>
            <a:ln>
              <a:solidFill>
                <a:srgbClr val="FF0712"/>
              </a:solidFill>
            </a:ln>
          </c:spPr>
          <c:marker>
            <c:symbol val="circle"/>
            <c:size val="5"/>
            <c:spPr>
              <a:solidFill>
                <a:schemeClr val="tx1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Sheet1!$M$12:$R$12</c:f>
                <c:numCache>
                  <c:formatCode>General</c:formatCode>
                  <c:ptCount val="6"/>
                  <c:pt idx="0">
                    <c:v>5.0</c:v>
                  </c:pt>
                  <c:pt idx="1">
                    <c:v>8.0</c:v>
                  </c:pt>
                  <c:pt idx="2">
                    <c:v>5.0</c:v>
                  </c:pt>
                  <c:pt idx="3">
                    <c:v>5.0</c:v>
                  </c:pt>
                  <c:pt idx="4">
                    <c:v>5.0</c:v>
                  </c:pt>
                  <c:pt idx="5">
                    <c:v>5.0</c:v>
                  </c:pt>
                </c:numCache>
              </c:numRef>
            </c:plus>
            <c:minus>
              <c:numRef>
                <c:f>Sheet1!$M$12:$R$12</c:f>
                <c:numCache>
                  <c:formatCode>General</c:formatCode>
                  <c:ptCount val="6"/>
                  <c:pt idx="0">
                    <c:v>5.0</c:v>
                  </c:pt>
                  <c:pt idx="1">
                    <c:v>8.0</c:v>
                  </c:pt>
                  <c:pt idx="2">
                    <c:v>5.0</c:v>
                  </c:pt>
                  <c:pt idx="3">
                    <c:v>5.0</c:v>
                  </c:pt>
                  <c:pt idx="4">
                    <c:v>5.0</c:v>
                  </c:pt>
                  <c:pt idx="5">
                    <c:v>5.0</c:v>
                  </c:pt>
                </c:numCache>
              </c:numRef>
            </c:minus>
          </c:errBars>
          <c:xVal>
            <c:numRef>
              <c:f>Sheet1!$F$10:$K$10</c:f>
              <c:numCache>
                <c:formatCode>General</c:formatCode>
                <c:ptCount val="6"/>
                <c:pt idx="0">
                  <c:v>5.0</c:v>
                </c:pt>
                <c:pt idx="1">
                  <c:v>9.0</c:v>
                </c:pt>
                <c:pt idx="2">
                  <c:v>16.0</c:v>
                </c:pt>
                <c:pt idx="3">
                  <c:v>24.0</c:v>
                </c:pt>
                <c:pt idx="4">
                  <c:v>36.0</c:v>
                </c:pt>
                <c:pt idx="5">
                  <c:v>45.0</c:v>
                </c:pt>
              </c:numCache>
            </c:numRef>
          </c:xVal>
          <c:yVal>
            <c:numRef>
              <c:f>Sheet1!$F$12:$K$12</c:f>
              <c:numCache>
                <c:formatCode>General</c:formatCode>
                <c:ptCount val="6"/>
                <c:pt idx="0">
                  <c:v>75.0</c:v>
                </c:pt>
                <c:pt idx="1">
                  <c:v>70.0</c:v>
                </c:pt>
                <c:pt idx="2">
                  <c:v>60.0</c:v>
                </c:pt>
                <c:pt idx="3">
                  <c:v>58.0</c:v>
                </c:pt>
                <c:pt idx="4">
                  <c:v>55.0</c:v>
                </c:pt>
                <c:pt idx="5">
                  <c:v>50.0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0510936"/>
        <c:axId val="1800769656"/>
      </c:scatterChart>
      <c:valAx>
        <c:axId val="1800510936"/>
        <c:scaling>
          <c:orientation val="minMax"/>
          <c:max val="50.0"/>
          <c:min val="0.0"/>
        </c:scaling>
        <c:delete val="0"/>
        <c:axPos val="b"/>
        <c:numFmt formatCode="General" sourceLinked="1"/>
        <c:majorTickMark val="out"/>
        <c:minorTickMark val="none"/>
        <c:tickLblPos val="nextTo"/>
        <c:crossAx val="1800769656"/>
        <c:crosses val="autoZero"/>
        <c:crossBetween val="midCat"/>
        <c:majorUnit val="10.0"/>
      </c:valAx>
      <c:valAx>
        <c:axId val="1800769656"/>
        <c:scaling>
          <c:orientation val="minMax"/>
          <c:max val="120.0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00510936"/>
        <c:crosses val="autoZero"/>
        <c:crossBetween val="midCat"/>
        <c:majorUnit val="20.0"/>
      </c:valAx>
    </c:plotArea>
    <c:plotVisOnly val="1"/>
    <c:dispBlanksAs val="gap"/>
    <c:showDLblsOverMax val="0"/>
  </c:chart>
  <c:txPr>
    <a:bodyPr/>
    <a:lstStyle/>
    <a:p>
      <a:pPr>
        <a:defRPr sz="1050" b="1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Sheet1!$E$35</c:f>
              <c:strCache>
                <c:ptCount val="1"/>
                <c:pt idx="0">
                  <c:v>WT</c:v>
                </c:pt>
              </c:strCache>
            </c:strRef>
          </c:tx>
          <c:spPr>
            <a:ln>
              <a:solidFill>
                <a:srgbClr val="3366FF"/>
              </a:solidFill>
            </a:ln>
          </c:spPr>
          <c:marker>
            <c:symbol val="circle"/>
            <c:size val="5"/>
            <c:spPr>
              <a:solidFill>
                <a:schemeClr val="tx1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Sheet1!$J$35:$L$35</c:f>
                <c:numCache>
                  <c:formatCode>General</c:formatCode>
                  <c:ptCount val="3"/>
                  <c:pt idx="0">
                    <c:v>10.0</c:v>
                  </c:pt>
                  <c:pt idx="1">
                    <c:v>12.0</c:v>
                  </c:pt>
                  <c:pt idx="2">
                    <c:v>10.0</c:v>
                  </c:pt>
                </c:numCache>
              </c:numRef>
            </c:plus>
            <c:minus>
              <c:numRef>
                <c:f>Sheet1!$J$35:$L$35</c:f>
                <c:numCache>
                  <c:formatCode>General</c:formatCode>
                  <c:ptCount val="3"/>
                  <c:pt idx="0">
                    <c:v>10.0</c:v>
                  </c:pt>
                  <c:pt idx="1">
                    <c:v>12.0</c:v>
                  </c:pt>
                  <c:pt idx="2">
                    <c:v>10.0</c:v>
                  </c:pt>
                </c:numCache>
              </c:numRef>
            </c:minus>
          </c:errBars>
          <c:xVal>
            <c:numRef>
              <c:f>Sheet1!$F$34:$H$34</c:f>
              <c:numCache>
                <c:formatCode>General</c:formatCode>
                <c:ptCount val="3"/>
                <c:pt idx="0">
                  <c:v>5.0</c:v>
                </c:pt>
                <c:pt idx="1">
                  <c:v>9.0</c:v>
                </c:pt>
                <c:pt idx="2">
                  <c:v>16.0</c:v>
                </c:pt>
              </c:numCache>
            </c:numRef>
          </c:xVal>
          <c:yVal>
            <c:numRef>
              <c:f>Sheet1!$F$35:$H$35</c:f>
              <c:numCache>
                <c:formatCode>General</c:formatCode>
                <c:ptCount val="3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Sheet1!$E$36</c:f>
              <c:strCache>
                <c:ptCount val="1"/>
                <c:pt idx="0">
                  <c:v>Q72</c:v>
                </c:pt>
              </c:strCache>
            </c:strRef>
          </c:tx>
          <c:spPr>
            <a:ln>
              <a:solidFill>
                <a:srgbClr val="FF0712"/>
              </a:solidFill>
            </a:ln>
          </c:spPr>
          <c:marker>
            <c:symbol val="circle"/>
            <c:size val="5"/>
            <c:spPr>
              <a:solidFill>
                <a:schemeClr val="tx1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Sheet1!$J$36:$L$36</c:f>
                <c:numCache>
                  <c:formatCode>General</c:formatCode>
                  <c:ptCount val="3"/>
                  <c:pt idx="0">
                    <c:v>10.0</c:v>
                  </c:pt>
                  <c:pt idx="1">
                    <c:v>12.0</c:v>
                  </c:pt>
                  <c:pt idx="2">
                    <c:v>10.0</c:v>
                  </c:pt>
                </c:numCache>
              </c:numRef>
            </c:plus>
            <c:minus>
              <c:numRef>
                <c:f>Sheet1!$J$36:$L$36</c:f>
                <c:numCache>
                  <c:formatCode>General</c:formatCode>
                  <c:ptCount val="3"/>
                  <c:pt idx="0">
                    <c:v>10.0</c:v>
                  </c:pt>
                  <c:pt idx="1">
                    <c:v>12.0</c:v>
                  </c:pt>
                  <c:pt idx="2">
                    <c:v>10.0</c:v>
                  </c:pt>
                </c:numCache>
              </c:numRef>
            </c:minus>
          </c:errBars>
          <c:xVal>
            <c:numRef>
              <c:f>Sheet1!$F$34:$H$34</c:f>
              <c:numCache>
                <c:formatCode>General</c:formatCode>
                <c:ptCount val="3"/>
                <c:pt idx="0">
                  <c:v>5.0</c:v>
                </c:pt>
                <c:pt idx="1">
                  <c:v>9.0</c:v>
                </c:pt>
                <c:pt idx="2">
                  <c:v>16.0</c:v>
                </c:pt>
              </c:numCache>
            </c:numRef>
          </c:xVal>
          <c:yVal>
            <c:numRef>
              <c:f>Sheet1!$F$36:$H$36</c:f>
              <c:numCache>
                <c:formatCode>General</c:formatCode>
                <c:ptCount val="3"/>
                <c:pt idx="0">
                  <c:v>75.0</c:v>
                </c:pt>
                <c:pt idx="1">
                  <c:v>70.0</c:v>
                </c:pt>
                <c:pt idx="2">
                  <c:v>60.0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6890376"/>
        <c:axId val="-2139120216"/>
      </c:scatterChart>
      <c:valAx>
        <c:axId val="-2076890376"/>
        <c:scaling>
          <c:orientation val="minMax"/>
          <c:max val="18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/>
                  <a:t>Age (weeks)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9120216"/>
        <c:crosses val="autoZero"/>
        <c:crossBetween val="midCat"/>
        <c:majorUnit val="2.0"/>
      </c:valAx>
      <c:valAx>
        <c:axId val="-2139120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76890376"/>
        <c:crosses val="autoZero"/>
        <c:crossBetween val="midCat"/>
        <c:majorUnit val="20.0"/>
      </c:valAx>
    </c:plotArea>
    <c:plotVisOnly val="1"/>
    <c:dispBlanksAs val="gap"/>
    <c:showDLblsOverMax val="0"/>
  </c:chart>
  <c:txPr>
    <a:bodyPr/>
    <a:lstStyle/>
    <a:p>
      <a:pPr>
        <a:defRPr sz="1050" b="1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1427825519309"/>
          <c:y val="0.031824215064036"/>
          <c:w val="0.658740997785498"/>
          <c:h val="0.747550342008512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Sheet1!$E$48</c:f>
              <c:strCache>
                <c:ptCount val="1"/>
                <c:pt idx="0">
                  <c:v>  48 hours</c:v>
                </c:pt>
              </c:strCache>
            </c:strRef>
          </c:tx>
          <c:spPr>
            <a:ln w="76200" cmpd="sng"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</c:spPr>
          </c:marker>
          <c:xVal>
            <c:numRef>
              <c:f>Sheet1!$C$49:$C$62</c:f>
              <c:numCache>
                <c:formatCode>General</c:formatCode>
                <c:ptCount val="14"/>
                <c:pt idx="0">
                  <c:v>0.0024375</c:v>
                </c:pt>
                <c:pt idx="1">
                  <c:v>0.004875</c:v>
                </c:pt>
                <c:pt idx="2">
                  <c:v>0.00975</c:v>
                </c:pt>
                <c:pt idx="3">
                  <c:v>0.0195</c:v>
                </c:pt>
                <c:pt idx="4">
                  <c:v>0.039</c:v>
                </c:pt>
                <c:pt idx="5">
                  <c:v>0.078</c:v>
                </c:pt>
                <c:pt idx="6">
                  <c:v>0.156</c:v>
                </c:pt>
                <c:pt idx="7">
                  <c:v>0.312</c:v>
                </c:pt>
                <c:pt idx="8">
                  <c:v>0.0024375</c:v>
                </c:pt>
                <c:pt idx="9">
                  <c:v>0.078</c:v>
                </c:pt>
                <c:pt idx="10">
                  <c:v>0.156</c:v>
                </c:pt>
                <c:pt idx="11">
                  <c:v>0.312</c:v>
                </c:pt>
                <c:pt idx="12">
                  <c:v>0.6</c:v>
                </c:pt>
                <c:pt idx="13">
                  <c:v>1.2</c:v>
                </c:pt>
              </c:numCache>
            </c:numRef>
          </c:xVal>
          <c:yVal>
            <c:numRef>
              <c:f>Sheet1!$E$49:$E$62</c:f>
              <c:numCache>
                <c:formatCode>General</c:formatCode>
                <c:ptCount val="14"/>
                <c:pt idx="8">
                  <c:v>100.0</c:v>
                </c:pt>
                <c:pt idx="9">
                  <c:v>86.4076936009897</c:v>
                </c:pt>
                <c:pt idx="10">
                  <c:v>73.97584974839524</c:v>
                </c:pt>
                <c:pt idx="11">
                  <c:v>77.37757203700136</c:v>
                </c:pt>
                <c:pt idx="12">
                  <c:v>51.37373450641191</c:v>
                </c:pt>
                <c:pt idx="13">
                  <c:v>47.50854603121417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1961032"/>
        <c:axId val="-2119086072"/>
      </c:scatterChart>
      <c:valAx>
        <c:axId val="-2141961032"/>
        <c:scaling>
          <c:orientation val="minMax"/>
          <c:max val="1.3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Proscillaridin A (nM)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19086072"/>
        <c:crosses val="autoZero"/>
        <c:crossBetween val="midCat"/>
        <c:majorUnit val="0.2"/>
      </c:valAx>
      <c:valAx>
        <c:axId val="-21190860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Relative expression (%)</a:t>
                </a:r>
              </a:p>
            </c:rich>
          </c:tx>
          <c:layout>
            <c:manualLayout>
              <c:xMode val="edge"/>
              <c:yMode val="edge"/>
              <c:x val="0.0"/>
              <c:y val="0.032487219544536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4196103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 b="1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6BB8B-7A16-2346-88E5-15A6C304833A}" type="datetimeFigureOut">
              <a:rPr lang="en-US" smtClean="0"/>
              <a:t>2/5/16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32611-2E17-6E45-B026-081A327C5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11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Because a definitive cellular pathway mediating mutant ataxin-2 function related to SCA2</a:t>
            </a:r>
            <a:r>
              <a:rPr lang="en-US" baseline="0" dirty="0" smtClean="0"/>
              <a:t> onset </a:t>
            </a:r>
            <a:r>
              <a:rPr lang="en-US" dirty="0" smtClean="0"/>
              <a:t>is not known,</a:t>
            </a:r>
            <a:r>
              <a:rPr lang="en-US" baseline="0" dirty="0" smtClean="0"/>
              <a:t> we are pursuing a strategy to </a:t>
            </a:r>
            <a:r>
              <a:rPr lang="en-US" baseline="0" dirty="0" err="1" smtClean="0"/>
              <a:t>downregulate</a:t>
            </a:r>
            <a:r>
              <a:rPr lang="en-US" baseline="0" dirty="0" smtClean="0"/>
              <a:t> </a:t>
            </a:r>
            <a:r>
              <a:rPr lang="en-US" i="1" baseline="0" dirty="0" smtClean="0"/>
              <a:t>ATXN2 </a:t>
            </a:r>
            <a:r>
              <a:rPr lang="en-US" baseline="0" dirty="0" smtClean="0"/>
              <a:t>expression or </a:t>
            </a:r>
            <a:r>
              <a:rPr lang="en-US" i="1" baseline="0" dirty="0" smtClean="0"/>
              <a:t>ATXN2</a:t>
            </a:r>
            <a:r>
              <a:rPr lang="en-US" baseline="0" dirty="0" smtClean="0"/>
              <a:t> mRNA stability. </a:t>
            </a:r>
            <a:endParaRPr lang="en-US" b="1" u="sng" strike="sngStrike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In so doing we are characterizing the expression control regions of the </a:t>
            </a:r>
            <a:r>
              <a:rPr lang="en-US" i="1" baseline="0" dirty="0" smtClean="0"/>
              <a:t>ATXN2 </a:t>
            </a:r>
            <a:r>
              <a:rPr lang="en-US" baseline="0" dirty="0" smtClean="0"/>
              <a:t>gene. </a:t>
            </a:r>
            <a:endParaRPr lang="en-US" strike="sngStrike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This </a:t>
            </a:r>
            <a:r>
              <a:rPr lang="en-US" strike="noStrike" baseline="0" dirty="0" smtClean="0"/>
              <a:t>approach </a:t>
            </a:r>
            <a:r>
              <a:rPr lang="en-US" baseline="0" dirty="0" smtClean="0"/>
              <a:t>is supported by several observations providing the study rationale:</a:t>
            </a:r>
            <a:br>
              <a:rPr lang="en-US" baseline="0" dirty="0" smtClean="0"/>
            </a:br>
            <a:r>
              <a:rPr lang="en-US" baseline="0" dirty="0" smtClean="0"/>
              <a:t>Gene dosage is important in SCA2 as patients homozygous for the mutation show a more severe phenotype.</a:t>
            </a:r>
            <a:br>
              <a:rPr lang="en-US" baseline="0" dirty="0" smtClean="0"/>
            </a:br>
            <a:r>
              <a:rPr lang="en-US" baseline="0" dirty="0" smtClean="0"/>
              <a:t>This also supported by experiments in transgenic mice as doubling of transgene dosage results in significantly </a:t>
            </a:r>
            <a:r>
              <a:rPr lang="en-US" baseline="0" dirty="0" err="1" smtClean="0"/>
              <a:t>earlier</a:t>
            </a:r>
            <a:r>
              <a:rPr lang="en-US" baseline="0" dirty="0" smtClean="0"/>
              <a:t> onset of SCA2 mouse disease phenotype. </a:t>
            </a:r>
          </a:p>
          <a:p>
            <a:r>
              <a:rPr lang="en-US" baseline="0" dirty="0" smtClean="0"/>
              <a:t>Knockout of </a:t>
            </a:r>
            <a:r>
              <a:rPr lang="en-US" i="1" baseline="0" dirty="0" smtClean="0"/>
              <a:t>ATXN2 </a:t>
            </a:r>
            <a:r>
              <a:rPr lang="en-US" baseline="0" dirty="0" smtClean="0"/>
              <a:t>in mice on the other hand does not result in major CNS dysfunction, but causes obesity, a potentially beneficial side-effect as SCA2 patients are very often underweight. </a:t>
            </a:r>
          </a:p>
          <a:p>
            <a:r>
              <a:rPr lang="en-US" baseline="0" dirty="0" smtClean="0"/>
              <a:t>Additionally, downregulation of mutant SCA1 or SCA3 alleles in rodents even after disease onset resulted in reversal of the phenotype.  </a:t>
            </a:r>
          </a:p>
          <a:p>
            <a:r>
              <a:rPr lang="en-US" baseline="0" dirty="0" smtClean="0"/>
              <a:t>In one study an shRNA was used to target total </a:t>
            </a:r>
            <a:r>
              <a:rPr lang="en-US" i="1" baseline="0" dirty="0" smtClean="0"/>
              <a:t>ATXN1 </a:t>
            </a:r>
            <a:r>
              <a:rPr lang="en-US" baseline="0" dirty="0" smtClean="0"/>
              <a:t>expression resulting in improved phenotype.</a:t>
            </a:r>
          </a:p>
          <a:p>
            <a:endParaRPr lang="en-US" baseline="0" dirty="0" smtClean="0"/>
          </a:p>
          <a:p>
            <a:endParaRPr lang="en-US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97E57-822F-6D4B-A004-D14803D61C1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Here is the</a:t>
            </a:r>
            <a:r>
              <a:rPr lang="en-US" baseline="0" dirty="0" smtClean="0"/>
              <a:t> structure of the ASOs we are using and how they work.</a:t>
            </a:r>
          </a:p>
          <a:p>
            <a:r>
              <a:rPr lang="en-US" baseline="0" dirty="0" smtClean="0"/>
              <a:t>These ASOs are the MOE </a:t>
            </a:r>
            <a:r>
              <a:rPr lang="en-US" baseline="0" dirty="0" err="1" smtClean="0"/>
              <a:t>gapmer</a:t>
            </a:r>
            <a:r>
              <a:rPr lang="en-US" baseline="0" dirty="0" smtClean="0"/>
              <a:t> variety</a:t>
            </a:r>
          </a:p>
          <a:p>
            <a:r>
              <a:rPr lang="en-US" baseline="0" dirty="0" smtClean="0"/>
              <a:t>They have modified nucleotides, including the O-</a:t>
            </a:r>
            <a:r>
              <a:rPr lang="en-US" baseline="0" dirty="0" err="1" smtClean="0"/>
              <a:t>methoxyethyl</a:t>
            </a:r>
            <a:r>
              <a:rPr lang="en-US" baseline="0" dirty="0" smtClean="0"/>
              <a:t> modification at the 2’ position, and a </a:t>
            </a:r>
            <a:r>
              <a:rPr lang="en-US" baseline="0" dirty="0" err="1" smtClean="0"/>
              <a:t>phosphorothioate</a:t>
            </a:r>
            <a:r>
              <a:rPr lang="en-US" baseline="0" dirty="0" smtClean="0"/>
              <a:t> backbone.</a:t>
            </a:r>
          </a:p>
          <a:p>
            <a:r>
              <a:rPr lang="en-US" baseline="0" dirty="0" smtClean="0"/>
              <a:t>The MOE modification enhances ASO stability and inclusion of a 10 </a:t>
            </a:r>
            <a:r>
              <a:rPr lang="en-US" baseline="0" dirty="0" err="1" smtClean="0"/>
              <a:t>bp</a:t>
            </a:r>
            <a:r>
              <a:rPr lang="en-US" baseline="0" dirty="0" smtClean="0"/>
              <a:t> gap of regular </a:t>
            </a:r>
            <a:r>
              <a:rPr lang="en-US" baseline="0" dirty="0" err="1" smtClean="0"/>
              <a:t>phosphorothioate</a:t>
            </a:r>
            <a:r>
              <a:rPr lang="en-US" baseline="0" dirty="0" smtClean="0"/>
              <a:t> ensures </a:t>
            </a:r>
            <a:r>
              <a:rPr lang="en-US" baseline="0" dirty="0" err="1" smtClean="0"/>
              <a:t>RNase</a:t>
            </a:r>
            <a:r>
              <a:rPr lang="en-US" baseline="0" dirty="0" smtClean="0"/>
              <a:t> H destruction of target mRNAs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0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exploited</a:t>
            </a:r>
          </a:p>
          <a:p>
            <a:r>
              <a:rPr lang="en-US" dirty="0" smtClean="0"/>
              <a:t>----- Meeting Notes (2/1/16 16:22) -----</a:t>
            </a:r>
          </a:p>
          <a:p>
            <a:r>
              <a:rPr lang="en-US" dirty="0" smtClean="0"/>
              <a:t>barbara graves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32611-2E17-6E45-B026-081A327C58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69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G3BP is a RAS </a:t>
            </a:r>
            <a:r>
              <a:rPr lang="en-US" dirty="0" err="1" smtClean="0"/>
              <a:t>GTPase</a:t>
            </a:r>
            <a:r>
              <a:rPr lang="en-US" dirty="0" smtClean="0"/>
              <a:t> that localizes to SGs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STORM =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stochastic optical reconstruction microscopy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32611-2E17-6E45-B026-081A327C58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01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32611-2E17-6E45-B026-081A327C58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59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Staufen2 traffics RGS4</a:t>
            </a:r>
          </a:p>
          <a:p>
            <a:r>
              <a:rPr lang="en-US" dirty="0" smtClean="0"/>
              <a:t>Pcp2 binds G-alpha-zero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32611-2E17-6E45-B026-081A327C58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9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I’d like you to think that we are progressing toward a cure for SCA2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32611-2E17-6E45-B026-081A327C589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07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49668E-ED04-1444-ACA4-861DC2A99EA3}" type="slidenum">
              <a:rPr lang="en-US" sz="1200">
                <a:solidFill>
                  <a:srgbClr val="000000"/>
                </a:solidFill>
              </a:rPr>
              <a:pPr eaLnBrk="1" hangingPunct="1"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49668E-ED04-1444-ACA4-861DC2A99EA3}" type="slidenum">
              <a:rPr lang="en-US" sz="1200">
                <a:solidFill>
                  <a:srgbClr val="000000"/>
                </a:solidFill>
              </a:rPr>
              <a:pPr eaLnBrk="1" hangingPunct="1"/>
              <a:t>41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8468A-9696-214D-BAE4-B66B322F7770}" type="datetimeFigureOut">
              <a:rPr lang="en-US" smtClean="0"/>
              <a:t>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061E-7D77-1444-B905-CEB8095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27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8468A-9696-214D-BAE4-B66B322F7770}" type="datetimeFigureOut">
              <a:rPr lang="en-US" smtClean="0"/>
              <a:t>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061E-7D77-1444-B905-CEB8095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10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8468A-9696-214D-BAE4-B66B322F7770}" type="datetimeFigureOut">
              <a:rPr lang="en-US" smtClean="0"/>
              <a:t>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061E-7D77-1444-B905-CEB8095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5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8468A-9696-214D-BAE4-B66B322F7770}" type="datetimeFigureOut">
              <a:rPr lang="en-US" smtClean="0"/>
              <a:t>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061E-7D77-1444-B905-CEB8095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1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8468A-9696-214D-BAE4-B66B322F7770}" type="datetimeFigureOut">
              <a:rPr lang="en-US" smtClean="0"/>
              <a:t>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061E-7D77-1444-B905-CEB8095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20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8468A-9696-214D-BAE4-B66B322F7770}" type="datetimeFigureOut">
              <a:rPr lang="en-US" smtClean="0"/>
              <a:t>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061E-7D77-1444-B905-CEB8095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7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8468A-9696-214D-BAE4-B66B322F7770}" type="datetimeFigureOut">
              <a:rPr lang="en-US" smtClean="0"/>
              <a:t>2/5/16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061E-7D77-1444-B905-CEB8095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9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8468A-9696-214D-BAE4-B66B322F7770}" type="datetimeFigureOut">
              <a:rPr lang="en-US" smtClean="0"/>
              <a:t>2/5/16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061E-7D77-1444-B905-CEB8095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36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8468A-9696-214D-BAE4-B66B322F7770}" type="datetimeFigureOut">
              <a:rPr lang="en-US" smtClean="0"/>
              <a:t>2/5/16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061E-7D77-1444-B905-CEB8095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18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8468A-9696-214D-BAE4-B66B322F7770}" type="datetimeFigureOut">
              <a:rPr lang="en-US" smtClean="0"/>
              <a:t>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061E-7D77-1444-B905-CEB8095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8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8468A-9696-214D-BAE4-B66B322F7770}" type="datetimeFigureOut">
              <a:rPr lang="en-US" smtClean="0"/>
              <a:t>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061E-7D77-1444-B905-CEB8095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10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8468A-9696-214D-BAE4-B66B322F7770}" type="datetimeFigureOut">
              <a:rPr lang="en-US" smtClean="0"/>
              <a:t>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0061E-7D77-1444-B905-CEB8095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0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ra0e97Wiqds" TargetMode="Externa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4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0.jpeg"/><Relationship Id="rId5" Type="http://schemas.microsoft.com/office/2007/relationships/hdphoto" Target="../media/hdphoto2.wdp"/><Relationship Id="rId6" Type="http://schemas.openxmlformats.org/officeDocument/2006/relationships/image" Target="../media/image51.jpeg"/><Relationship Id="rId7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20" Type="http://schemas.openxmlformats.org/officeDocument/2006/relationships/image" Target="../media/image70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4" Type="http://schemas.openxmlformats.org/officeDocument/2006/relationships/image" Target="../media/image64.jpg"/><Relationship Id="rId15" Type="http://schemas.openxmlformats.org/officeDocument/2006/relationships/image" Target="../media/image65.jpg"/><Relationship Id="rId16" Type="http://schemas.openxmlformats.org/officeDocument/2006/relationships/image" Target="../media/image66.png"/><Relationship Id="rId17" Type="http://schemas.openxmlformats.org/officeDocument/2006/relationships/image" Target="../media/image67.png"/><Relationship Id="rId18" Type="http://schemas.openxmlformats.org/officeDocument/2006/relationships/image" Target="../media/image68.png"/><Relationship Id="rId19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chart" Target="../charts/chart2.xml"/><Relationship Id="rId6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435" y="0"/>
            <a:ext cx="9913533" cy="6858000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87433" y="1664210"/>
            <a:ext cx="7374872" cy="195270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r>
              <a:rPr lang="en-US" sz="4000" b="1" dirty="0" err="1" smtClean="0">
                <a:solidFill>
                  <a:schemeClr val="bg1"/>
                </a:solidFill>
              </a:rPr>
              <a:t>Spinocerebellar</a:t>
            </a:r>
            <a:r>
              <a:rPr lang="en-US" sz="4000" b="1" dirty="0" smtClean="0">
                <a:solidFill>
                  <a:schemeClr val="bg1"/>
                </a:solidFill>
              </a:rPr>
              <a:t> Ataxia Type 2:  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Discovery of Drugs and Therapeutic Targets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3986418"/>
            <a:ext cx="9144000" cy="1130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lvl="1"/>
            <a:r>
              <a:rPr lang="en-US" sz="2800" b="1" dirty="0" smtClean="0">
                <a:solidFill>
                  <a:schemeClr val="bg1"/>
                </a:solidFill>
              </a:rPr>
              <a:t>Daniel R. Scoles, Ph.D.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Associate Professor</a:t>
            </a:r>
          </a:p>
          <a:p>
            <a:pPr lvl="1"/>
            <a:r>
              <a:rPr lang="en-US" sz="2800" b="1" dirty="0" smtClean="0">
                <a:solidFill>
                  <a:schemeClr val="bg1"/>
                </a:solidFill>
              </a:rPr>
              <a:t>Department of </a:t>
            </a:r>
            <a:r>
              <a:rPr lang="en-US" sz="2800" b="1" dirty="0" smtClean="0">
                <a:solidFill>
                  <a:schemeClr val="bg1"/>
                </a:solidFill>
              </a:rPr>
              <a:t>Neurology</a:t>
            </a:r>
          </a:p>
          <a:p>
            <a:pPr lvl="1"/>
            <a:endParaRPr lang="en-US" sz="1400" b="1" dirty="0" smtClean="0">
              <a:solidFill>
                <a:schemeClr val="bg1"/>
              </a:solidFill>
            </a:endParaRPr>
          </a:p>
          <a:p>
            <a:pPr lvl="1"/>
            <a:r>
              <a:rPr lang="en-US" sz="2800" b="1" dirty="0" smtClean="0">
                <a:solidFill>
                  <a:schemeClr val="bg1"/>
                </a:solidFill>
              </a:rPr>
              <a:t>February 3, 2016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25549" y="6193583"/>
            <a:ext cx="2882094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800" b="1" kern="1200" dirty="0" smtClean="0">
                <a:solidFill>
                  <a:schemeClr val="bg1"/>
                </a:solidFill>
              </a:rPr>
              <a:t>Disclosures:  none</a:t>
            </a:r>
            <a:endParaRPr lang="en-US" sz="2800" b="1" kern="12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878" y="323484"/>
            <a:ext cx="3958725" cy="106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7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use cart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685800"/>
            <a:ext cx="47879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36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23" y="27662"/>
            <a:ext cx="8229600" cy="1143000"/>
          </a:xfrm>
        </p:spPr>
        <p:txBody>
          <a:bodyPr/>
          <a:lstStyle/>
          <a:p>
            <a:r>
              <a:rPr lang="en-US" i="1" dirty="0" smtClean="0"/>
              <a:t>ATXN2</a:t>
            </a:r>
            <a:r>
              <a:rPr lang="en-US" dirty="0" smtClean="0"/>
              <a:t> Screening Construct</a:t>
            </a:r>
            <a:endParaRPr lang="en-US" dirty="0"/>
          </a:p>
        </p:txBody>
      </p:sp>
      <p:grpSp>
        <p:nvGrpSpPr>
          <p:cNvPr id="71" name="Group 70"/>
          <p:cNvGrpSpPr>
            <a:grpSpLocks/>
          </p:cNvGrpSpPr>
          <p:nvPr/>
        </p:nvGrpSpPr>
        <p:grpSpPr bwMode="auto">
          <a:xfrm>
            <a:off x="273095" y="2029737"/>
            <a:ext cx="8407694" cy="3065836"/>
            <a:chOff x="13239750" y="6897688"/>
            <a:chExt cx="9472613" cy="3257550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13239750" y="7693026"/>
              <a:ext cx="9472613" cy="1587"/>
            </a:xfrm>
            <a:prstGeom prst="line">
              <a:avLst/>
            </a:prstGeom>
            <a:ln w="762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>
              <a:off x="13873162" y="7272338"/>
              <a:ext cx="8242301" cy="75882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kern="120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6995775" y="7272338"/>
              <a:ext cx="1978025" cy="758825"/>
            </a:xfrm>
            <a:prstGeom prst="rect">
              <a:avLst/>
            </a:prstGeom>
            <a:solidFill>
              <a:srgbClr val="FFDF7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kern="1200"/>
            </a:p>
          </p:txBody>
        </p:sp>
        <p:sp>
          <p:nvSpPr>
            <p:cNvPr id="75" name="TextBox 74"/>
            <p:cNvSpPr txBox="1">
              <a:spLocks noChangeArrowheads="1"/>
            </p:cNvSpPr>
            <p:nvPr/>
          </p:nvSpPr>
          <p:spPr bwMode="auto">
            <a:xfrm>
              <a:off x="14014450" y="7258050"/>
              <a:ext cx="1538176" cy="75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i="1" kern="12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ATXN2 </a:t>
              </a:r>
            </a:p>
            <a:p>
              <a:r>
                <a:rPr lang="en-US" sz="2000" b="1" i="1" kern="12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Promoter</a:t>
              </a:r>
              <a:r>
                <a:rPr lang="en-US" sz="2000" b="1" kern="12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 </a:t>
              </a:r>
              <a:endParaRPr lang="en-US" sz="2000" b="1" i="1" kern="1200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6" name="TextBox 75"/>
            <p:cNvSpPr txBox="1">
              <a:spLocks noChangeArrowheads="1"/>
            </p:cNvSpPr>
            <p:nvPr/>
          </p:nvSpPr>
          <p:spPr bwMode="auto">
            <a:xfrm>
              <a:off x="17477884" y="7299107"/>
              <a:ext cx="111967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 i="1" kern="1200">
                  <a:solidFill>
                    <a:srgbClr val="000000"/>
                  </a:solidFill>
                  <a:latin typeface="Arial" charset="0"/>
                  <a:cs typeface="Arial" charset="0"/>
                </a:rPr>
                <a:t>Luc</a:t>
              </a:r>
            </a:p>
          </p:txBody>
        </p:sp>
        <p:sp>
          <p:nvSpPr>
            <p:cNvPr id="77" name="TextBox 76"/>
            <p:cNvSpPr txBox="1">
              <a:spLocks noChangeArrowheads="1"/>
            </p:cNvSpPr>
            <p:nvPr/>
          </p:nvSpPr>
          <p:spPr bwMode="auto">
            <a:xfrm>
              <a:off x="15544800" y="8878888"/>
              <a:ext cx="1058863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 b="1" kern="1200">
                  <a:solidFill>
                    <a:srgbClr val="000000"/>
                  </a:solidFill>
                  <a:latin typeface="Arial" charset="0"/>
                  <a:cs typeface="Arial" charset="0"/>
                </a:rPr>
                <a:t>  ATG</a:t>
              </a:r>
            </a:p>
            <a:p>
              <a:r>
                <a:rPr lang="en-US" sz="2000" b="1" kern="1200">
                  <a:solidFill>
                    <a:srgbClr val="000000"/>
                  </a:solidFill>
                  <a:latin typeface="Arial" charset="0"/>
                  <a:cs typeface="Arial" charset="0"/>
                </a:rPr>
                <a:t>(+163)</a:t>
              </a:r>
            </a:p>
          </p:txBody>
        </p:sp>
        <p:sp>
          <p:nvSpPr>
            <p:cNvPr id="78" name="TextBox 77"/>
            <p:cNvSpPr txBox="1">
              <a:spLocks noChangeArrowheads="1"/>
            </p:cNvSpPr>
            <p:nvPr/>
          </p:nvSpPr>
          <p:spPr bwMode="auto">
            <a:xfrm>
              <a:off x="13412788" y="8415338"/>
              <a:ext cx="11080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 b="1" kern="1200">
                  <a:solidFill>
                    <a:srgbClr val="000000"/>
                  </a:solidFill>
                  <a:latin typeface="Arial" charset="0"/>
                  <a:cs typeface="Arial" charset="0"/>
                </a:rPr>
                <a:t>-1062</a:t>
              </a:r>
            </a:p>
          </p:txBody>
        </p:sp>
        <p:sp>
          <p:nvSpPr>
            <p:cNvPr id="79" name="TextBox 78"/>
            <p:cNvSpPr txBox="1">
              <a:spLocks noChangeArrowheads="1"/>
            </p:cNvSpPr>
            <p:nvPr/>
          </p:nvSpPr>
          <p:spPr bwMode="auto">
            <a:xfrm>
              <a:off x="15278100" y="8415338"/>
              <a:ext cx="7778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 b="1" kern="1200">
                  <a:solidFill>
                    <a:srgbClr val="000000"/>
                  </a:solidFill>
                  <a:latin typeface="Arial" charset="0"/>
                  <a:cs typeface="Arial" charset="0"/>
                </a:rPr>
                <a:t>+1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rot="5400000" flipH="1" flipV="1">
              <a:off x="13713618" y="8257382"/>
              <a:ext cx="301625" cy="1588"/>
            </a:xfrm>
            <a:prstGeom prst="straightConnector1">
              <a:avLst/>
            </a:prstGeom>
            <a:ln w="50800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>
              <a:spLocks noChangeArrowheads="1"/>
            </p:cNvSpPr>
            <p:nvPr/>
          </p:nvSpPr>
          <p:spPr bwMode="auto">
            <a:xfrm>
              <a:off x="18954750" y="8415338"/>
              <a:ext cx="16764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 b="1" kern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</a:t>
              </a:r>
              <a:r>
                <a:rPr lang="ja-JP" altLang="en-US" sz="2000" b="1" kern="1200">
                  <a:solidFill>
                    <a:srgbClr val="000000"/>
                  </a:solidFill>
                  <a:latin typeface="Arial" charset="0"/>
                  <a:cs typeface="Arial" charset="0"/>
                </a:rPr>
                <a:t>’</a:t>
              </a:r>
              <a:r>
                <a:rPr lang="en-US" altLang="ja-JP" sz="2000" b="1" kern="1200">
                  <a:solidFill>
                    <a:srgbClr val="000000"/>
                  </a:solidFill>
                  <a:latin typeface="Arial" charset="0"/>
                  <a:cs typeface="Arial" charset="0"/>
                </a:rPr>
                <a:t>-UTR end at 598 bp </a:t>
              </a:r>
            </a:p>
            <a:p>
              <a:r>
                <a:rPr lang="en-US" sz="2000" b="1" kern="1200">
                  <a:solidFill>
                    <a:srgbClr val="000000"/>
                  </a:solidFill>
                  <a:latin typeface="Arial" charset="0"/>
                  <a:cs typeface="Arial" charset="0"/>
                </a:rPr>
                <a:t>after stop </a:t>
              </a:r>
            </a:p>
          </p:txBody>
        </p:sp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20237450" y="7421563"/>
              <a:ext cx="17240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kern="12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Downstream</a:t>
              </a:r>
            </a:p>
          </p:txBody>
        </p:sp>
        <p:sp>
          <p:nvSpPr>
            <p:cNvPr id="83" name="TextBox 82"/>
            <p:cNvSpPr txBox="1">
              <a:spLocks noChangeArrowheads="1"/>
            </p:cNvSpPr>
            <p:nvPr/>
          </p:nvSpPr>
          <p:spPr bwMode="auto">
            <a:xfrm>
              <a:off x="13865225" y="8709025"/>
              <a:ext cx="185738" cy="144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en-US" kern="1200">
                <a:solidFill>
                  <a:srgbClr val="000000"/>
                </a:solidFill>
              </a:endParaRPr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rot="5400000" flipH="1" flipV="1">
              <a:off x="15479712" y="8256588"/>
              <a:ext cx="301625" cy="3175"/>
            </a:xfrm>
            <a:prstGeom prst="straightConnector1">
              <a:avLst/>
            </a:prstGeom>
            <a:ln w="50800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rot="5400000" flipH="1" flipV="1">
              <a:off x="15639256" y="8527257"/>
              <a:ext cx="838200" cy="1588"/>
            </a:xfrm>
            <a:prstGeom prst="straightConnector1">
              <a:avLst/>
            </a:prstGeom>
            <a:ln w="50800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rot="5400000" flipH="1" flipV="1">
              <a:off x="20088226" y="8256588"/>
              <a:ext cx="301625" cy="3175"/>
            </a:xfrm>
            <a:prstGeom prst="straightConnector1">
              <a:avLst/>
            </a:prstGeom>
            <a:ln w="50800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15613062" y="7285038"/>
              <a:ext cx="411163" cy="73183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kern="1200"/>
            </a:p>
          </p:txBody>
        </p:sp>
        <p:sp>
          <p:nvSpPr>
            <p:cNvPr id="88" name="TextBox 87"/>
            <p:cNvSpPr txBox="1">
              <a:spLocks noChangeArrowheads="1"/>
            </p:cNvSpPr>
            <p:nvPr/>
          </p:nvSpPr>
          <p:spPr bwMode="auto">
            <a:xfrm>
              <a:off x="15279687" y="6897688"/>
              <a:ext cx="1499141" cy="425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000" b="1" kern="12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5</a:t>
              </a:r>
              <a:r>
                <a:rPr lang="ja-JP" altLang="en-US" sz="2000" b="1" kern="12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’</a:t>
              </a:r>
              <a:r>
                <a:rPr lang="en-US" altLang="ja-JP" sz="2000" b="1" kern="12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-UTR</a:t>
              </a:r>
              <a:endParaRPr lang="en-US" sz="2000" b="1" kern="12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8996026" y="7288213"/>
              <a:ext cx="1241425" cy="73183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kern="1200"/>
            </a:p>
          </p:txBody>
        </p:sp>
        <p:sp>
          <p:nvSpPr>
            <p:cNvPr id="90" name="TextBox 89"/>
            <p:cNvSpPr txBox="1">
              <a:spLocks noChangeArrowheads="1"/>
            </p:cNvSpPr>
            <p:nvPr/>
          </p:nvSpPr>
          <p:spPr bwMode="auto">
            <a:xfrm>
              <a:off x="18999201" y="7307263"/>
              <a:ext cx="1068387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i="1" kern="12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cs typeface="Arial" charset="0"/>
                </a:rPr>
                <a:t>ATXN2  </a:t>
              </a:r>
            </a:p>
            <a:p>
              <a:pPr>
                <a:defRPr/>
              </a:pPr>
              <a:r>
                <a:rPr lang="en-US" sz="2000" b="1" kern="12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cs typeface="Arial" charset="0"/>
                </a:rPr>
                <a:t>3</a:t>
              </a:r>
              <a:r>
                <a:rPr lang="ja-JP" altLang="en-US" sz="2000" b="1" kern="12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cs typeface="Arial" charset="0"/>
                </a:rPr>
                <a:t>’</a:t>
              </a:r>
              <a:r>
                <a:rPr lang="en-US" altLang="ja-JP" sz="2000" b="1" kern="12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cs typeface="Arial" charset="0"/>
                </a:rPr>
                <a:t>-UTR</a:t>
              </a:r>
              <a:endParaRPr lang="en-US" sz="2000" b="1" kern="120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91" name="TextBox 90"/>
            <p:cNvSpPr txBox="1">
              <a:spLocks noChangeArrowheads="1"/>
            </p:cNvSpPr>
            <p:nvPr/>
          </p:nvSpPr>
          <p:spPr bwMode="auto">
            <a:xfrm>
              <a:off x="21088350" y="8412163"/>
              <a:ext cx="16002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 b="1" kern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</a:t>
              </a:r>
              <a:r>
                <a:rPr lang="ja-JP" altLang="en-US" sz="2000" b="1" kern="1200">
                  <a:solidFill>
                    <a:srgbClr val="000000"/>
                  </a:solidFill>
                  <a:latin typeface="Arial" charset="0"/>
                  <a:cs typeface="Arial" charset="0"/>
                </a:rPr>
                <a:t>’</a:t>
              </a:r>
              <a:r>
                <a:rPr lang="en-US" altLang="ja-JP" sz="2000" b="1" kern="1200">
                  <a:solidFill>
                    <a:srgbClr val="000000"/>
                  </a:solidFill>
                  <a:latin typeface="Arial" charset="0"/>
                  <a:cs typeface="Arial" charset="0"/>
                </a:rPr>
                <a:t>-UTR end at 1012 bp </a:t>
              </a:r>
            </a:p>
            <a:p>
              <a:r>
                <a:rPr lang="en-US" sz="2000" b="1" kern="1200">
                  <a:solidFill>
                    <a:srgbClr val="000000"/>
                  </a:solidFill>
                  <a:latin typeface="Arial" charset="0"/>
                  <a:cs typeface="Arial" charset="0"/>
                </a:rPr>
                <a:t>after stop </a:t>
              </a: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rot="5400000" flipH="1" flipV="1">
              <a:off x="21965444" y="8257382"/>
              <a:ext cx="301625" cy="1588"/>
            </a:xfrm>
            <a:prstGeom prst="straightConnector1">
              <a:avLst/>
            </a:prstGeom>
            <a:ln w="50800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2007462" y="1460901"/>
            <a:ext cx="4791801" cy="4486151"/>
            <a:chOff x="-512020" y="2457533"/>
            <a:chExt cx="4791801" cy="4486151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12020" y="2457533"/>
              <a:ext cx="4791801" cy="4486151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9384" y="6092205"/>
              <a:ext cx="11430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rgbClr val="FFFF00"/>
                  </a:solidFill>
                </a:rPr>
                <a:t>Firefly</a:t>
              </a:r>
              <a:endParaRPr lang="en-US" sz="26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462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C 0.08472 -0.07246 0.17031 -0.14398 0.21076 -0.20672 C 0.25156 -0.26945 0.23732 -0.34838 0.24253 -0.3757 " pathEditMode="relative" rAng="0" ptsTypes="aaA">
                                      <p:cBhvr>
                                        <p:cTn id="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9" y="-187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1"/>
          <p:cNvSpPr>
            <a:spLocks noGrp="1"/>
          </p:cNvSpPr>
          <p:nvPr/>
        </p:nvSpPr>
        <p:spPr>
          <a:xfrm>
            <a:off x="338619" y="144546"/>
            <a:ext cx="8163857" cy="637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smtClean="0"/>
              <a:t>ATXN2</a:t>
            </a:r>
            <a:r>
              <a:rPr lang="en-US" sz="3200" dirty="0" smtClean="0"/>
              <a:t> Promoter Analysis</a:t>
            </a:r>
            <a:endParaRPr lang="en-US" sz="3200" dirty="0"/>
          </a:p>
        </p:txBody>
      </p:sp>
      <p:pic>
        <p:nvPicPr>
          <p:cNvPr id="5" name="Picture 4" descr="deletion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68" y="1855463"/>
            <a:ext cx="7408691" cy="704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67" y="1836412"/>
            <a:ext cx="7408691" cy="753129"/>
          </a:xfrm>
          <a:prstGeom prst="rect">
            <a:avLst/>
          </a:prstGeom>
        </p:spPr>
      </p:pic>
      <p:grpSp>
        <p:nvGrpSpPr>
          <p:cNvPr id="245" name="Group 244"/>
          <p:cNvGrpSpPr/>
          <p:nvPr/>
        </p:nvGrpSpPr>
        <p:grpSpPr>
          <a:xfrm>
            <a:off x="5291922" y="1029199"/>
            <a:ext cx="2769440" cy="826263"/>
            <a:chOff x="5291922" y="1029199"/>
            <a:chExt cx="2769440" cy="826263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5291922" y="1534778"/>
              <a:ext cx="276944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>
              <a:off x="5291922" y="1534778"/>
              <a:ext cx="0" cy="320684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TextBox 237"/>
            <p:cNvSpPr txBox="1"/>
            <p:nvPr/>
          </p:nvSpPr>
          <p:spPr>
            <a:xfrm>
              <a:off x="5803475" y="1029199"/>
              <a:ext cx="16909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Luciferase</a:t>
              </a:r>
              <a:endParaRPr lang="en-US" sz="2800" b="1" dirty="0"/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4500596" y="993917"/>
            <a:ext cx="2653060" cy="2215991"/>
            <a:chOff x="4500596" y="993917"/>
            <a:chExt cx="2653060" cy="2215991"/>
          </a:xfrm>
        </p:grpSpPr>
        <p:grpSp>
          <p:nvGrpSpPr>
            <p:cNvPr id="252" name="Group 251"/>
            <p:cNvGrpSpPr/>
            <p:nvPr/>
          </p:nvGrpSpPr>
          <p:grpSpPr>
            <a:xfrm>
              <a:off x="4500596" y="1302256"/>
              <a:ext cx="161220" cy="1347058"/>
              <a:chOff x="4500596" y="1302256"/>
              <a:chExt cx="161220" cy="1347058"/>
            </a:xfrm>
          </p:grpSpPr>
          <p:cxnSp>
            <p:nvCxnSpPr>
              <p:cNvPr id="199" name="Straight Arrow Connector 198"/>
              <p:cNvCxnSpPr/>
              <p:nvPr/>
            </p:nvCxnSpPr>
            <p:spPr>
              <a:xfrm>
                <a:off x="4571155" y="1302256"/>
                <a:ext cx="0" cy="500326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1" name="Rectangle 250"/>
              <p:cNvSpPr/>
              <p:nvPr/>
            </p:nvSpPr>
            <p:spPr>
              <a:xfrm>
                <a:off x="4500596" y="1855462"/>
                <a:ext cx="161220" cy="79385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3" name="TextBox 252"/>
            <p:cNvSpPr txBox="1"/>
            <p:nvPr/>
          </p:nvSpPr>
          <p:spPr>
            <a:xfrm>
              <a:off x="6050432" y="993917"/>
              <a:ext cx="1103224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800" dirty="0" smtClean="0">
                  <a:solidFill>
                    <a:srgbClr val="FF0000"/>
                  </a:solidFill>
                </a:rPr>
                <a:t>X</a:t>
              </a:r>
              <a:endParaRPr lang="en-US" sz="13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55" name="TextBox 254"/>
          <p:cNvSpPr txBox="1"/>
          <p:nvPr/>
        </p:nvSpPr>
        <p:spPr>
          <a:xfrm>
            <a:off x="1295688" y="1290809"/>
            <a:ext cx="2710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ATXN2</a:t>
            </a:r>
            <a:r>
              <a:rPr lang="en-US" sz="2800" b="1" dirty="0" smtClean="0"/>
              <a:t> promoter</a:t>
            </a:r>
            <a:endParaRPr lang="en-US" sz="28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115812" y="3368677"/>
            <a:ext cx="6910686" cy="2820242"/>
            <a:chOff x="702235" y="3974874"/>
            <a:chExt cx="6910686" cy="2820242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2800" y="4413648"/>
              <a:ext cx="5530121" cy="238146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02235" y="3974874"/>
              <a:ext cx="4212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Rat Prolactin Minimal Promoter Constructs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8268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1"/>
          <p:cNvSpPr>
            <a:spLocks noGrp="1"/>
          </p:cNvSpPr>
          <p:nvPr/>
        </p:nvSpPr>
        <p:spPr>
          <a:xfrm>
            <a:off x="338619" y="144546"/>
            <a:ext cx="8163857" cy="637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ETS1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490769" y="905763"/>
            <a:ext cx="54809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ETS1 directly binds the ATXN2 promoter element </a:t>
            </a:r>
          </a:p>
          <a:p>
            <a:pPr lvl="1"/>
            <a:r>
              <a:rPr lang="en-US" sz="2000" b="1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b="1" dirty="0">
                <a:sym typeface="Wingdings"/>
              </a:rPr>
              <a:t> </a:t>
            </a:r>
            <a:r>
              <a:rPr lang="en-US" sz="2000" b="1" dirty="0" smtClean="0">
                <a:sym typeface="Wingdings"/>
              </a:rPr>
              <a:t>  </a:t>
            </a:r>
            <a:r>
              <a:rPr lang="en-US" sz="2000" b="1" dirty="0" smtClean="0"/>
              <a:t>EMSA </a:t>
            </a:r>
            <a:r>
              <a:rPr lang="en-US" sz="2000" b="1" dirty="0" err="1" smtClean="0"/>
              <a:t>supershift</a:t>
            </a:r>
            <a:r>
              <a:rPr lang="en-US" sz="2000" b="1" dirty="0" smtClean="0"/>
              <a:t>      </a:t>
            </a:r>
            <a:r>
              <a:rPr lang="en-US" sz="2000" b="1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b="1" dirty="0">
                <a:sym typeface="Wingdings"/>
              </a:rPr>
              <a:t> </a:t>
            </a:r>
            <a:r>
              <a:rPr lang="en-US" sz="2000" b="1" dirty="0" smtClean="0">
                <a:sym typeface="Wingdings"/>
              </a:rPr>
              <a:t> </a:t>
            </a:r>
            <a:r>
              <a:rPr lang="en-US" sz="2000" b="1" dirty="0" err="1" smtClean="0"/>
              <a:t>ChIP</a:t>
            </a:r>
            <a:r>
              <a:rPr lang="en-US" sz="2000" b="1" dirty="0" smtClean="0"/>
              <a:t>-PCR assay</a:t>
            </a:r>
          </a:p>
          <a:p>
            <a:r>
              <a:rPr lang="en-US" sz="2000" b="1" dirty="0" smtClean="0"/>
              <a:t>ETS1 expression determines ATXN2 expression</a:t>
            </a:r>
          </a:p>
          <a:p>
            <a:pPr lvl="1"/>
            <a:r>
              <a:rPr lang="en-US" sz="2000" b="1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b="1" dirty="0">
                <a:sym typeface="Wingdings"/>
              </a:rPr>
              <a:t> </a:t>
            </a:r>
            <a:r>
              <a:rPr lang="en-US" sz="2000" b="1" dirty="0" smtClean="0">
                <a:sym typeface="Wingdings"/>
              </a:rPr>
              <a:t>  </a:t>
            </a:r>
            <a:r>
              <a:rPr lang="en-US" sz="2000" b="1" dirty="0" smtClean="0"/>
              <a:t>ETS1 </a:t>
            </a:r>
            <a:r>
              <a:rPr lang="en-US" sz="2000" b="1" dirty="0" err="1" smtClean="0"/>
              <a:t>shRNA</a:t>
            </a:r>
            <a:r>
              <a:rPr lang="en-US" sz="2000" b="1" dirty="0" smtClean="0"/>
              <a:t>              </a:t>
            </a:r>
            <a:r>
              <a:rPr lang="en-US" sz="2000" b="1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b="1" dirty="0">
                <a:sym typeface="Wingdings"/>
              </a:rPr>
              <a:t> </a:t>
            </a:r>
            <a:r>
              <a:rPr lang="en-US" sz="2000" b="1" dirty="0" smtClean="0">
                <a:sym typeface="Wingdings"/>
              </a:rPr>
              <a:t> </a:t>
            </a:r>
            <a:r>
              <a:rPr lang="en-US" sz="2000" b="1" dirty="0" smtClean="0"/>
              <a:t>ETS1 overexpression</a:t>
            </a:r>
            <a:endParaRPr lang="en-US" sz="2000" b="1" dirty="0"/>
          </a:p>
        </p:txBody>
      </p:sp>
      <p:pic>
        <p:nvPicPr>
          <p:cNvPr id="5" name="Picture 4" descr="ets1cells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74"/>
          <a:stretch/>
        </p:blipFill>
        <p:spPr>
          <a:xfrm>
            <a:off x="652670" y="3090952"/>
            <a:ext cx="2642497" cy="34598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4198" y="5460956"/>
            <a:ext cx="509625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Gambogic</a:t>
            </a:r>
            <a:r>
              <a:rPr lang="en-US" b="1" dirty="0" smtClean="0"/>
              <a:t> acid inhibits Ets1 expression</a:t>
            </a:r>
            <a:endParaRPr lang="en-US" b="1" dirty="0"/>
          </a:p>
          <a:p>
            <a:r>
              <a:rPr lang="en-US" b="1" dirty="0" smtClean="0"/>
              <a:t>Wang et al., Int. J. </a:t>
            </a:r>
            <a:r>
              <a:rPr lang="en-US" b="1" dirty="0" err="1" smtClean="0"/>
              <a:t>Nanomedicine</a:t>
            </a:r>
            <a:r>
              <a:rPr lang="en-US" b="1" dirty="0" smtClean="0"/>
              <a:t>, 2012:7 781–787</a:t>
            </a:r>
            <a:endParaRPr lang="en-US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2401180" y="1886531"/>
            <a:ext cx="4839786" cy="2760277"/>
            <a:chOff x="2401180" y="1886531"/>
            <a:chExt cx="4839786" cy="2760277"/>
          </a:xfrm>
        </p:grpSpPr>
        <p:grpSp>
          <p:nvGrpSpPr>
            <p:cNvPr id="4" name="Group 3"/>
            <p:cNvGrpSpPr/>
            <p:nvPr/>
          </p:nvGrpSpPr>
          <p:grpSpPr>
            <a:xfrm>
              <a:off x="2401180" y="1886531"/>
              <a:ext cx="4839786" cy="2760277"/>
              <a:chOff x="2401180" y="1886531"/>
              <a:chExt cx="4839786" cy="2760277"/>
            </a:xfrm>
          </p:grpSpPr>
          <p:pic>
            <p:nvPicPr>
              <p:cNvPr id="7" name="Picture 6" descr="ets1 in cerebellum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76"/>
              <a:stretch/>
            </p:blipFill>
            <p:spPr>
              <a:xfrm>
                <a:off x="2401180" y="2229202"/>
                <a:ext cx="4377747" cy="2417606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2401180" y="1886531"/>
                <a:ext cx="48397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Ets1 is expressed in cerebellar Purkinje cells</a:t>
                </a:r>
                <a:endParaRPr lang="en-US" sz="2000" b="1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055378" y="4256655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Allen Brain Atlas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38619" y="2448383"/>
            <a:ext cx="3432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Transfection of ETS1 </a:t>
            </a:r>
          </a:p>
          <a:p>
            <a:r>
              <a:rPr lang="en-US" sz="2000" b="1" dirty="0" smtClean="0"/>
              <a:t>increased ATXN2 expression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263597" y="6334268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Scoles et al., 2012 Hum </a:t>
            </a:r>
            <a:r>
              <a:rPr lang="en-US" dirty="0" err="1" smtClean="0"/>
              <a:t>Mol</a:t>
            </a:r>
            <a:r>
              <a:rPr lang="en-US" dirty="0" smtClean="0"/>
              <a:t> Genet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058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054E-6 8.45886E-7 L 0.20949 0.07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74" y="3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23" y="27662"/>
            <a:ext cx="8229600" cy="889846"/>
          </a:xfrm>
        </p:spPr>
        <p:txBody>
          <a:bodyPr/>
          <a:lstStyle/>
          <a:p>
            <a:r>
              <a:rPr lang="en-US" dirty="0" smtClean="0"/>
              <a:t>Screening Assay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45051" y="917508"/>
            <a:ext cx="4086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Primary Assays   5-6 doses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933571" y="1384290"/>
            <a:ext cx="5843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ATXN2</a:t>
            </a:r>
            <a:r>
              <a:rPr lang="en-US" sz="2800" dirty="0" smtClean="0"/>
              <a:t>-LUC  &amp;  Viability </a:t>
            </a:r>
            <a:r>
              <a:rPr lang="en-US" sz="2800" dirty="0" err="1" smtClean="0"/>
              <a:t>Counterscreen</a:t>
            </a:r>
            <a:endParaRPr lang="en-US" sz="2800" dirty="0"/>
          </a:p>
        </p:txBody>
      </p:sp>
      <p:sp>
        <p:nvSpPr>
          <p:cNvPr id="77" name="TextBox 76"/>
          <p:cNvSpPr txBox="1"/>
          <p:nvPr/>
        </p:nvSpPr>
        <p:spPr>
          <a:xfrm>
            <a:off x="1745051" y="1925282"/>
            <a:ext cx="4466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Secondary Assays   5-6 doses</a:t>
            </a:r>
            <a:endParaRPr lang="en-US" sz="28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2933571" y="2392064"/>
            <a:ext cx="5843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ATXN2</a:t>
            </a:r>
            <a:r>
              <a:rPr lang="en-US" sz="2800" dirty="0" smtClean="0"/>
              <a:t>-</a:t>
            </a:r>
            <a:r>
              <a:rPr lang="en-US" sz="2800" dirty="0"/>
              <a:t>LUC  &amp;  Viability </a:t>
            </a:r>
            <a:r>
              <a:rPr lang="en-US" sz="2800" dirty="0" err="1"/>
              <a:t>Counterscreen</a:t>
            </a:r>
            <a:endParaRPr lang="en-US" sz="2800" dirty="0"/>
          </a:p>
        </p:txBody>
      </p:sp>
      <p:sp>
        <p:nvSpPr>
          <p:cNvPr id="79" name="TextBox 78"/>
          <p:cNvSpPr txBox="1"/>
          <p:nvPr/>
        </p:nvSpPr>
        <p:spPr>
          <a:xfrm>
            <a:off x="2933571" y="2905997"/>
            <a:ext cx="5559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CMV</a:t>
            </a:r>
            <a:r>
              <a:rPr lang="en-US" sz="2800" dirty="0" smtClean="0"/>
              <a:t>-</a:t>
            </a:r>
            <a:r>
              <a:rPr lang="en-US" sz="2800" dirty="0"/>
              <a:t>LUC  &amp;  Viability </a:t>
            </a:r>
            <a:r>
              <a:rPr lang="en-US" sz="2800" dirty="0" err="1"/>
              <a:t>Counterscreen</a:t>
            </a:r>
            <a:endParaRPr lang="en-US" sz="2800" dirty="0"/>
          </a:p>
        </p:txBody>
      </p:sp>
      <p:sp>
        <p:nvSpPr>
          <p:cNvPr id="81" name="TextBox 80"/>
          <p:cNvSpPr txBox="1"/>
          <p:nvPr/>
        </p:nvSpPr>
        <p:spPr>
          <a:xfrm>
            <a:off x="2933571" y="3412041"/>
            <a:ext cx="4120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Luciferase enzymatic assay</a:t>
            </a:r>
            <a:endParaRPr lang="en-US" sz="2800" dirty="0"/>
          </a:p>
        </p:txBody>
      </p:sp>
      <p:sp>
        <p:nvSpPr>
          <p:cNvPr id="83" name="TextBox 82"/>
          <p:cNvSpPr txBox="1"/>
          <p:nvPr/>
        </p:nvSpPr>
        <p:spPr>
          <a:xfrm>
            <a:off x="1745051" y="3993748"/>
            <a:ext cx="2431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Tertiary Assays</a:t>
            </a:r>
            <a:endParaRPr lang="en-US" sz="28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2933571" y="4460530"/>
            <a:ext cx="5843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ATXN2</a:t>
            </a:r>
            <a:r>
              <a:rPr lang="en-US" sz="2800" dirty="0" smtClean="0"/>
              <a:t>-</a:t>
            </a:r>
            <a:r>
              <a:rPr lang="en-US" sz="2800" dirty="0"/>
              <a:t>LUC  &amp;  Viability </a:t>
            </a:r>
            <a:r>
              <a:rPr lang="en-US" sz="2800" dirty="0" err="1"/>
              <a:t>Counterscreen</a:t>
            </a:r>
            <a:endParaRPr lang="en-US" sz="2800" dirty="0"/>
          </a:p>
        </p:txBody>
      </p:sp>
      <p:sp>
        <p:nvSpPr>
          <p:cNvPr id="85" name="TextBox 84"/>
          <p:cNvSpPr txBox="1"/>
          <p:nvPr/>
        </p:nvSpPr>
        <p:spPr>
          <a:xfrm>
            <a:off x="2933571" y="4974463"/>
            <a:ext cx="5559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CMV</a:t>
            </a:r>
            <a:r>
              <a:rPr lang="en-US" sz="2800" dirty="0" smtClean="0"/>
              <a:t>-</a:t>
            </a:r>
            <a:r>
              <a:rPr lang="en-US" sz="2800" dirty="0"/>
              <a:t>LUC  &amp;  Viability </a:t>
            </a:r>
            <a:r>
              <a:rPr lang="en-US" sz="2800" dirty="0" err="1"/>
              <a:t>Counterscreen</a:t>
            </a:r>
            <a:endParaRPr lang="en-US" sz="2800" dirty="0"/>
          </a:p>
        </p:txBody>
      </p:sp>
      <p:sp>
        <p:nvSpPr>
          <p:cNvPr id="91" name="TextBox 90"/>
          <p:cNvSpPr txBox="1"/>
          <p:nvPr/>
        </p:nvSpPr>
        <p:spPr>
          <a:xfrm>
            <a:off x="1819258" y="5469285"/>
            <a:ext cx="2819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Orthogonal Assay</a:t>
            </a:r>
            <a:endParaRPr lang="en-US" sz="2800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3007778" y="5936067"/>
            <a:ext cx="6032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Endogenous </a:t>
            </a:r>
            <a:r>
              <a:rPr lang="en-US" sz="2800" i="1" dirty="0" smtClean="0"/>
              <a:t>ATXN2</a:t>
            </a:r>
            <a:r>
              <a:rPr lang="en-US" sz="2800" dirty="0" smtClean="0"/>
              <a:t> by Quantitative PCR</a:t>
            </a:r>
            <a:endParaRPr lang="en-US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218952" y="917508"/>
            <a:ext cx="8772648" cy="3076240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ed Rectangle 93"/>
          <p:cNvSpPr/>
          <p:nvPr/>
        </p:nvSpPr>
        <p:spPr>
          <a:xfrm>
            <a:off x="218952" y="3993747"/>
            <a:ext cx="8772648" cy="2724901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7723" y="2125336"/>
            <a:ext cx="1266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NCGC</a:t>
            </a:r>
            <a:endParaRPr lang="en-US" sz="3600" dirty="0"/>
          </a:p>
        </p:txBody>
      </p:sp>
      <p:sp>
        <p:nvSpPr>
          <p:cNvPr id="99" name="TextBox 98"/>
          <p:cNvSpPr txBox="1"/>
          <p:nvPr/>
        </p:nvSpPr>
        <p:spPr>
          <a:xfrm>
            <a:off x="467496" y="4851352"/>
            <a:ext cx="1260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UTAH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86862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91" grpId="0"/>
      <p:bldP spid="92" grpId="0"/>
      <p:bldP spid="94" grpId="0" animBg="1"/>
      <p:bldP spid="9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23" y="27662"/>
            <a:ext cx="8229600" cy="1143000"/>
          </a:xfrm>
        </p:spPr>
        <p:txBody>
          <a:bodyPr/>
          <a:lstStyle/>
          <a:p>
            <a:r>
              <a:rPr lang="en-US" dirty="0" smtClean="0"/>
              <a:t>Robotic Compound Screening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25793"/>
          <a:stretch/>
        </p:blipFill>
        <p:spPr>
          <a:xfrm>
            <a:off x="4375813" y="2493093"/>
            <a:ext cx="4445377" cy="2998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72" y="1170662"/>
            <a:ext cx="3959178" cy="26448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6645" y="3917027"/>
            <a:ext cx="29674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Ajit</a:t>
            </a:r>
            <a:r>
              <a:rPr lang="en-US" sz="2800" dirty="0" smtClean="0"/>
              <a:t> </a:t>
            </a:r>
            <a:r>
              <a:rPr lang="en-US" sz="2800" dirty="0" err="1" smtClean="0"/>
              <a:t>Jadhav</a:t>
            </a:r>
            <a:endParaRPr lang="en-US" sz="2800" dirty="0" smtClean="0"/>
          </a:p>
          <a:p>
            <a:r>
              <a:rPr lang="en-US" sz="2800" dirty="0" smtClean="0"/>
              <a:t>NCGC Branch Chief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5032335" y="5491985"/>
            <a:ext cx="330090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Anton </a:t>
            </a:r>
            <a:r>
              <a:rPr lang="en-US" sz="2400" dirty="0" err="1" smtClean="0"/>
              <a:t>Simeonov</a:t>
            </a:r>
            <a:endParaRPr lang="en-US" sz="2400" dirty="0" smtClean="0"/>
          </a:p>
          <a:p>
            <a:r>
              <a:rPr lang="en-US" sz="2400" dirty="0" smtClean="0"/>
              <a:t>NCATS Scientific Director</a:t>
            </a:r>
          </a:p>
          <a:p>
            <a:r>
              <a:rPr lang="en-US" sz="2400" dirty="0" smtClean="0"/>
              <a:t>NCGC Co-founder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8073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1"/>
          <p:cNvSpPr>
            <a:spLocks noGrp="1"/>
          </p:cNvSpPr>
          <p:nvPr>
            <p:ph type="title"/>
          </p:nvPr>
        </p:nvSpPr>
        <p:spPr>
          <a:xfrm>
            <a:off x="447723" y="27662"/>
            <a:ext cx="8229600" cy="1143000"/>
          </a:xfrm>
        </p:spPr>
        <p:txBody>
          <a:bodyPr/>
          <a:lstStyle/>
          <a:p>
            <a:r>
              <a:rPr lang="en-US" dirty="0" smtClean="0"/>
              <a:t>numbers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441" y="2436858"/>
            <a:ext cx="3991146" cy="28246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723" y="1713332"/>
            <a:ext cx="6019597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400,000 compounds @ 6 doses each</a:t>
            </a:r>
          </a:p>
          <a:p>
            <a:pPr marL="457200" indent="-457200">
              <a:buFont typeface="Arial"/>
              <a:buChar char="•"/>
            </a:pPr>
            <a:endParaRPr lang="en-US" sz="2800" b="1" dirty="0" smtClean="0"/>
          </a:p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2.8 million wells needed</a:t>
            </a:r>
            <a:endParaRPr lang="en-US" sz="2800" b="1" dirty="0"/>
          </a:p>
          <a:p>
            <a:pPr marL="457200" indent="-457200">
              <a:buFont typeface="Arial"/>
              <a:buChar char="•"/>
            </a:pPr>
            <a:endParaRPr lang="en-US" sz="2800" b="1" dirty="0" smtClean="0"/>
          </a:p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1536 well plate format</a:t>
            </a: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1,822 plates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0267" y="5547152"/>
            <a:ext cx="6781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</a:rPr>
              <a:t>1,822 </a:t>
            </a:r>
            <a:r>
              <a:rPr lang="en-US" sz="3600" b="1" dirty="0" smtClean="0">
                <a:solidFill>
                  <a:prstClr val="black"/>
                </a:solidFill>
              </a:rPr>
              <a:t>plates needed &amp; 11 liters of luciferase reagent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043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18351" y="6161863"/>
            <a:ext cx="6258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=ra0e97Wiqds</a:t>
            </a:r>
            <a:endParaRPr lang="en-US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0" y="1025444"/>
            <a:ext cx="8890000" cy="495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8218" y="312878"/>
            <a:ext cx="4150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NIH Chemical Genomics Center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94115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-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540234" y="2636397"/>
            <a:ext cx="788856" cy="76975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31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91140" y="2803800"/>
            <a:ext cx="5047211" cy="207797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191140" y="1090770"/>
            <a:ext cx="5047211" cy="156063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47723" y="2766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</a:t>
            </a:r>
            <a:r>
              <a:rPr lang="en-US" i="1" dirty="0" smtClean="0"/>
              <a:t>ATXN2</a:t>
            </a:r>
            <a:r>
              <a:rPr lang="en-US" dirty="0" smtClean="0"/>
              <a:t> screen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62175" y="1188451"/>
            <a:ext cx="139012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ATXN2-LUC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VIABILITY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ATXN2-LUC</a:t>
            </a:r>
          </a:p>
          <a:p>
            <a:r>
              <a:rPr lang="en-US" dirty="0"/>
              <a:t> </a:t>
            </a:r>
            <a:r>
              <a:rPr lang="en-US" dirty="0" smtClean="0"/>
              <a:t>     VIABILITY</a:t>
            </a:r>
          </a:p>
          <a:p>
            <a:endParaRPr lang="en-US" dirty="0"/>
          </a:p>
          <a:p>
            <a:r>
              <a:rPr lang="en-US" dirty="0" smtClean="0"/>
              <a:t>CMV-LUC</a:t>
            </a:r>
          </a:p>
          <a:p>
            <a:r>
              <a:rPr lang="en-US" dirty="0"/>
              <a:t> </a:t>
            </a:r>
            <a:r>
              <a:rPr lang="en-US" dirty="0" smtClean="0"/>
              <a:t>     VIABILITY</a:t>
            </a:r>
          </a:p>
          <a:p>
            <a:endParaRPr lang="en-US" dirty="0"/>
          </a:p>
          <a:p>
            <a:r>
              <a:rPr lang="en-US" dirty="0" smtClean="0"/>
              <a:t>FIREFLY LUC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76436" y="1188451"/>
            <a:ext cx="185188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359,840 screened</a:t>
            </a:r>
          </a:p>
          <a:p>
            <a:r>
              <a:rPr lang="en-US" dirty="0" smtClean="0"/>
              <a:t>2763 passed</a:t>
            </a:r>
          </a:p>
          <a:p>
            <a:endParaRPr lang="en-US" dirty="0"/>
          </a:p>
          <a:p>
            <a:r>
              <a:rPr lang="en-US" dirty="0" smtClean="0"/>
              <a:t>391,067</a:t>
            </a:r>
          </a:p>
          <a:p>
            <a:r>
              <a:rPr lang="en-US" dirty="0" smtClean="0"/>
              <a:t>3772 cytotoxic</a:t>
            </a:r>
          </a:p>
          <a:p>
            <a:endParaRPr lang="en-US" dirty="0" smtClean="0"/>
          </a:p>
          <a:p>
            <a:r>
              <a:rPr lang="en-US" dirty="0" smtClean="0"/>
              <a:t>1439 Passed</a:t>
            </a:r>
            <a:endParaRPr lang="en-US" dirty="0"/>
          </a:p>
          <a:p>
            <a:r>
              <a:rPr lang="en-US" dirty="0" smtClean="0"/>
              <a:t>757 Passed</a:t>
            </a:r>
          </a:p>
          <a:p>
            <a:endParaRPr lang="en-US" dirty="0"/>
          </a:p>
          <a:p>
            <a:r>
              <a:rPr lang="en-US" dirty="0"/>
              <a:t>416 </a:t>
            </a:r>
            <a:r>
              <a:rPr lang="en-US" dirty="0" smtClean="0"/>
              <a:t>Passed</a:t>
            </a:r>
            <a:endParaRPr lang="en-US" dirty="0"/>
          </a:p>
          <a:p>
            <a:r>
              <a:rPr lang="en-US" dirty="0"/>
              <a:t>608 Passed</a:t>
            </a:r>
          </a:p>
          <a:p>
            <a:endParaRPr lang="en-US" dirty="0"/>
          </a:p>
          <a:p>
            <a:r>
              <a:rPr lang="en-US" dirty="0" smtClean="0"/>
              <a:t>1264 Passed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3703" y="3140977"/>
            <a:ext cx="20917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2145</a:t>
            </a:r>
          </a:p>
          <a:p>
            <a:r>
              <a:rPr lang="en-US" dirty="0" smtClean="0"/>
              <a:t>COMPOUNDS </a:t>
            </a:r>
          </a:p>
          <a:p>
            <a:r>
              <a:rPr lang="en-US" dirty="0" smtClean="0"/>
              <a:t>ADVANCED TO </a:t>
            </a:r>
          </a:p>
          <a:p>
            <a:r>
              <a:rPr lang="en-US" dirty="0" smtClean="0"/>
              <a:t>SECONDARY ASSAYS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3704" y="1400387"/>
            <a:ext cx="259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400,000 </a:t>
            </a:r>
          </a:p>
          <a:p>
            <a:r>
              <a:rPr lang="en-US" dirty="0" smtClean="0"/>
              <a:t>COMPOUNDS </a:t>
            </a:r>
          </a:p>
          <a:p>
            <a:r>
              <a:rPr lang="en-US" dirty="0" smtClean="0"/>
              <a:t>TESTED IN PRIMARY ASSAYS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919963" y="5072764"/>
            <a:ext cx="664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90 COMPOUNDS PROVIDED TO OUR LABORATORY</a:t>
            </a:r>
            <a:endParaRPr lang="en-US" sz="24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2025093" y="5613730"/>
            <a:ext cx="6421950" cy="923330"/>
            <a:chOff x="2025093" y="5613730"/>
            <a:chExt cx="6421950" cy="923330"/>
          </a:xfrm>
        </p:grpSpPr>
        <p:sp>
          <p:nvSpPr>
            <p:cNvPr id="23" name="TextBox 22"/>
            <p:cNvSpPr txBox="1"/>
            <p:nvPr/>
          </p:nvSpPr>
          <p:spPr>
            <a:xfrm>
              <a:off x="2025093" y="5613730"/>
              <a:ext cx="64219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Cardiac Glycosides</a:t>
              </a:r>
              <a:r>
                <a:rPr lang="en-US" sz="2400" b="1" dirty="0"/>
                <a:t> </a:t>
              </a:r>
              <a:r>
                <a:rPr lang="en-US" sz="2400" b="1" dirty="0" smtClean="0"/>
                <a:t>      HSP90       Topoisomerases </a:t>
              </a:r>
              <a:endParaRPr lang="en-US" sz="2400" b="1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073295" y="6075395"/>
              <a:ext cx="4966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30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79786" y="6075395"/>
              <a:ext cx="4966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11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41304" y="6053502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8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42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>
          <a:xfrm>
            <a:off x="719981" y="159703"/>
            <a:ext cx="76294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Spinocerebellar Ataxia Type 2 (SCA2)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/>
        </p:nvSpPr>
        <p:spPr>
          <a:xfrm>
            <a:off x="964457" y="1325881"/>
            <a:ext cx="7639794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Patients are characterized by gait ataxia, frontal executive dysfunction, and slow saccades.</a:t>
            </a:r>
          </a:p>
          <a:p>
            <a:pPr marL="0" indent="0">
              <a:buNone/>
            </a:pPr>
            <a:endParaRPr lang="en-US" sz="900" dirty="0" smtClean="0"/>
          </a:p>
          <a:p>
            <a:r>
              <a:rPr lang="en-US" sz="2400" dirty="0" smtClean="0"/>
              <a:t>SCA2 is a dominantly inherited </a:t>
            </a:r>
            <a:r>
              <a:rPr lang="en-US" sz="2400" dirty="0" err="1" smtClean="0"/>
              <a:t>polyglutamine</a:t>
            </a:r>
            <a:r>
              <a:rPr lang="en-US" sz="2400" dirty="0" smtClean="0"/>
              <a:t> disorder.</a:t>
            </a:r>
          </a:p>
          <a:p>
            <a:r>
              <a:rPr lang="en-US" sz="2400" dirty="0" smtClean="0"/>
              <a:t>Age of onset varies with CAG length (anticipation).</a:t>
            </a:r>
          </a:p>
          <a:p>
            <a:r>
              <a:rPr lang="en-US" sz="2400" dirty="0" smtClean="0"/>
              <a:t>22 CAGs </a:t>
            </a:r>
            <a:r>
              <a:rPr lang="en-US" sz="2400" dirty="0"/>
              <a:t>is normal, &gt;32 is disease-causing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Moderate </a:t>
            </a:r>
            <a:r>
              <a:rPr lang="en-US" sz="2400" i="1" dirty="0"/>
              <a:t>ATXN2</a:t>
            </a:r>
            <a:r>
              <a:rPr lang="en-US" sz="2400" dirty="0"/>
              <a:t> CAG expansions </a:t>
            </a:r>
            <a:r>
              <a:rPr lang="en-US" sz="2400" dirty="0">
                <a:sym typeface="Wingdings"/>
              </a:rPr>
              <a:t> increased ALS risk</a:t>
            </a:r>
            <a:r>
              <a:rPr lang="en-US" sz="2400" dirty="0" smtClean="0">
                <a:sym typeface="Wingdings"/>
              </a:rPr>
              <a:t>.</a:t>
            </a:r>
          </a:p>
          <a:p>
            <a:endParaRPr lang="en-US" sz="1050" dirty="0"/>
          </a:p>
          <a:p>
            <a:r>
              <a:rPr lang="en-US" sz="2400" dirty="0" smtClean="0"/>
              <a:t>Rare (2-3 in a million) but common in Cuba (3/2000).</a:t>
            </a:r>
          </a:p>
          <a:p>
            <a:r>
              <a:rPr lang="en-US" sz="2400" dirty="0" smtClean="0"/>
              <a:t>Disease of the cerebellum (SCA2 accounts for 13% of ADCA patients).</a:t>
            </a:r>
          </a:p>
          <a:p>
            <a:endParaRPr lang="en-US" sz="1100" dirty="0" smtClean="0"/>
          </a:p>
          <a:p>
            <a:r>
              <a:rPr lang="en-US" sz="2400" dirty="0" smtClean="0"/>
              <a:t>Characterized by Purkinje cell death.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123218" y="2205145"/>
            <a:ext cx="6567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123218" y="4192225"/>
            <a:ext cx="6567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123218" y="5603518"/>
            <a:ext cx="6567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074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085" y="1094766"/>
            <a:ext cx="4611009" cy="26720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182" y="3940078"/>
            <a:ext cx="4422912" cy="2400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20064" y="270042"/>
            <a:ext cx="5245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Proscillaridin</a:t>
            </a:r>
            <a:r>
              <a:rPr lang="en-US" sz="2800" b="1" dirty="0" smtClean="0"/>
              <a:t> A inhibits </a:t>
            </a:r>
            <a:r>
              <a:rPr lang="en-US" sz="2800" b="1" i="1" dirty="0" smtClean="0"/>
              <a:t>ATXN2</a:t>
            </a:r>
            <a:r>
              <a:rPr lang="en-US" sz="2800" b="1" dirty="0" smtClean="0"/>
              <a:t>-luc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5664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3730" y="406656"/>
            <a:ext cx="6366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SH-SY5Y cells treated with </a:t>
            </a:r>
            <a:r>
              <a:rPr lang="en-US" sz="2400" b="1" dirty="0" err="1" smtClean="0"/>
              <a:t>Proscillaridin</a:t>
            </a:r>
            <a:r>
              <a:rPr lang="en-US" sz="2400" b="1" dirty="0" smtClean="0"/>
              <a:t> A 48 </a:t>
            </a:r>
            <a:r>
              <a:rPr lang="en-US" sz="2400" b="1" dirty="0" err="1" smtClean="0"/>
              <a:t>hrs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132667" y="1348819"/>
            <a:ext cx="3198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Endogenous </a:t>
            </a:r>
            <a:r>
              <a:rPr lang="en-US" sz="2000" b="1" i="1" dirty="0" smtClean="0"/>
              <a:t>ATXN2</a:t>
            </a:r>
            <a:r>
              <a:rPr lang="en-US" sz="2000" b="1" dirty="0" smtClean="0"/>
              <a:t> by </a:t>
            </a:r>
            <a:r>
              <a:rPr lang="en-US" sz="2000" b="1" dirty="0" err="1" smtClean="0"/>
              <a:t>qPCR</a:t>
            </a:r>
            <a:endParaRPr lang="en-US" sz="2000" b="1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7827499"/>
              </p:ext>
            </p:extLst>
          </p:nvPr>
        </p:nvGraphicFramePr>
        <p:xfrm>
          <a:off x="2449397" y="1738373"/>
          <a:ext cx="4041089" cy="3831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387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3354" y="194052"/>
            <a:ext cx="8184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ATP1A2</a:t>
            </a:r>
            <a:r>
              <a:rPr lang="en-US" sz="3200" dirty="0" smtClean="0"/>
              <a:t> overexpression increased </a:t>
            </a:r>
            <a:r>
              <a:rPr lang="en-US" sz="3200" i="1" dirty="0" smtClean="0"/>
              <a:t>ATXN2</a:t>
            </a:r>
            <a:r>
              <a:rPr lang="en-US" sz="3200" dirty="0" smtClean="0"/>
              <a:t>-luc expression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832161" y="1727200"/>
            <a:ext cx="1836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Atp1a2</a:t>
            </a:r>
            <a:endParaRPr lang="en-US" b="1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1543"/>
          <a:stretch/>
        </p:blipFill>
        <p:spPr>
          <a:xfrm>
            <a:off x="1322013" y="2253606"/>
            <a:ext cx="2949150" cy="28537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07785" y="1770410"/>
            <a:ext cx="2976611" cy="4170975"/>
            <a:chOff x="3010802" y="1727200"/>
            <a:chExt cx="2976611" cy="41709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r="54490"/>
            <a:stretch/>
          </p:blipFill>
          <p:spPr>
            <a:xfrm>
              <a:off x="3010802" y="1727200"/>
              <a:ext cx="2976611" cy="35433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384238" y="5436510"/>
              <a:ext cx="12732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SH-</a:t>
              </a:r>
              <a:r>
                <a:rPr lang="en-US" sz="2400" dirty="0" smtClean="0">
                  <a:solidFill>
                    <a:prstClr val="black"/>
                  </a:solidFill>
                </a:rPr>
                <a:t>SY5Y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24269" y="5140420"/>
            <a:ext cx="2299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Allen Brain Atlas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27436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11319" y="127322"/>
            <a:ext cx="6479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Why  is </a:t>
            </a:r>
            <a:r>
              <a:rPr lang="en-US" sz="3200" b="1" dirty="0" err="1" smtClean="0"/>
              <a:t>NaK</a:t>
            </a:r>
            <a:r>
              <a:rPr lang="en-US" sz="3200" b="1" dirty="0" smtClean="0"/>
              <a:t>-ATPase activity associated with </a:t>
            </a:r>
            <a:r>
              <a:rPr lang="en-US" sz="3200" b="1" i="1" dirty="0" smtClean="0"/>
              <a:t>ATXN2</a:t>
            </a:r>
            <a:r>
              <a:rPr lang="en-US" sz="3200" b="1" dirty="0" smtClean="0"/>
              <a:t> expression?</a:t>
            </a:r>
            <a:endParaRPr lang="en-US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311319" y="2887371"/>
            <a:ext cx="72940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Identification of a specific role for the </a:t>
            </a:r>
            <a:r>
              <a:rPr lang="en-US" sz="2400" b="1" dirty="0" err="1" smtClean="0"/>
              <a:t>NaK</a:t>
            </a:r>
            <a:r>
              <a:rPr lang="en-US" sz="2400" b="1" dirty="0" smtClean="0"/>
              <a:t>-ATPase a2 isoform as a regulator of calcium in the heart    (James et al., </a:t>
            </a:r>
            <a:r>
              <a:rPr lang="en-US" sz="2400" b="1" dirty="0" err="1" smtClean="0"/>
              <a:t>Mol</a:t>
            </a:r>
            <a:r>
              <a:rPr lang="en-US" sz="2400" b="1" dirty="0" smtClean="0"/>
              <a:t> Cell 3:555-563; 1999).</a:t>
            </a:r>
          </a:p>
          <a:p>
            <a:pPr marL="342900" indent="-342900">
              <a:buFont typeface="Arial"/>
              <a:buChar char="•"/>
            </a:pP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 err="1" smtClean="0"/>
              <a:t>NaK</a:t>
            </a:r>
            <a:r>
              <a:rPr lang="en-US" sz="2400" b="1" dirty="0" smtClean="0"/>
              <a:t>-ATPase tethers phospholipase C and IP3R into a calcium-regulatory complex 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(Yuan et al., </a:t>
            </a:r>
            <a:r>
              <a:rPr lang="en-US" sz="2400" b="1" dirty="0" err="1" smtClean="0"/>
              <a:t>Mol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Biol</a:t>
            </a:r>
            <a:r>
              <a:rPr lang="en-US" sz="2400" b="1" dirty="0" smtClean="0"/>
              <a:t> Cell 16:4034-4045; 2005). </a:t>
            </a:r>
          </a:p>
          <a:p>
            <a:pPr marL="342900" indent="-342900">
              <a:buFont typeface="Arial"/>
              <a:buChar char="•"/>
            </a:pP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32661" y="1448518"/>
            <a:ext cx="752197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Hypothesis:   </a:t>
            </a:r>
            <a:r>
              <a:rPr lang="en-US" sz="2400" b="1" i="1" dirty="0" smtClean="0"/>
              <a:t>ATXN2</a:t>
            </a:r>
            <a:r>
              <a:rPr lang="en-US" sz="2400" b="1" dirty="0" smtClean="0"/>
              <a:t> expression is associated with altered cytoplasmic calcium levels caused by altered ATP1A2 activity.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18092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-73025" y="-372802"/>
            <a:ext cx="9042400" cy="1905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A Treatment for SCA2</a:t>
            </a:r>
            <a:endParaRPr lang="en-US" sz="3600" dirty="0"/>
          </a:p>
        </p:txBody>
      </p:sp>
      <p:sp>
        <p:nvSpPr>
          <p:cNvPr id="17" name="Oval 16"/>
          <p:cNvSpPr/>
          <p:nvPr/>
        </p:nvSpPr>
        <p:spPr>
          <a:xfrm>
            <a:off x="1549111" y="3113042"/>
            <a:ext cx="5567142" cy="548117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40005" dist="22987" dir="5400000" sx="105000" sy="105000" algn="tl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COMPOUND SCREENING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68374" y="3895790"/>
            <a:ext cx="7408763" cy="548117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40005" dist="22987" dir="5400000" sx="105000" sy="105000" algn="tl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TARGETING CALCIUM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549111" y="4717965"/>
            <a:ext cx="5567142" cy="548117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40005" dist="22987" dir="5400000" sx="105000" sy="105000" algn="tl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STRESS GRANULES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117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567989" y="3687664"/>
            <a:ext cx="7727353" cy="99158"/>
            <a:chOff x="567989" y="3687664"/>
            <a:chExt cx="7727353" cy="99158"/>
          </a:xfrm>
        </p:grpSpPr>
        <p:cxnSp>
          <p:nvCxnSpPr>
            <p:cNvPr id="163" name="Straight Connector 162"/>
            <p:cNvCxnSpPr/>
            <p:nvPr/>
          </p:nvCxnSpPr>
          <p:spPr>
            <a:xfrm flipH="1" flipV="1">
              <a:off x="567989" y="3687664"/>
              <a:ext cx="7604835" cy="36404"/>
            </a:xfrm>
            <a:prstGeom prst="line">
              <a:avLst/>
            </a:prstGeom>
            <a:ln>
              <a:solidFill>
                <a:srgbClr val="4F81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flipH="1" flipV="1">
              <a:off x="690507" y="3750418"/>
              <a:ext cx="7604835" cy="36404"/>
            </a:xfrm>
            <a:prstGeom prst="line">
              <a:avLst/>
            </a:prstGeom>
            <a:ln>
              <a:solidFill>
                <a:srgbClr val="4F81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1" name="Straight Connector 160"/>
          <p:cNvCxnSpPr/>
          <p:nvPr/>
        </p:nvCxnSpPr>
        <p:spPr>
          <a:xfrm flipH="1">
            <a:off x="1485759" y="1227245"/>
            <a:ext cx="3053058" cy="0"/>
          </a:xfrm>
          <a:prstGeom prst="line">
            <a:avLst/>
          </a:prstGeom>
          <a:ln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3075404" y="1379645"/>
            <a:ext cx="1428808" cy="0"/>
          </a:xfrm>
          <a:prstGeom prst="line">
            <a:avLst/>
          </a:prstGeom>
          <a:ln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64"/>
          <p:cNvSpPr txBox="1">
            <a:spLocks noChangeArrowheads="1"/>
          </p:cNvSpPr>
          <p:nvPr/>
        </p:nvSpPr>
        <p:spPr bwMode="auto">
          <a:xfrm>
            <a:off x="4183315" y="3699655"/>
            <a:ext cx="642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Calibri" pitchFamily="-65" charset="0"/>
              </a:rPr>
              <a:t>PLC</a:t>
            </a:r>
            <a:r>
              <a:rPr lang="en-US" dirty="0" err="1">
                <a:latin typeface="Symbol" pitchFamily="-65" charset="2"/>
                <a:ea typeface="Symbol" pitchFamily="-65" charset="2"/>
                <a:cs typeface="Symbol" pitchFamily="-65" charset="2"/>
              </a:rPr>
              <a:t>b</a:t>
            </a:r>
            <a:endParaRPr lang="en-US" baseline="30000" dirty="0">
              <a:latin typeface="Symbol" pitchFamily="-65" charset="2"/>
              <a:ea typeface="Symbol" pitchFamily="-65" charset="2"/>
              <a:cs typeface="Symbol" pitchFamily="-65" charset="2"/>
            </a:endParaRPr>
          </a:p>
        </p:txBody>
      </p:sp>
      <p:cxnSp>
        <p:nvCxnSpPr>
          <p:cNvPr id="28" name="Straight Arrow Connector 27"/>
          <p:cNvCxnSpPr>
            <a:endCxn id="27" idx="1"/>
          </p:cNvCxnSpPr>
          <p:nvPr/>
        </p:nvCxnSpPr>
        <p:spPr>
          <a:xfrm>
            <a:off x="3040551" y="3884599"/>
            <a:ext cx="114276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5" name="Group 234"/>
          <p:cNvGrpSpPr/>
          <p:nvPr/>
        </p:nvGrpSpPr>
        <p:grpSpPr>
          <a:xfrm>
            <a:off x="2381998" y="3484047"/>
            <a:ext cx="496589" cy="437549"/>
            <a:chOff x="-1183510" y="3246821"/>
            <a:chExt cx="258763" cy="647700"/>
          </a:xfrm>
        </p:grpSpPr>
        <p:sp>
          <p:nvSpPr>
            <p:cNvPr id="36" name="Can 35"/>
            <p:cNvSpPr/>
            <p:nvPr/>
          </p:nvSpPr>
          <p:spPr>
            <a:xfrm>
              <a:off x="-1183510" y="3246821"/>
              <a:ext cx="127000" cy="644525"/>
            </a:xfrm>
            <a:prstGeom prst="can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Can 36"/>
            <p:cNvSpPr/>
            <p:nvPr/>
          </p:nvSpPr>
          <p:spPr>
            <a:xfrm>
              <a:off x="-1053335" y="3249996"/>
              <a:ext cx="128588" cy="644525"/>
            </a:xfrm>
            <a:prstGeom prst="can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1" name="TextBox 79"/>
          <p:cNvSpPr txBox="1">
            <a:spLocks noChangeArrowheads="1"/>
          </p:cNvSpPr>
          <p:nvPr/>
        </p:nvSpPr>
        <p:spPr bwMode="auto">
          <a:xfrm>
            <a:off x="4278992" y="4271633"/>
            <a:ext cx="479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-65" charset="0"/>
              </a:rPr>
              <a:t>IP3</a:t>
            </a:r>
            <a:endParaRPr lang="en-US" baseline="30000" dirty="0">
              <a:latin typeface="Calibri" pitchFamily="-65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4591050" y="4593632"/>
            <a:ext cx="162696" cy="4792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5353299" y="6061693"/>
            <a:ext cx="453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 pitchFamily="-65" charset="0"/>
              </a:rPr>
              <a:t>ER</a:t>
            </a:r>
            <a:endParaRPr lang="en-US" sz="2000" dirty="0"/>
          </a:p>
        </p:txBody>
      </p:sp>
      <p:sp>
        <p:nvSpPr>
          <p:cNvPr id="75" name="Freeform 74"/>
          <p:cNvSpPr/>
          <p:nvPr/>
        </p:nvSpPr>
        <p:spPr>
          <a:xfrm>
            <a:off x="3331340" y="5340830"/>
            <a:ext cx="2835020" cy="817504"/>
          </a:xfrm>
          <a:custGeom>
            <a:avLst/>
            <a:gdLst>
              <a:gd name="connsiteX0" fmla="*/ 126 w 2835020"/>
              <a:gd name="connsiteY0" fmla="*/ 350007 h 681561"/>
              <a:gd name="connsiteX1" fmla="*/ 1343884 w 2835020"/>
              <a:gd name="connsiteY1" fmla="*/ 321 h 681561"/>
              <a:gd name="connsiteX2" fmla="*/ 2834904 w 2835020"/>
              <a:gd name="connsiteY2" fmla="*/ 294794 h 681561"/>
              <a:gd name="connsiteX3" fmla="*/ 1417515 w 2835020"/>
              <a:gd name="connsiteY3" fmla="*/ 681290 h 681561"/>
              <a:gd name="connsiteX4" fmla="*/ 126 w 2835020"/>
              <a:gd name="connsiteY4" fmla="*/ 350007 h 681561"/>
              <a:gd name="connsiteX0" fmla="*/ 13379 w 2848273"/>
              <a:gd name="connsiteY0" fmla="*/ 350007 h 681744"/>
              <a:gd name="connsiteX1" fmla="*/ 1357137 w 2848273"/>
              <a:gd name="connsiteY1" fmla="*/ 321 h 681744"/>
              <a:gd name="connsiteX2" fmla="*/ 2848157 w 2848273"/>
              <a:gd name="connsiteY2" fmla="*/ 294794 h 681744"/>
              <a:gd name="connsiteX3" fmla="*/ 1430768 w 2848273"/>
              <a:gd name="connsiteY3" fmla="*/ 681290 h 681744"/>
              <a:gd name="connsiteX4" fmla="*/ 13379 w 2848273"/>
              <a:gd name="connsiteY4" fmla="*/ 350007 h 681744"/>
              <a:gd name="connsiteX0" fmla="*/ 30 w 2834924"/>
              <a:gd name="connsiteY0" fmla="*/ 350007 h 681699"/>
              <a:gd name="connsiteX1" fmla="*/ 1343788 w 2834924"/>
              <a:gd name="connsiteY1" fmla="*/ 321 h 681699"/>
              <a:gd name="connsiteX2" fmla="*/ 2834808 w 2834924"/>
              <a:gd name="connsiteY2" fmla="*/ 294794 h 681699"/>
              <a:gd name="connsiteX3" fmla="*/ 1417419 w 2834924"/>
              <a:gd name="connsiteY3" fmla="*/ 681290 h 681699"/>
              <a:gd name="connsiteX4" fmla="*/ 30 w 2834924"/>
              <a:gd name="connsiteY4" fmla="*/ 350007 h 681699"/>
              <a:gd name="connsiteX0" fmla="*/ 30 w 2834924"/>
              <a:gd name="connsiteY0" fmla="*/ 353007 h 684699"/>
              <a:gd name="connsiteX1" fmla="*/ 1343788 w 2834924"/>
              <a:gd name="connsiteY1" fmla="*/ 3321 h 684699"/>
              <a:gd name="connsiteX2" fmla="*/ 2834808 w 2834924"/>
              <a:gd name="connsiteY2" fmla="*/ 297794 h 684699"/>
              <a:gd name="connsiteX3" fmla="*/ 1417419 w 2834924"/>
              <a:gd name="connsiteY3" fmla="*/ 684290 h 684699"/>
              <a:gd name="connsiteX4" fmla="*/ 30 w 2834924"/>
              <a:gd name="connsiteY4" fmla="*/ 353007 h 684699"/>
              <a:gd name="connsiteX0" fmla="*/ 30 w 2834924"/>
              <a:gd name="connsiteY0" fmla="*/ 353007 h 684699"/>
              <a:gd name="connsiteX1" fmla="*/ 1343788 w 2834924"/>
              <a:gd name="connsiteY1" fmla="*/ 3321 h 684699"/>
              <a:gd name="connsiteX2" fmla="*/ 2834808 w 2834924"/>
              <a:gd name="connsiteY2" fmla="*/ 297794 h 684699"/>
              <a:gd name="connsiteX3" fmla="*/ 1417419 w 2834924"/>
              <a:gd name="connsiteY3" fmla="*/ 684290 h 684699"/>
              <a:gd name="connsiteX4" fmla="*/ 30 w 2834924"/>
              <a:gd name="connsiteY4" fmla="*/ 353007 h 684699"/>
              <a:gd name="connsiteX0" fmla="*/ 126 w 2835020"/>
              <a:gd name="connsiteY0" fmla="*/ 353007 h 686100"/>
              <a:gd name="connsiteX1" fmla="*/ 1343884 w 2835020"/>
              <a:gd name="connsiteY1" fmla="*/ 3321 h 686100"/>
              <a:gd name="connsiteX2" fmla="*/ 2834904 w 2835020"/>
              <a:gd name="connsiteY2" fmla="*/ 297794 h 686100"/>
              <a:gd name="connsiteX3" fmla="*/ 1417515 w 2835020"/>
              <a:gd name="connsiteY3" fmla="*/ 684290 h 686100"/>
              <a:gd name="connsiteX4" fmla="*/ 126 w 2835020"/>
              <a:gd name="connsiteY4" fmla="*/ 353007 h 686100"/>
              <a:gd name="connsiteX0" fmla="*/ 126 w 2835020"/>
              <a:gd name="connsiteY0" fmla="*/ 353007 h 685146"/>
              <a:gd name="connsiteX1" fmla="*/ 1343884 w 2835020"/>
              <a:gd name="connsiteY1" fmla="*/ 3321 h 685146"/>
              <a:gd name="connsiteX2" fmla="*/ 2834904 w 2835020"/>
              <a:gd name="connsiteY2" fmla="*/ 297794 h 685146"/>
              <a:gd name="connsiteX3" fmla="*/ 1417515 w 2835020"/>
              <a:gd name="connsiteY3" fmla="*/ 684290 h 685146"/>
              <a:gd name="connsiteX4" fmla="*/ 126 w 2835020"/>
              <a:gd name="connsiteY4" fmla="*/ 353007 h 68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5020" h="685146">
                <a:moveTo>
                  <a:pt x="126" y="353007"/>
                </a:moveTo>
                <a:cubicBezTo>
                  <a:pt x="-12146" y="74533"/>
                  <a:pt x="871421" y="12523"/>
                  <a:pt x="1343884" y="3321"/>
                </a:cubicBezTo>
                <a:cubicBezTo>
                  <a:pt x="1816347" y="-5881"/>
                  <a:pt x="2835332" y="-17934"/>
                  <a:pt x="2834904" y="297794"/>
                </a:cubicBezTo>
                <a:cubicBezTo>
                  <a:pt x="2847176" y="554980"/>
                  <a:pt x="1886910" y="675088"/>
                  <a:pt x="1417515" y="684290"/>
                </a:cubicBezTo>
                <a:cubicBezTo>
                  <a:pt x="948120" y="693492"/>
                  <a:pt x="12398" y="631481"/>
                  <a:pt x="126" y="353007"/>
                </a:cubicBezTo>
                <a:close/>
              </a:path>
            </a:pathLst>
          </a:cu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89"/>
          <p:cNvSpPr>
            <a:spLocks noChangeArrowheads="1"/>
          </p:cNvSpPr>
          <p:nvPr/>
        </p:nvSpPr>
        <p:spPr bwMode="auto">
          <a:xfrm>
            <a:off x="4970406" y="5008108"/>
            <a:ext cx="7762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-65" charset="0"/>
              </a:rPr>
              <a:t>InsP</a:t>
            </a:r>
            <a:r>
              <a:rPr lang="en-US" baseline="-25000" dirty="0">
                <a:latin typeface="Calibri" pitchFamily="-65" charset="0"/>
              </a:rPr>
              <a:t>3</a:t>
            </a:r>
            <a:r>
              <a:rPr lang="en-US" dirty="0">
                <a:latin typeface="Calibri" pitchFamily="-65" charset="0"/>
              </a:rPr>
              <a:t>R</a:t>
            </a:r>
          </a:p>
        </p:txBody>
      </p:sp>
      <p:grpSp>
        <p:nvGrpSpPr>
          <p:cNvPr id="79" name="Group 78"/>
          <p:cNvGrpSpPr/>
          <p:nvPr/>
        </p:nvGrpSpPr>
        <p:grpSpPr>
          <a:xfrm rot="314672">
            <a:off x="4771743" y="5184602"/>
            <a:ext cx="252305" cy="313981"/>
            <a:chOff x="6209880" y="5207088"/>
            <a:chExt cx="252305" cy="313981"/>
          </a:xfrm>
        </p:grpSpPr>
        <p:sp>
          <p:nvSpPr>
            <p:cNvPr id="80" name="Can 79"/>
            <p:cNvSpPr/>
            <p:nvPr/>
          </p:nvSpPr>
          <p:spPr>
            <a:xfrm>
              <a:off x="6349472" y="5207088"/>
              <a:ext cx="112713" cy="311150"/>
            </a:xfrm>
            <a:prstGeom prst="can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</a:gra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1" name="Can 80"/>
            <p:cNvSpPr/>
            <p:nvPr/>
          </p:nvSpPr>
          <p:spPr>
            <a:xfrm>
              <a:off x="6209880" y="5209919"/>
              <a:ext cx="112713" cy="311150"/>
            </a:xfrm>
            <a:prstGeom prst="can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</a:gra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19" name="Freeform 218"/>
          <p:cNvSpPr/>
          <p:nvPr/>
        </p:nvSpPr>
        <p:spPr>
          <a:xfrm>
            <a:off x="2383377" y="1379645"/>
            <a:ext cx="1094248" cy="1565071"/>
          </a:xfrm>
          <a:custGeom>
            <a:avLst/>
            <a:gdLst>
              <a:gd name="connsiteX0" fmla="*/ 651934 w 1244600"/>
              <a:gd name="connsiteY0" fmla="*/ 0 h 1566334"/>
              <a:gd name="connsiteX1" fmla="*/ 550334 w 1244600"/>
              <a:gd name="connsiteY1" fmla="*/ 719667 h 1566334"/>
              <a:gd name="connsiteX2" fmla="*/ 457200 w 1244600"/>
              <a:gd name="connsiteY2" fmla="*/ 1176867 h 1566334"/>
              <a:gd name="connsiteX3" fmla="*/ 93134 w 1244600"/>
              <a:gd name="connsiteY3" fmla="*/ 1202267 h 1566334"/>
              <a:gd name="connsiteX4" fmla="*/ 0 w 1244600"/>
              <a:gd name="connsiteY4" fmla="*/ 1346200 h 1566334"/>
              <a:gd name="connsiteX5" fmla="*/ 93134 w 1244600"/>
              <a:gd name="connsiteY5" fmla="*/ 1566334 h 1566334"/>
              <a:gd name="connsiteX6" fmla="*/ 1244600 w 1244600"/>
              <a:gd name="connsiteY6" fmla="*/ 1549400 h 1566334"/>
              <a:gd name="connsiteX7" fmla="*/ 1227667 w 1244600"/>
              <a:gd name="connsiteY7" fmla="*/ 1329267 h 1566334"/>
              <a:gd name="connsiteX8" fmla="*/ 965200 w 1244600"/>
              <a:gd name="connsiteY8" fmla="*/ 1193800 h 1566334"/>
              <a:gd name="connsiteX9" fmla="*/ 795867 w 1244600"/>
              <a:gd name="connsiteY9" fmla="*/ 889000 h 1566334"/>
              <a:gd name="connsiteX10" fmla="*/ 838200 w 1244600"/>
              <a:gd name="connsiteY10" fmla="*/ 0 h 1566334"/>
              <a:gd name="connsiteX0" fmla="*/ 651934 w 1244600"/>
              <a:gd name="connsiteY0" fmla="*/ 0 h 1566334"/>
              <a:gd name="connsiteX1" fmla="*/ 550334 w 1244600"/>
              <a:gd name="connsiteY1" fmla="*/ 719667 h 1566334"/>
              <a:gd name="connsiteX2" fmla="*/ 457200 w 1244600"/>
              <a:gd name="connsiteY2" fmla="*/ 1176867 h 1566334"/>
              <a:gd name="connsiteX3" fmla="*/ 93134 w 1244600"/>
              <a:gd name="connsiteY3" fmla="*/ 1202267 h 1566334"/>
              <a:gd name="connsiteX4" fmla="*/ 0 w 1244600"/>
              <a:gd name="connsiteY4" fmla="*/ 1346200 h 1566334"/>
              <a:gd name="connsiteX5" fmla="*/ 93134 w 1244600"/>
              <a:gd name="connsiteY5" fmla="*/ 1566334 h 1566334"/>
              <a:gd name="connsiteX6" fmla="*/ 1244600 w 1244600"/>
              <a:gd name="connsiteY6" fmla="*/ 1549400 h 1566334"/>
              <a:gd name="connsiteX7" fmla="*/ 1227667 w 1244600"/>
              <a:gd name="connsiteY7" fmla="*/ 1329267 h 1566334"/>
              <a:gd name="connsiteX8" fmla="*/ 965200 w 1244600"/>
              <a:gd name="connsiteY8" fmla="*/ 1193800 h 1566334"/>
              <a:gd name="connsiteX9" fmla="*/ 795867 w 1244600"/>
              <a:gd name="connsiteY9" fmla="*/ 889000 h 1566334"/>
              <a:gd name="connsiteX10" fmla="*/ 838200 w 1244600"/>
              <a:gd name="connsiteY10" fmla="*/ 0 h 1566334"/>
              <a:gd name="connsiteX0" fmla="*/ 651934 w 1244600"/>
              <a:gd name="connsiteY0" fmla="*/ 0 h 1566334"/>
              <a:gd name="connsiteX1" fmla="*/ 550334 w 1244600"/>
              <a:gd name="connsiteY1" fmla="*/ 719667 h 1566334"/>
              <a:gd name="connsiteX2" fmla="*/ 457200 w 1244600"/>
              <a:gd name="connsiteY2" fmla="*/ 1176867 h 1566334"/>
              <a:gd name="connsiteX3" fmla="*/ 93134 w 1244600"/>
              <a:gd name="connsiteY3" fmla="*/ 1202267 h 1566334"/>
              <a:gd name="connsiteX4" fmla="*/ 0 w 1244600"/>
              <a:gd name="connsiteY4" fmla="*/ 1346200 h 1566334"/>
              <a:gd name="connsiteX5" fmla="*/ 93134 w 1244600"/>
              <a:gd name="connsiteY5" fmla="*/ 1566334 h 1566334"/>
              <a:gd name="connsiteX6" fmla="*/ 1244600 w 1244600"/>
              <a:gd name="connsiteY6" fmla="*/ 1549400 h 1566334"/>
              <a:gd name="connsiteX7" fmla="*/ 1227667 w 1244600"/>
              <a:gd name="connsiteY7" fmla="*/ 1329267 h 1566334"/>
              <a:gd name="connsiteX8" fmla="*/ 965200 w 1244600"/>
              <a:gd name="connsiteY8" fmla="*/ 1193800 h 1566334"/>
              <a:gd name="connsiteX9" fmla="*/ 795867 w 1244600"/>
              <a:gd name="connsiteY9" fmla="*/ 889000 h 1566334"/>
              <a:gd name="connsiteX10" fmla="*/ 838200 w 1244600"/>
              <a:gd name="connsiteY10" fmla="*/ 0 h 1566334"/>
              <a:gd name="connsiteX0" fmla="*/ 651934 w 1244600"/>
              <a:gd name="connsiteY0" fmla="*/ 0 h 1566334"/>
              <a:gd name="connsiteX1" fmla="*/ 550334 w 1244600"/>
              <a:gd name="connsiteY1" fmla="*/ 719667 h 1566334"/>
              <a:gd name="connsiteX2" fmla="*/ 414867 w 1244600"/>
              <a:gd name="connsiteY2" fmla="*/ 1083734 h 1566334"/>
              <a:gd name="connsiteX3" fmla="*/ 93134 w 1244600"/>
              <a:gd name="connsiteY3" fmla="*/ 1202267 h 1566334"/>
              <a:gd name="connsiteX4" fmla="*/ 0 w 1244600"/>
              <a:gd name="connsiteY4" fmla="*/ 1346200 h 1566334"/>
              <a:gd name="connsiteX5" fmla="*/ 93134 w 1244600"/>
              <a:gd name="connsiteY5" fmla="*/ 1566334 h 1566334"/>
              <a:gd name="connsiteX6" fmla="*/ 1244600 w 1244600"/>
              <a:gd name="connsiteY6" fmla="*/ 1549400 h 1566334"/>
              <a:gd name="connsiteX7" fmla="*/ 1227667 w 1244600"/>
              <a:gd name="connsiteY7" fmla="*/ 1329267 h 1566334"/>
              <a:gd name="connsiteX8" fmla="*/ 965200 w 1244600"/>
              <a:gd name="connsiteY8" fmla="*/ 1193800 h 1566334"/>
              <a:gd name="connsiteX9" fmla="*/ 795867 w 1244600"/>
              <a:gd name="connsiteY9" fmla="*/ 889000 h 1566334"/>
              <a:gd name="connsiteX10" fmla="*/ 838200 w 1244600"/>
              <a:gd name="connsiteY10" fmla="*/ 0 h 1566334"/>
              <a:gd name="connsiteX0" fmla="*/ 651934 w 1244600"/>
              <a:gd name="connsiteY0" fmla="*/ 0 h 1566334"/>
              <a:gd name="connsiteX1" fmla="*/ 550334 w 1244600"/>
              <a:gd name="connsiteY1" fmla="*/ 719667 h 1566334"/>
              <a:gd name="connsiteX2" fmla="*/ 414867 w 1244600"/>
              <a:gd name="connsiteY2" fmla="*/ 1083734 h 1566334"/>
              <a:gd name="connsiteX3" fmla="*/ 169334 w 1244600"/>
              <a:gd name="connsiteY3" fmla="*/ 1295401 h 1566334"/>
              <a:gd name="connsiteX4" fmla="*/ 0 w 1244600"/>
              <a:gd name="connsiteY4" fmla="*/ 1346200 h 1566334"/>
              <a:gd name="connsiteX5" fmla="*/ 93134 w 1244600"/>
              <a:gd name="connsiteY5" fmla="*/ 1566334 h 1566334"/>
              <a:gd name="connsiteX6" fmla="*/ 1244600 w 1244600"/>
              <a:gd name="connsiteY6" fmla="*/ 1549400 h 1566334"/>
              <a:gd name="connsiteX7" fmla="*/ 1227667 w 1244600"/>
              <a:gd name="connsiteY7" fmla="*/ 1329267 h 1566334"/>
              <a:gd name="connsiteX8" fmla="*/ 965200 w 1244600"/>
              <a:gd name="connsiteY8" fmla="*/ 1193800 h 1566334"/>
              <a:gd name="connsiteX9" fmla="*/ 795867 w 1244600"/>
              <a:gd name="connsiteY9" fmla="*/ 889000 h 1566334"/>
              <a:gd name="connsiteX10" fmla="*/ 838200 w 1244600"/>
              <a:gd name="connsiteY10" fmla="*/ 0 h 1566334"/>
              <a:gd name="connsiteX0" fmla="*/ 558800 w 1151466"/>
              <a:gd name="connsiteY0" fmla="*/ 0 h 1566334"/>
              <a:gd name="connsiteX1" fmla="*/ 457200 w 1151466"/>
              <a:gd name="connsiteY1" fmla="*/ 719667 h 1566334"/>
              <a:gd name="connsiteX2" fmla="*/ 321733 w 1151466"/>
              <a:gd name="connsiteY2" fmla="*/ 1083734 h 1566334"/>
              <a:gd name="connsiteX3" fmla="*/ 76200 w 1151466"/>
              <a:gd name="connsiteY3" fmla="*/ 1295401 h 1566334"/>
              <a:gd name="connsiteX4" fmla="*/ 59266 w 1151466"/>
              <a:gd name="connsiteY4" fmla="*/ 1430867 h 1566334"/>
              <a:gd name="connsiteX5" fmla="*/ 0 w 1151466"/>
              <a:gd name="connsiteY5" fmla="*/ 1566334 h 1566334"/>
              <a:gd name="connsiteX6" fmla="*/ 1151466 w 1151466"/>
              <a:gd name="connsiteY6" fmla="*/ 1549400 h 1566334"/>
              <a:gd name="connsiteX7" fmla="*/ 1134533 w 1151466"/>
              <a:gd name="connsiteY7" fmla="*/ 1329267 h 1566334"/>
              <a:gd name="connsiteX8" fmla="*/ 872066 w 1151466"/>
              <a:gd name="connsiteY8" fmla="*/ 1193800 h 1566334"/>
              <a:gd name="connsiteX9" fmla="*/ 702733 w 1151466"/>
              <a:gd name="connsiteY9" fmla="*/ 889000 h 1566334"/>
              <a:gd name="connsiteX10" fmla="*/ 745066 w 1151466"/>
              <a:gd name="connsiteY10" fmla="*/ 0 h 1566334"/>
              <a:gd name="connsiteX0" fmla="*/ 499534 w 1092200"/>
              <a:gd name="connsiteY0" fmla="*/ 0 h 1549401"/>
              <a:gd name="connsiteX1" fmla="*/ 397934 w 1092200"/>
              <a:gd name="connsiteY1" fmla="*/ 719667 h 1549401"/>
              <a:gd name="connsiteX2" fmla="*/ 262467 w 1092200"/>
              <a:gd name="connsiteY2" fmla="*/ 1083734 h 1549401"/>
              <a:gd name="connsiteX3" fmla="*/ 16934 w 1092200"/>
              <a:gd name="connsiteY3" fmla="*/ 1295401 h 1549401"/>
              <a:gd name="connsiteX4" fmla="*/ 0 w 1092200"/>
              <a:gd name="connsiteY4" fmla="*/ 1430867 h 1549401"/>
              <a:gd name="connsiteX5" fmla="*/ 127001 w 1092200"/>
              <a:gd name="connsiteY5" fmla="*/ 1549401 h 1549401"/>
              <a:gd name="connsiteX6" fmla="*/ 1092200 w 1092200"/>
              <a:gd name="connsiteY6" fmla="*/ 1549400 h 1549401"/>
              <a:gd name="connsiteX7" fmla="*/ 1075267 w 1092200"/>
              <a:gd name="connsiteY7" fmla="*/ 1329267 h 1549401"/>
              <a:gd name="connsiteX8" fmla="*/ 812800 w 1092200"/>
              <a:gd name="connsiteY8" fmla="*/ 1193800 h 1549401"/>
              <a:gd name="connsiteX9" fmla="*/ 643467 w 1092200"/>
              <a:gd name="connsiteY9" fmla="*/ 889000 h 1549401"/>
              <a:gd name="connsiteX10" fmla="*/ 685800 w 1092200"/>
              <a:gd name="connsiteY10" fmla="*/ 0 h 1549401"/>
              <a:gd name="connsiteX0" fmla="*/ 499534 w 1075267"/>
              <a:gd name="connsiteY0" fmla="*/ 0 h 1549401"/>
              <a:gd name="connsiteX1" fmla="*/ 397934 w 1075267"/>
              <a:gd name="connsiteY1" fmla="*/ 719667 h 1549401"/>
              <a:gd name="connsiteX2" fmla="*/ 262467 w 1075267"/>
              <a:gd name="connsiteY2" fmla="*/ 1083734 h 1549401"/>
              <a:gd name="connsiteX3" fmla="*/ 16934 w 1075267"/>
              <a:gd name="connsiteY3" fmla="*/ 1295401 h 1549401"/>
              <a:gd name="connsiteX4" fmla="*/ 0 w 1075267"/>
              <a:gd name="connsiteY4" fmla="*/ 1430867 h 1549401"/>
              <a:gd name="connsiteX5" fmla="*/ 127001 w 1075267"/>
              <a:gd name="connsiteY5" fmla="*/ 1549401 h 1549401"/>
              <a:gd name="connsiteX6" fmla="*/ 939800 w 1075267"/>
              <a:gd name="connsiteY6" fmla="*/ 1536700 h 1549401"/>
              <a:gd name="connsiteX7" fmla="*/ 1075267 w 1075267"/>
              <a:gd name="connsiteY7" fmla="*/ 1329267 h 1549401"/>
              <a:gd name="connsiteX8" fmla="*/ 812800 w 1075267"/>
              <a:gd name="connsiteY8" fmla="*/ 1193800 h 1549401"/>
              <a:gd name="connsiteX9" fmla="*/ 643467 w 1075267"/>
              <a:gd name="connsiteY9" fmla="*/ 889000 h 1549401"/>
              <a:gd name="connsiteX10" fmla="*/ 685800 w 1075267"/>
              <a:gd name="connsiteY10" fmla="*/ 0 h 1549401"/>
              <a:gd name="connsiteX0" fmla="*/ 499534 w 1075267"/>
              <a:gd name="connsiteY0" fmla="*/ 0 h 1549401"/>
              <a:gd name="connsiteX1" fmla="*/ 397934 w 1075267"/>
              <a:gd name="connsiteY1" fmla="*/ 719667 h 1549401"/>
              <a:gd name="connsiteX2" fmla="*/ 262467 w 1075267"/>
              <a:gd name="connsiteY2" fmla="*/ 1083734 h 1549401"/>
              <a:gd name="connsiteX3" fmla="*/ 16934 w 1075267"/>
              <a:gd name="connsiteY3" fmla="*/ 1295401 h 1549401"/>
              <a:gd name="connsiteX4" fmla="*/ 0 w 1075267"/>
              <a:gd name="connsiteY4" fmla="*/ 1430867 h 1549401"/>
              <a:gd name="connsiteX5" fmla="*/ 127001 w 1075267"/>
              <a:gd name="connsiteY5" fmla="*/ 1549401 h 1549401"/>
              <a:gd name="connsiteX6" fmla="*/ 939800 w 1075267"/>
              <a:gd name="connsiteY6" fmla="*/ 1536700 h 1549401"/>
              <a:gd name="connsiteX7" fmla="*/ 1075267 w 1075267"/>
              <a:gd name="connsiteY7" fmla="*/ 1329267 h 1549401"/>
              <a:gd name="connsiteX8" fmla="*/ 812800 w 1075267"/>
              <a:gd name="connsiteY8" fmla="*/ 1193800 h 1549401"/>
              <a:gd name="connsiteX9" fmla="*/ 643467 w 1075267"/>
              <a:gd name="connsiteY9" fmla="*/ 889000 h 1549401"/>
              <a:gd name="connsiteX10" fmla="*/ 685800 w 1075267"/>
              <a:gd name="connsiteY10" fmla="*/ 0 h 1549401"/>
              <a:gd name="connsiteX0" fmla="*/ 499534 w 1075267"/>
              <a:gd name="connsiteY0" fmla="*/ 0 h 1549401"/>
              <a:gd name="connsiteX1" fmla="*/ 397934 w 1075267"/>
              <a:gd name="connsiteY1" fmla="*/ 719667 h 1549401"/>
              <a:gd name="connsiteX2" fmla="*/ 262467 w 1075267"/>
              <a:gd name="connsiteY2" fmla="*/ 1083734 h 1549401"/>
              <a:gd name="connsiteX3" fmla="*/ 16934 w 1075267"/>
              <a:gd name="connsiteY3" fmla="*/ 1295401 h 1549401"/>
              <a:gd name="connsiteX4" fmla="*/ 0 w 1075267"/>
              <a:gd name="connsiteY4" fmla="*/ 1430867 h 1549401"/>
              <a:gd name="connsiteX5" fmla="*/ 127001 w 1075267"/>
              <a:gd name="connsiteY5" fmla="*/ 1549401 h 1549401"/>
              <a:gd name="connsiteX6" fmla="*/ 939800 w 1075267"/>
              <a:gd name="connsiteY6" fmla="*/ 1536700 h 1549401"/>
              <a:gd name="connsiteX7" fmla="*/ 1075267 w 1075267"/>
              <a:gd name="connsiteY7" fmla="*/ 1329267 h 1549401"/>
              <a:gd name="connsiteX8" fmla="*/ 812800 w 1075267"/>
              <a:gd name="connsiteY8" fmla="*/ 1193800 h 1549401"/>
              <a:gd name="connsiteX9" fmla="*/ 643467 w 1075267"/>
              <a:gd name="connsiteY9" fmla="*/ 889000 h 1549401"/>
              <a:gd name="connsiteX10" fmla="*/ 685800 w 1075267"/>
              <a:gd name="connsiteY10" fmla="*/ 0 h 1549401"/>
              <a:gd name="connsiteX0" fmla="*/ 499534 w 1075267"/>
              <a:gd name="connsiteY0" fmla="*/ 0 h 1570775"/>
              <a:gd name="connsiteX1" fmla="*/ 397934 w 1075267"/>
              <a:gd name="connsiteY1" fmla="*/ 719667 h 1570775"/>
              <a:gd name="connsiteX2" fmla="*/ 262467 w 1075267"/>
              <a:gd name="connsiteY2" fmla="*/ 1083734 h 1570775"/>
              <a:gd name="connsiteX3" fmla="*/ 16934 w 1075267"/>
              <a:gd name="connsiteY3" fmla="*/ 1295401 h 1570775"/>
              <a:gd name="connsiteX4" fmla="*/ 0 w 1075267"/>
              <a:gd name="connsiteY4" fmla="*/ 1430867 h 1570775"/>
              <a:gd name="connsiteX5" fmla="*/ 127001 w 1075267"/>
              <a:gd name="connsiteY5" fmla="*/ 1549401 h 1570775"/>
              <a:gd name="connsiteX6" fmla="*/ 939800 w 1075267"/>
              <a:gd name="connsiteY6" fmla="*/ 1536700 h 1570775"/>
              <a:gd name="connsiteX7" fmla="*/ 1075267 w 1075267"/>
              <a:gd name="connsiteY7" fmla="*/ 1329267 h 1570775"/>
              <a:gd name="connsiteX8" fmla="*/ 812800 w 1075267"/>
              <a:gd name="connsiteY8" fmla="*/ 1193800 h 1570775"/>
              <a:gd name="connsiteX9" fmla="*/ 643467 w 1075267"/>
              <a:gd name="connsiteY9" fmla="*/ 889000 h 1570775"/>
              <a:gd name="connsiteX10" fmla="*/ 685800 w 1075267"/>
              <a:gd name="connsiteY10" fmla="*/ 0 h 1570775"/>
              <a:gd name="connsiteX0" fmla="*/ 499534 w 1075267"/>
              <a:gd name="connsiteY0" fmla="*/ 0 h 1563788"/>
              <a:gd name="connsiteX1" fmla="*/ 397934 w 1075267"/>
              <a:gd name="connsiteY1" fmla="*/ 719667 h 1563788"/>
              <a:gd name="connsiteX2" fmla="*/ 262467 w 1075267"/>
              <a:gd name="connsiteY2" fmla="*/ 1083734 h 1563788"/>
              <a:gd name="connsiteX3" fmla="*/ 16934 w 1075267"/>
              <a:gd name="connsiteY3" fmla="*/ 1295401 h 1563788"/>
              <a:gd name="connsiteX4" fmla="*/ 0 w 1075267"/>
              <a:gd name="connsiteY4" fmla="*/ 1430867 h 1563788"/>
              <a:gd name="connsiteX5" fmla="*/ 127001 w 1075267"/>
              <a:gd name="connsiteY5" fmla="*/ 1549401 h 1563788"/>
              <a:gd name="connsiteX6" fmla="*/ 939800 w 1075267"/>
              <a:gd name="connsiteY6" fmla="*/ 1536700 h 1563788"/>
              <a:gd name="connsiteX7" fmla="*/ 1075267 w 1075267"/>
              <a:gd name="connsiteY7" fmla="*/ 1329267 h 1563788"/>
              <a:gd name="connsiteX8" fmla="*/ 812800 w 1075267"/>
              <a:gd name="connsiteY8" fmla="*/ 1193800 h 1563788"/>
              <a:gd name="connsiteX9" fmla="*/ 643467 w 1075267"/>
              <a:gd name="connsiteY9" fmla="*/ 889000 h 1563788"/>
              <a:gd name="connsiteX10" fmla="*/ 685800 w 1075267"/>
              <a:gd name="connsiteY10" fmla="*/ 0 h 1563788"/>
              <a:gd name="connsiteX0" fmla="*/ 499534 w 1075267"/>
              <a:gd name="connsiteY0" fmla="*/ 0 h 1578879"/>
              <a:gd name="connsiteX1" fmla="*/ 397934 w 1075267"/>
              <a:gd name="connsiteY1" fmla="*/ 719667 h 1578879"/>
              <a:gd name="connsiteX2" fmla="*/ 262467 w 1075267"/>
              <a:gd name="connsiteY2" fmla="*/ 1083734 h 1578879"/>
              <a:gd name="connsiteX3" fmla="*/ 16934 w 1075267"/>
              <a:gd name="connsiteY3" fmla="*/ 1295401 h 1578879"/>
              <a:gd name="connsiteX4" fmla="*/ 0 w 1075267"/>
              <a:gd name="connsiteY4" fmla="*/ 1430867 h 1578879"/>
              <a:gd name="connsiteX5" fmla="*/ 127001 w 1075267"/>
              <a:gd name="connsiteY5" fmla="*/ 1549401 h 1578879"/>
              <a:gd name="connsiteX6" fmla="*/ 939800 w 1075267"/>
              <a:gd name="connsiteY6" fmla="*/ 1536700 h 1578879"/>
              <a:gd name="connsiteX7" fmla="*/ 1075267 w 1075267"/>
              <a:gd name="connsiteY7" fmla="*/ 1329267 h 1578879"/>
              <a:gd name="connsiteX8" fmla="*/ 812800 w 1075267"/>
              <a:gd name="connsiteY8" fmla="*/ 1193800 h 1578879"/>
              <a:gd name="connsiteX9" fmla="*/ 643467 w 1075267"/>
              <a:gd name="connsiteY9" fmla="*/ 889000 h 1578879"/>
              <a:gd name="connsiteX10" fmla="*/ 685800 w 1075267"/>
              <a:gd name="connsiteY10" fmla="*/ 0 h 1578879"/>
              <a:gd name="connsiteX0" fmla="*/ 511409 w 1087142"/>
              <a:gd name="connsiteY0" fmla="*/ 0 h 1578879"/>
              <a:gd name="connsiteX1" fmla="*/ 409809 w 1087142"/>
              <a:gd name="connsiteY1" fmla="*/ 719667 h 1578879"/>
              <a:gd name="connsiteX2" fmla="*/ 274342 w 1087142"/>
              <a:gd name="connsiteY2" fmla="*/ 1083734 h 1578879"/>
              <a:gd name="connsiteX3" fmla="*/ 28809 w 1087142"/>
              <a:gd name="connsiteY3" fmla="*/ 1295401 h 1578879"/>
              <a:gd name="connsiteX4" fmla="*/ 11875 w 1087142"/>
              <a:gd name="connsiteY4" fmla="*/ 1430867 h 1578879"/>
              <a:gd name="connsiteX5" fmla="*/ 138876 w 1087142"/>
              <a:gd name="connsiteY5" fmla="*/ 1549401 h 1578879"/>
              <a:gd name="connsiteX6" fmla="*/ 951675 w 1087142"/>
              <a:gd name="connsiteY6" fmla="*/ 1536700 h 1578879"/>
              <a:gd name="connsiteX7" fmla="*/ 1087142 w 1087142"/>
              <a:gd name="connsiteY7" fmla="*/ 1329267 h 1578879"/>
              <a:gd name="connsiteX8" fmla="*/ 824675 w 1087142"/>
              <a:gd name="connsiteY8" fmla="*/ 1193800 h 1578879"/>
              <a:gd name="connsiteX9" fmla="*/ 655342 w 1087142"/>
              <a:gd name="connsiteY9" fmla="*/ 889000 h 1578879"/>
              <a:gd name="connsiteX10" fmla="*/ 697675 w 1087142"/>
              <a:gd name="connsiteY10" fmla="*/ 0 h 1578879"/>
              <a:gd name="connsiteX0" fmla="*/ 511409 w 1087142"/>
              <a:gd name="connsiteY0" fmla="*/ 0 h 1578879"/>
              <a:gd name="connsiteX1" fmla="*/ 409809 w 1087142"/>
              <a:gd name="connsiteY1" fmla="*/ 719667 h 1578879"/>
              <a:gd name="connsiteX2" fmla="*/ 274342 w 1087142"/>
              <a:gd name="connsiteY2" fmla="*/ 1083734 h 1578879"/>
              <a:gd name="connsiteX3" fmla="*/ 28809 w 1087142"/>
              <a:gd name="connsiteY3" fmla="*/ 1295401 h 1578879"/>
              <a:gd name="connsiteX4" fmla="*/ 11875 w 1087142"/>
              <a:gd name="connsiteY4" fmla="*/ 1430867 h 1578879"/>
              <a:gd name="connsiteX5" fmla="*/ 138876 w 1087142"/>
              <a:gd name="connsiteY5" fmla="*/ 1549401 h 1578879"/>
              <a:gd name="connsiteX6" fmla="*/ 951675 w 1087142"/>
              <a:gd name="connsiteY6" fmla="*/ 1536700 h 1578879"/>
              <a:gd name="connsiteX7" fmla="*/ 1087142 w 1087142"/>
              <a:gd name="connsiteY7" fmla="*/ 1329267 h 1578879"/>
              <a:gd name="connsiteX8" fmla="*/ 824675 w 1087142"/>
              <a:gd name="connsiteY8" fmla="*/ 1193800 h 1578879"/>
              <a:gd name="connsiteX9" fmla="*/ 655342 w 1087142"/>
              <a:gd name="connsiteY9" fmla="*/ 889000 h 1578879"/>
              <a:gd name="connsiteX10" fmla="*/ 697675 w 1087142"/>
              <a:gd name="connsiteY10" fmla="*/ 0 h 1578879"/>
              <a:gd name="connsiteX0" fmla="*/ 511409 w 1087142"/>
              <a:gd name="connsiteY0" fmla="*/ 0 h 1578879"/>
              <a:gd name="connsiteX1" fmla="*/ 409809 w 1087142"/>
              <a:gd name="connsiteY1" fmla="*/ 719667 h 1578879"/>
              <a:gd name="connsiteX2" fmla="*/ 274342 w 1087142"/>
              <a:gd name="connsiteY2" fmla="*/ 1083734 h 1578879"/>
              <a:gd name="connsiteX3" fmla="*/ 28809 w 1087142"/>
              <a:gd name="connsiteY3" fmla="*/ 1295401 h 1578879"/>
              <a:gd name="connsiteX4" fmla="*/ 11875 w 1087142"/>
              <a:gd name="connsiteY4" fmla="*/ 1430867 h 1578879"/>
              <a:gd name="connsiteX5" fmla="*/ 138876 w 1087142"/>
              <a:gd name="connsiteY5" fmla="*/ 1549401 h 1578879"/>
              <a:gd name="connsiteX6" fmla="*/ 951675 w 1087142"/>
              <a:gd name="connsiteY6" fmla="*/ 1536700 h 1578879"/>
              <a:gd name="connsiteX7" fmla="*/ 1087142 w 1087142"/>
              <a:gd name="connsiteY7" fmla="*/ 1329267 h 1578879"/>
              <a:gd name="connsiteX8" fmla="*/ 824675 w 1087142"/>
              <a:gd name="connsiteY8" fmla="*/ 1193800 h 1578879"/>
              <a:gd name="connsiteX9" fmla="*/ 655342 w 1087142"/>
              <a:gd name="connsiteY9" fmla="*/ 889000 h 1578879"/>
              <a:gd name="connsiteX10" fmla="*/ 697675 w 1087142"/>
              <a:gd name="connsiteY10" fmla="*/ 0 h 1578879"/>
              <a:gd name="connsiteX0" fmla="*/ 524508 w 1100241"/>
              <a:gd name="connsiteY0" fmla="*/ 0 h 1578879"/>
              <a:gd name="connsiteX1" fmla="*/ 422908 w 1100241"/>
              <a:gd name="connsiteY1" fmla="*/ 719667 h 1578879"/>
              <a:gd name="connsiteX2" fmla="*/ 287441 w 1100241"/>
              <a:gd name="connsiteY2" fmla="*/ 1083734 h 1578879"/>
              <a:gd name="connsiteX3" fmla="*/ 41908 w 1100241"/>
              <a:gd name="connsiteY3" fmla="*/ 1295401 h 1578879"/>
              <a:gd name="connsiteX4" fmla="*/ 24974 w 1100241"/>
              <a:gd name="connsiteY4" fmla="*/ 1430867 h 1578879"/>
              <a:gd name="connsiteX5" fmla="*/ 151975 w 1100241"/>
              <a:gd name="connsiteY5" fmla="*/ 1549401 h 1578879"/>
              <a:gd name="connsiteX6" fmla="*/ 964774 w 1100241"/>
              <a:gd name="connsiteY6" fmla="*/ 1536700 h 1578879"/>
              <a:gd name="connsiteX7" fmla="*/ 1100241 w 1100241"/>
              <a:gd name="connsiteY7" fmla="*/ 1329267 h 1578879"/>
              <a:gd name="connsiteX8" fmla="*/ 837774 w 1100241"/>
              <a:gd name="connsiteY8" fmla="*/ 1193800 h 1578879"/>
              <a:gd name="connsiteX9" fmla="*/ 668441 w 1100241"/>
              <a:gd name="connsiteY9" fmla="*/ 889000 h 1578879"/>
              <a:gd name="connsiteX10" fmla="*/ 710774 w 1100241"/>
              <a:gd name="connsiteY10" fmla="*/ 0 h 1578879"/>
              <a:gd name="connsiteX0" fmla="*/ 513684 w 1089417"/>
              <a:gd name="connsiteY0" fmla="*/ 0 h 1578879"/>
              <a:gd name="connsiteX1" fmla="*/ 412084 w 1089417"/>
              <a:gd name="connsiteY1" fmla="*/ 719667 h 1578879"/>
              <a:gd name="connsiteX2" fmla="*/ 276617 w 1089417"/>
              <a:gd name="connsiteY2" fmla="*/ 1083734 h 1578879"/>
              <a:gd name="connsiteX3" fmla="*/ 31084 w 1089417"/>
              <a:gd name="connsiteY3" fmla="*/ 1295401 h 1578879"/>
              <a:gd name="connsiteX4" fmla="*/ 14150 w 1089417"/>
              <a:gd name="connsiteY4" fmla="*/ 1430867 h 1578879"/>
              <a:gd name="connsiteX5" fmla="*/ 141151 w 1089417"/>
              <a:gd name="connsiteY5" fmla="*/ 1549401 h 1578879"/>
              <a:gd name="connsiteX6" fmla="*/ 953950 w 1089417"/>
              <a:gd name="connsiteY6" fmla="*/ 1536700 h 1578879"/>
              <a:gd name="connsiteX7" fmla="*/ 1089417 w 1089417"/>
              <a:gd name="connsiteY7" fmla="*/ 1329267 h 1578879"/>
              <a:gd name="connsiteX8" fmla="*/ 826950 w 1089417"/>
              <a:gd name="connsiteY8" fmla="*/ 1193800 h 1578879"/>
              <a:gd name="connsiteX9" fmla="*/ 657617 w 1089417"/>
              <a:gd name="connsiteY9" fmla="*/ 889000 h 1578879"/>
              <a:gd name="connsiteX10" fmla="*/ 699950 w 1089417"/>
              <a:gd name="connsiteY10" fmla="*/ 0 h 1578879"/>
              <a:gd name="connsiteX0" fmla="*/ 513684 w 1089417"/>
              <a:gd name="connsiteY0" fmla="*/ 0 h 1578879"/>
              <a:gd name="connsiteX1" fmla="*/ 412084 w 1089417"/>
              <a:gd name="connsiteY1" fmla="*/ 719667 h 1578879"/>
              <a:gd name="connsiteX2" fmla="*/ 276617 w 1089417"/>
              <a:gd name="connsiteY2" fmla="*/ 1083734 h 1578879"/>
              <a:gd name="connsiteX3" fmla="*/ 31084 w 1089417"/>
              <a:gd name="connsiteY3" fmla="*/ 1295401 h 1578879"/>
              <a:gd name="connsiteX4" fmla="*/ 14150 w 1089417"/>
              <a:gd name="connsiteY4" fmla="*/ 1430867 h 1578879"/>
              <a:gd name="connsiteX5" fmla="*/ 141151 w 1089417"/>
              <a:gd name="connsiteY5" fmla="*/ 1549401 h 1578879"/>
              <a:gd name="connsiteX6" fmla="*/ 953950 w 1089417"/>
              <a:gd name="connsiteY6" fmla="*/ 1536700 h 1578879"/>
              <a:gd name="connsiteX7" fmla="*/ 1089417 w 1089417"/>
              <a:gd name="connsiteY7" fmla="*/ 1329267 h 1578879"/>
              <a:gd name="connsiteX8" fmla="*/ 826950 w 1089417"/>
              <a:gd name="connsiteY8" fmla="*/ 1193800 h 1578879"/>
              <a:gd name="connsiteX9" fmla="*/ 657617 w 1089417"/>
              <a:gd name="connsiteY9" fmla="*/ 889000 h 1578879"/>
              <a:gd name="connsiteX10" fmla="*/ 699950 w 1089417"/>
              <a:gd name="connsiteY10" fmla="*/ 0 h 1578879"/>
              <a:gd name="connsiteX0" fmla="*/ 513684 w 1094248"/>
              <a:gd name="connsiteY0" fmla="*/ 0 h 1578879"/>
              <a:gd name="connsiteX1" fmla="*/ 412084 w 1094248"/>
              <a:gd name="connsiteY1" fmla="*/ 719667 h 1578879"/>
              <a:gd name="connsiteX2" fmla="*/ 276617 w 1094248"/>
              <a:gd name="connsiteY2" fmla="*/ 1083734 h 1578879"/>
              <a:gd name="connsiteX3" fmla="*/ 31084 w 1094248"/>
              <a:gd name="connsiteY3" fmla="*/ 1295401 h 1578879"/>
              <a:gd name="connsiteX4" fmla="*/ 14150 w 1094248"/>
              <a:gd name="connsiteY4" fmla="*/ 1430867 h 1578879"/>
              <a:gd name="connsiteX5" fmla="*/ 141151 w 1094248"/>
              <a:gd name="connsiteY5" fmla="*/ 1549401 h 1578879"/>
              <a:gd name="connsiteX6" fmla="*/ 953950 w 1094248"/>
              <a:gd name="connsiteY6" fmla="*/ 1536700 h 1578879"/>
              <a:gd name="connsiteX7" fmla="*/ 1089417 w 1094248"/>
              <a:gd name="connsiteY7" fmla="*/ 1329267 h 1578879"/>
              <a:gd name="connsiteX8" fmla="*/ 826950 w 1094248"/>
              <a:gd name="connsiteY8" fmla="*/ 1193800 h 1578879"/>
              <a:gd name="connsiteX9" fmla="*/ 657617 w 1094248"/>
              <a:gd name="connsiteY9" fmla="*/ 889000 h 1578879"/>
              <a:gd name="connsiteX10" fmla="*/ 699950 w 1094248"/>
              <a:gd name="connsiteY10" fmla="*/ 0 h 1578879"/>
              <a:gd name="connsiteX0" fmla="*/ 513684 w 1094248"/>
              <a:gd name="connsiteY0" fmla="*/ 0 h 1578879"/>
              <a:gd name="connsiteX1" fmla="*/ 412084 w 1094248"/>
              <a:gd name="connsiteY1" fmla="*/ 719667 h 1578879"/>
              <a:gd name="connsiteX2" fmla="*/ 276617 w 1094248"/>
              <a:gd name="connsiteY2" fmla="*/ 1083734 h 1578879"/>
              <a:gd name="connsiteX3" fmla="*/ 31084 w 1094248"/>
              <a:gd name="connsiteY3" fmla="*/ 1295401 h 1578879"/>
              <a:gd name="connsiteX4" fmla="*/ 14150 w 1094248"/>
              <a:gd name="connsiteY4" fmla="*/ 1430867 h 1578879"/>
              <a:gd name="connsiteX5" fmla="*/ 141151 w 1094248"/>
              <a:gd name="connsiteY5" fmla="*/ 1549401 h 1578879"/>
              <a:gd name="connsiteX6" fmla="*/ 953950 w 1094248"/>
              <a:gd name="connsiteY6" fmla="*/ 1536700 h 1578879"/>
              <a:gd name="connsiteX7" fmla="*/ 1089417 w 1094248"/>
              <a:gd name="connsiteY7" fmla="*/ 1329267 h 1578879"/>
              <a:gd name="connsiteX8" fmla="*/ 826950 w 1094248"/>
              <a:gd name="connsiteY8" fmla="*/ 1193800 h 1578879"/>
              <a:gd name="connsiteX9" fmla="*/ 657617 w 1094248"/>
              <a:gd name="connsiteY9" fmla="*/ 889000 h 1578879"/>
              <a:gd name="connsiteX10" fmla="*/ 699950 w 1094248"/>
              <a:gd name="connsiteY10" fmla="*/ 0 h 1578879"/>
              <a:gd name="connsiteX0" fmla="*/ 513684 w 1094248"/>
              <a:gd name="connsiteY0" fmla="*/ 0 h 1578879"/>
              <a:gd name="connsiteX1" fmla="*/ 412084 w 1094248"/>
              <a:gd name="connsiteY1" fmla="*/ 719667 h 1578879"/>
              <a:gd name="connsiteX2" fmla="*/ 276617 w 1094248"/>
              <a:gd name="connsiteY2" fmla="*/ 1083734 h 1578879"/>
              <a:gd name="connsiteX3" fmla="*/ 31084 w 1094248"/>
              <a:gd name="connsiteY3" fmla="*/ 1295401 h 1578879"/>
              <a:gd name="connsiteX4" fmla="*/ 14150 w 1094248"/>
              <a:gd name="connsiteY4" fmla="*/ 1430867 h 1578879"/>
              <a:gd name="connsiteX5" fmla="*/ 141151 w 1094248"/>
              <a:gd name="connsiteY5" fmla="*/ 1549401 h 1578879"/>
              <a:gd name="connsiteX6" fmla="*/ 953950 w 1094248"/>
              <a:gd name="connsiteY6" fmla="*/ 1536700 h 1578879"/>
              <a:gd name="connsiteX7" fmla="*/ 1089417 w 1094248"/>
              <a:gd name="connsiteY7" fmla="*/ 1329267 h 1578879"/>
              <a:gd name="connsiteX8" fmla="*/ 826950 w 1094248"/>
              <a:gd name="connsiteY8" fmla="*/ 1193800 h 1578879"/>
              <a:gd name="connsiteX9" fmla="*/ 657617 w 1094248"/>
              <a:gd name="connsiteY9" fmla="*/ 889000 h 1578879"/>
              <a:gd name="connsiteX10" fmla="*/ 699950 w 1094248"/>
              <a:gd name="connsiteY10" fmla="*/ 0 h 1578879"/>
              <a:gd name="connsiteX0" fmla="*/ 513684 w 1094248"/>
              <a:gd name="connsiteY0" fmla="*/ 0 h 1578879"/>
              <a:gd name="connsiteX1" fmla="*/ 412084 w 1094248"/>
              <a:gd name="connsiteY1" fmla="*/ 719667 h 1578879"/>
              <a:gd name="connsiteX2" fmla="*/ 276617 w 1094248"/>
              <a:gd name="connsiteY2" fmla="*/ 1083734 h 1578879"/>
              <a:gd name="connsiteX3" fmla="*/ 31084 w 1094248"/>
              <a:gd name="connsiteY3" fmla="*/ 1295401 h 1578879"/>
              <a:gd name="connsiteX4" fmla="*/ 14150 w 1094248"/>
              <a:gd name="connsiteY4" fmla="*/ 1430867 h 1578879"/>
              <a:gd name="connsiteX5" fmla="*/ 141151 w 1094248"/>
              <a:gd name="connsiteY5" fmla="*/ 1549401 h 1578879"/>
              <a:gd name="connsiteX6" fmla="*/ 953950 w 1094248"/>
              <a:gd name="connsiteY6" fmla="*/ 1536700 h 1578879"/>
              <a:gd name="connsiteX7" fmla="*/ 1089417 w 1094248"/>
              <a:gd name="connsiteY7" fmla="*/ 1329267 h 1578879"/>
              <a:gd name="connsiteX8" fmla="*/ 826950 w 1094248"/>
              <a:gd name="connsiteY8" fmla="*/ 1193800 h 1578879"/>
              <a:gd name="connsiteX9" fmla="*/ 657617 w 1094248"/>
              <a:gd name="connsiteY9" fmla="*/ 889000 h 1578879"/>
              <a:gd name="connsiteX10" fmla="*/ 699950 w 1094248"/>
              <a:gd name="connsiteY10" fmla="*/ 0 h 1578879"/>
              <a:gd name="connsiteX0" fmla="*/ 513684 w 1094248"/>
              <a:gd name="connsiteY0" fmla="*/ 0 h 1578879"/>
              <a:gd name="connsiteX1" fmla="*/ 412084 w 1094248"/>
              <a:gd name="connsiteY1" fmla="*/ 719667 h 1578879"/>
              <a:gd name="connsiteX2" fmla="*/ 276617 w 1094248"/>
              <a:gd name="connsiteY2" fmla="*/ 1083734 h 1578879"/>
              <a:gd name="connsiteX3" fmla="*/ 31084 w 1094248"/>
              <a:gd name="connsiteY3" fmla="*/ 1295401 h 1578879"/>
              <a:gd name="connsiteX4" fmla="*/ 14150 w 1094248"/>
              <a:gd name="connsiteY4" fmla="*/ 1430867 h 1578879"/>
              <a:gd name="connsiteX5" fmla="*/ 141151 w 1094248"/>
              <a:gd name="connsiteY5" fmla="*/ 1549401 h 1578879"/>
              <a:gd name="connsiteX6" fmla="*/ 953950 w 1094248"/>
              <a:gd name="connsiteY6" fmla="*/ 1536700 h 1578879"/>
              <a:gd name="connsiteX7" fmla="*/ 1089417 w 1094248"/>
              <a:gd name="connsiteY7" fmla="*/ 1329267 h 1578879"/>
              <a:gd name="connsiteX8" fmla="*/ 826950 w 1094248"/>
              <a:gd name="connsiteY8" fmla="*/ 1193800 h 1578879"/>
              <a:gd name="connsiteX9" fmla="*/ 657617 w 1094248"/>
              <a:gd name="connsiteY9" fmla="*/ 889000 h 1578879"/>
              <a:gd name="connsiteX10" fmla="*/ 699950 w 1094248"/>
              <a:gd name="connsiteY10" fmla="*/ 0 h 1578879"/>
              <a:gd name="connsiteX0" fmla="*/ 513684 w 1094248"/>
              <a:gd name="connsiteY0" fmla="*/ 0 h 1578879"/>
              <a:gd name="connsiteX1" fmla="*/ 412084 w 1094248"/>
              <a:gd name="connsiteY1" fmla="*/ 719667 h 1578879"/>
              <a:gd name="connsiteX2" fmla="*/ 276617 w 1094248"/>
              <a:gd name="connsiteY2" fmla="*/ 1083734 h 1578879"/>
              <a:gd name="connsiteX3" fmla="*/ 31084 w 1094248"/>
              <a:gd name="connsiteY3" fmla="*/ 1295401 h 1578879"/>
              <a:gd name="connsiteX4" fmla="*/ 14150 w 1094248"/>
              <a:gd name="connsiteY4" fmla="*/ 1430867 h 1578879"/>
              <a:gd name="connsiteX5" fmla="*/ 141151 w 1094248"/>
              <a:gd name="connsiteY5" fmla="*/ 1549401 h 1578879"/>
              <a:gd name="connsiteX6" fmla="*/ 953950 w 1094248"/>
              <a:gd name="connsiteY6" fmla="*/ 1536700 h 1578879"/>
              <a:gd name="connsiteX7" fmla="*/ 1089417 w 1094248"/>
              <a:gd name="connsiteY7" fmla="*/ 1329267 h 1578879"/>
              <a:gd name="connsiteX8" fmla="*/ 826950 w 1094248"/>
              <a:gd name="connsiteY8" fmla="*/ 1193800 h 1578879"/>
              <a:gd name="connsiteX9" fmla="*/ 657617 w 1094248"/>
              <a:gd name="connsiteY9" fmla="*/ 889000 h 1578879"/>
              <a:gd name="connsiteX10" fmla="*/ 699950 w 1094248"/>
              <a:gd name="connsiteY10" fmla="*/ 0 h 1578879"/>
              <a:gd name="connsiteX0" fmla="*/ 513684 w 1094248"/>
              <a:gd name="connsiteY0" fmla="*/ 0 h 1578879"/>
              <a:gd name="connsiteX1" fmla="*/ 412084 w 1094248"/>
              <a:gd name="connsiteY1" fmla="*/ 719667 h 1578879"/>
              <a:gd name="connsiteX2" fmla="*/ 276617 w 1094248"/>
              <a:gd name="connsiteY2" fmla="*/ 1083734 h 1578879"/>
              <a:gd name="connsiteX3" fmla="*/ 31084 w 1094248"/>
              <a:gd name="connsiteY3" fmla="*/ 1295401 h 1578879"/>
              <a:gd name="connsiteX4" fmla="*/ 14150 w 1094248"/>
              <a:gd name="connsiteY4" fmla="*/ 1430867 h 1578879"/>
              <a:gd name="connsiteX5" fmla="*/ 141151 w 1094248"/>
              <a:gd name="connsiteY5" fmla="*/ 1549401 h 1578879"/>
              <a:gd name="connsiteX6" fmla="*/ 953950 w 1094248"/>
              <a:gd name="connsiteY6" fmla="*/ 1536700 h 1578879"/>
              <a:gd name="connsiteX7" fmla="*/ 1089417 w 1094248"/>
              <a:gd name="connsiteY7" fmla="*/ 1329267 h 1578879"/>
              <a:gd name="connsiteX8" fmla="*/ 826950 w 1094248"/>
              <a:gd name="connsiteY8" fmla="*/ 1193800 h 1578879"/>
              <a:gd name="connsiteX9" fmla="*/ 657617 w 1094248"/>
              <a:gd name="connsiteY9" fmla="*/ 889000 h 1578879"/>
              <a:gd name="connsiteX10" fmla="*/ 699950 w 1094248"/>
              <a:gd name="connsiteY10" fmla="*/ 0 h 1578879"/>
              <a:gd name="connsiteX0" fmla="*/ 513684 w 1094248"/>
              <a:gd name="connsiteY0" fmla="*/ 0 h 1574515"/>
              <a:gd name="connsiteX1" fmla="*/ 412084 w 1094248"/>
              <a:gd name="connsiteY1" fmla="*/ 719667 h 1574515"/>
              <a:gd name="connsiteX2" fmla="*/ 276617 w 1094248"/>
              <a:gd name="connsiteY2" fmla="*/ 1083734 h 1574515"/>
              <a:gd name="connsiteX3" fmla="*/ 31084 w 1094248"/>
              <a:gd name="connsiteY3" fmla="*/ 1295401 h 1574515"/>
              <a:gd name="connsiteX4" fmla="*/ 14150 w 1094248"/>
              <a:gd name="connsiteY4" fmla="*/ 1430867 h 1574515"/>
              <a:gd name="connsiteX5" fmla="*/ 141151 w 1094248"/>
              <a:gd name="connsiteY5" fmla="*/ 1549401 h 1574515"/>
              <a:gd name="connsiteX6" fmla="*/ 527281 w 1094248"/>
              <a:gd name="connsiteY6" fmla="*/ 1573942 h 1574515"/>
              <a:gd name="connsiteX7" fmla="*/ 953950 w 1094248"/>
              <a:gd name="connsiteY7" fmla="*/ 1536700 h 1574515"/>
              <a:gd name="connsiteX8" fmla="*/ 1089417 w 1094248"/>
              <a:gd name="connsiteY8" fmla="*/ 1329267 h 1574515"/>
              <a:gd name="connsiteX9" fmla="*/ 826950 w 1094248"/>
              <a:gd name="connsiteY9" fmla="*/ 1193800 h 1574515"/>
              <a:gd name="connsiteX10" fmla="*/ 657617 w 1094248"/>
              <a:gd name="connsiteY10" fmla="*/ 889000 h 1574515"/>
              <a:gd name="connsiteX11" fmla="*/ 699950 w 1094248"/>
              <a:gd name="connsiteY11" fmla="*/ 0 h 1574515"/>
              <a:gd name="connsiteX0" fmla="*/ 513684 w 1094248"/>
              <a:gd name="connsiteY0" fmla="*/ 0 h 1565071"/>
              <a:gd name="connsiteX1" fmla="*/ 412084 w 1094248"/>
              <a:gd name="connsiteY1" fmla="*/ 719667 h 1565071"/>
              <a:gd name="connsiteX2" fmla="*/ 276617 w 1094248"/>
              <a:gd name="connsiteY2" fmla="*/ 1083734 h 1565071"/>
              <a:gd name="connsiteX3" fmla="*/ 31084 w 1094248"/>
              <a:gd name="connsiteY3" fmla="*/ 1295401 h 1565071"/>
              <a:gd name="connsiteX4" fmla="*/ 14150 w 1094248"/>
              <a:gd name="connsiteY4" fmla="*/ 1430867 h 1565071"/>
              <a:gd name="connsiteX5" fmla="*/ 141151 w 1094248"/>
              <a:gd name="connsiteY5" fmla="*/ 1549401 h 1565071"/>
              <a:gd name="connsiteX6" fmla="*/ 527281 w 1094248"/>
              <a:gd name="connsiteY6" fmla="*/ 1561242 h 1565071"/>
              <a:gd name="connsiteX7" fmla="*/ 953950 w 1094248"/>
              <a:gd name="connsiteY7" fmla="*/ 1536700 h 1565071"/>
              <a:gd name="connsiteX8" fmla="*/ 1089417 w 1094248"/>
              <a:gd name="connsiteY8" fmla="*/ 1329267 h 1565071"/>
              <a:gd name="connsiteX9" fmla="*/ 826950 w 1094248"/>
              <a:gd name="connsiteY9" fmla="*/ 1193800 h 1565071"/>
              <a:gd name="connsiteX10" fmla="*/ 657617 w 1094248"/>
              <a:gd name="connsiteY10" fmla="*/ 889000 h 1565071"/>
              <a:gd name="connsiteX11" fmla="*/ 699950 w 1094248"/>
              <a:gd name="connsiteY11" fmla="*/ 0 h 1565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4248" h="1565071">
                <a:moveTo>
                  <a:pt x="513684" y="0"/>
                </a:moveTo>
                <a:lnTo>
                  <a:pt x="412084" y="719667"/>
                </a:lnTo>
                <a:cubicBezTo>
                  <a:pt x="381039" y="872067"/>
                  <a:pt x="345762" y="1007534"/>
                  <a:pt x="276617" y="1083734"/>
                </a:cubicBezTo>
                <a:cubicBezTo>
                  <a:pt x="212412" y="1186393"/>
                  <a:pt x="158789" y="1226609"/>
                  <a:pt x="31084" y="1295401"/>
                </a:cubicBezTo>
                <a:cubicBezTo>
                  <a:pt x="12739" y="1334206"/>
                  <a:pt x="-18305" y="1347612"/>
                  <a:pt x="14150" y="1430867"/>
                </a:cubicBezTo>
                <a:cubicBezTo>
                  <a:pt x="56484" y="1527528"/>
                  <a:pt x="98817" y="1509890"/>
                  <a:pt x="141151" y="1549401"/>
                </a:cubicBezTo>
                <a:cubicBezTo>
                  <a:pt x="226673" y="1573247"/>
                  <a:pt x="391815" y="1563359"/>
                  <a:pt x="527281" y="1561242"/>
                </a:cubicBezTo>
                <a:cubicBezTo>
                  <a:pt x="662747" y="1559125"/>
                  <a:pt x="860261" y="1577479"/>
                  <a:pt x="953950" y="1536700"/>
                </a:cubicBezTo>
                <a:cubicBezTo>
                  <a:pt x="1040381" y="1505656"/>
                  <a:pt x="1114111" y="1458736"/>
                  <a:pt x="1089417" y="1329267"/>
                </a:cubicBezTo>
                <a:cubicBezTo>
                  <a:pt x="992403" y="1211086"/>
                  <a:pt x="958889" y="1258006"/>
                  <a:pt x="826950" y="1193800"/>
                </a:cubicBezTo>
                <a:cubicBezTo>
                  <a:pt x="767331" y="1143000"/>
                  <a:pt x="707711" y="1079500"/>
                  <a:pt x="657617" y="889000"/>
                </a:cubicBezTo>
                <a:cubicBezTo>
                  <a:pt x="624103" y="579967"/>
                  <a:pt x="685839" y="296333"/>
                  <a:pt x="699950" y="0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1" name="Group 220"/>
          <p:cNvGrpSpPr/>
          <p:nvPr/>
        </p:nvGrpSpPr>
        <p:grpSpPr>
          <a:xfrm rot="21136774">
            <a:off x="3088130" y="2732228"/>
            <a:ext cx="262418" cy="275200"/>
            <a:chOff x="5123416" y="1492191"/>
            <a:chExt cx="262418" cy="275200"/>
          </a:xfrm>
        </p:grpSpPr>
        <p:sp>
          <p:nvSpPr>
            <p:cNvPr id="7" name="Chord 6"/>
            <p:cNvSpPr/>
            <p:nvPr/>
          </p:nvSpPr>
          <p:spPr>
            <a:xfrm rot="6833612">
              <a:off x="5117025" y="1498582"/>
              <a:ext cx="275200" cy="262418"/>
            </a:xfrm>
            <a:prstGeom prst="chord">
              <a:avLst/>
            </a:prstGeom>
            <a:noFill/>
            <a:ln w="254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141359" y="1651450"/>
              <a:ext cx="226190" cy="629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2570220" y="2737684"/>
            <a:ext cx="289844" cy="292354"/>
            <a:chOff x="3427874" y="1588951"/>
            <a:chExt cx="364935" cy="347040"/>
          </a:xfrm>
        </p:grpSpPr>
        <p:sp>
          <p:nvSpPr>
            <p:cNvPr id="11" name="Chord 10"/>
            <p:cNvSpPr/>
            <p:nvPr/>
          </p:nvSpPr>
          <p:spPr>
            <a:xfrm rot="14885232" flipH="1">
              <a:off x="3436822" y="1580003"/>
              <a:ext cx="347040" cy="364935"/>
            </a:xfrm>
            <a:prstGeom prst="chord">
              <a:avLst/>
            </a:prstGeom>
            <a:noFill/>
            <a:ln w="254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flipH="1">
              <a:off x="3448167" y="1771929"/>
              <a:ext cx="317502" cy="1478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/>
          <p:cNvSpPr/>
          <p:nvPr/>
        </p:nvSpPr>
        <p:spPr>
          <a:xfrm>
            <a:off x="2607351" y="2892549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653070" y="2999230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704139" y="3122424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92684" y="3145284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736891" y="2846830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759751" y="3044949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609525" y="3191003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169021" y="2948321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234427" y="2830401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280146" y="2937939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040551" y="3159720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257286" y="3079867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386827" y="2983658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003735" y="3274811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2446965" y="3242129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365051" y="3168780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2352351" y="3310708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3163101" y="3059099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3150401" y="3201027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2791121" y="3140479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3007856" y="3060626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2754305" y="3255570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2913671" y="3039858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2900971" y="3181786"/>
            <a:ext cx="45719" cy="45719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TextBox 222"/>
          <p:cNvSpPr txBox="1"/>
          <p:nvPr/>
        </p:nvSpPr>
        <p:spPr>
          <a:xfrm>
            <a:off x="1341095" y="1534923"/>
            <a:ext cx="149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Parallel Fibers</a:t>
            </a:r>
            <a:endParaRPr lang="en-US" dirty="0"/>
          </a:p>
        </p:txBody>
      </p:sp>
      <p:sp>
        <p:nvSpPr>
          <p:cNvPr id="224" name="TextBox 223"/>
          <p:cNvSpPr txBox="1"/>
          <p:nvPr/>
        </p:nvSpPr>
        <p:spPr>
          <a:xfrm>
            <a:off x="664947" y="3687664"/>
            <a:ext cx="1325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Purkinje cell</a:t>
            </a:r>
          </a:p>
          <a:p>
            <a:r>
              <a:rPr lang="en-US" dirty="0" smtClean="0"/>
              <a:t>dendrites</a:t>
            </a:r>
            <a:endParaRPr lang="en-US" dirty="0"/>
          </a:p>
        </p:txBody>
      </p:sp>
      <p:sp>
        <p:nvSpPr>
          <p:cNvPr id="225" name="TextBox 224"/>
          <p:cNvSpPr txBox="1"/>
          <p:nvPr/>
        </p:nvSpPr>
        <p:spPr>
          <a:xfrm>
            <a:off x="3276273" y="3043057"/>
            <a:ext cx="117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Glutamate</a:t>
            </a:r>
            <a:endParaRPr lang="en-US" dirty="0"/>
          </a:p>
        </p:txBody>
      </p:sp>
      <p:sp>
        <p:nvSpPr>
          <p:cNvPr id="227" name="Title 1"/>
          <p:cNvSpPr>
            <a:spLocks noGrp="1"/>
          </p:cNvSpPr>
          <p:nvPr/>
        </p:nvSpPr>
        <p:spPr>
          <a:xfrm>
            <a:off x="338619" y="144546"/>
            <a:ext cx="8163857" cy="637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Calcium Hypothesis of SCA2</a:t>
            </a:r>
            <a:endParaRPr lang="en-US" sz="3200" dirty="0"/>
          </a:p>
        </p:txBody>
      </p:sp>
      <p:sp>
        <p:nvSpPr>
          <p:cNvPr id="247" name="TextBox 133"/>
          <p:cNvSpPr txBox="1">
            <a:spLocks noChangeArrowheads="1"/>
          </p:cNvSpPr>
          <p:nvPr/>
        </p:nvSpPr>
        <p:spPr bwMode="auto">
          <a:xfrm>
            <a:off x="4757921" y="4709614"/>
            <a:ext cx="5729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-65" charset="0"/>
              </a:rPr>
              <a:t>Ca</a:t>
            </a:r>
            <a:r>
              <a:rPr lang="en-US" baseline="30000" dirty="0">
                <a:latin typeface="Calibri" pitchFamily="-65" charset="0"/>
              </a:rPr>
              <a:t>2+</a:t>
            </a:r>
          </a:p>
        </p:txBody>
      </p:sp>
      <p:sp>
        <p:nvSpPr>
          <p:cNvPr id="250" name="TextBox 133"/>
          <p:cNvSpPr txBox="1">
            <a:spLocks noChangeArrowheads="1"/>
          </p:cNvSpPr>
          <p:nvPr/>
        </p:nvSpPr>
        <p:spPr bwMode="auto">
          <a:xfrm>
            <a:off x="4753746" y="5690316"/>
            <a:ext cx="5729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-65" charset="0"/>
              </a:rPr>
              <a:t>Ca</a:t>
            </a:r>
            <a:r>
              <a:rPr lang="en-US" baseline="30000" dirty="0">
                <a:latin typeface="Calibri" pitchFamily="-65" charset="0"/>
              </a:rPr>
              <a:t>2+</a:t>
            </a:r>
          </a:p>
        </p:txBody>
      </p:sp>
      <p:sp>
        <p:nvSpPr>
          <p:cNvPr id="119" name="Pie 118"/>
          <p:cNvSpPr/>
          <p:nvPr/>
        </p:nvSpPr>
        <p:spPr>
          <a:xfrm rot="16200000">
            <a:off x="2173383" y="3703092"/>
            <a:ext cx="394218" cy="617204"/>
          </a:xfrm>
          <a:prstGeom prst="pie">
            <a:avLst>
              <a:gd name="adj1" fmla="val 21419684"/>
              <a:gd name="adj2" fmla="val 21401719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707484" y="3782712"/>
            <a:ext cx="1326771" cy="437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</a:t>
            </a:r>
            <a:r>
              <a:rPr lang="en-US" sz="19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ymbol" charset="2"/>
                <a:cs typeface="Symbol" charset="2"/>
              </a:rPr>
              <a:t>a</a:t>
            </a:r>
            <a:r>
              <a:rPr lang="en-US" sz="19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</a:t>
            </a:r>
            <a:endParaRPr lang="en-US" sz="19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loud 3"/>
          <p:cNvSpPr/>
          <p:nvPr/>
        </p:nvSpPr>
        <p:spPr>
          <a:xfrm>
            <a:off x="5608898" y="4082211"/>
            <a:ext cx="504716" cy="354860"/>
          </a:xfrm>
          <a:prstGeom prst="cloud">
            <a:avLst/>
          </a:prstGeom>
          <a:solidFill>
            <a:srgbClr val="18B20C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/>
          <p:cNvSpPr/>
          <p:nvPr/>
        </p:nvSpPr>
        <p:spPr>
          <a:xfrm rot="13574858">
            <a:off x="6256118" y="3076856"/>
            <a:ext cx="216420" cy="1245598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78478" y="3970741"/>
            <a:ext cx="1513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Oregon Green </a:t>
            </a:r>
          </a:p>
          <a:p>
            <a:r>
              <a:rPr lang="en-US" dirty="0" smtClean="0"/>
              <a:t>488 BAPTA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626802" y="1374676"/>
            <a:ext cx="1851420" cy="691270"/>
            <a:chOff x="3426197" y="1727098"/>
            <a:chExt cx="1851420" cy="691270"/>
          </a:xfrm>
        </p:grpSpPr>
        <p:sp>
          <p:nvSpPr>
            <p:cNvPr id="6" name="Lightning Bolt 5"/>
            <p:cNvSpPr/>
            <p:nvPr/>
          </p:nvSpPr>
          <p:spPr>
            <a:xfrm rot="11726123">
              <a:off x="3426197" y="1727098"/>
              <a:ext cx="671544" cy="401633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503273" y="2049036"/>
              <a:ext cx="17743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Current Injection</a:t>
              </a:r>
              <a:endParaRPr lang="en-US" dirty="0"/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5870628" y="1995951"/>
            <a:ext cx="2707267" cy="950900"/>
            <a:chOff x="5684045" y="1556895"/>
            <a:chExt cx="2707267" cy="950900"/>
          </a:xfrm>
        </p:grpSpPr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4045" y="1556895"/>
              <a:ext cx="1028700" cy="950900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912" y="1581061"/>
              <a:ext cx="1041400" cy="854198"/>
            </a:xfrm>
            <a:prstGeom prst="rect">
              <a:avLst/>
            </a:prstGeom>
          </p:spPr>
        </p:pic>
        <p:cxnSp>
          <p:nvCxnSpPr>
            <p:cNvPr id="182" name="Straight Arrow Connector 181"/>
            <p:cNvCxnSpPr/>
            <p:nvPr/>
          </p:nvCxnSpPr>
          <p:spPr>
            <a:xfrm>
              <a:off x="6858000" y="1961357"/>
              <a:ext cx="323454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TextBox 182"/>
            <p:cNvSpPr txBox="1"/>
            <p:nvPr/>
          </p:nvSpPr>
          <p:spPr>
            <a:xfrm>
              <a:off x="5927031" y="1913066"/>
              <a:ext cx="6158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WT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7562675" y="1925709"/>
              <a:ext cx="6062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MT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6" name="TextBox 225"/>
          <p:cNvSpPr txBox="1"/>
          <p:nvPr/>
        </p:nvSpPr>
        <p:spPr>
          <a:xfrm>
            <a:off x="6263101" y="1130256"/>
            <a:ext cx="2585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Simultaneous monitoring firing in extracellular recordings</a:t>
            </a:r>
            <a:endParaRPr lang="en-US" dirty="0"/>
          </a:p>
        </p:txBody>
      </p:sp>
      <p:sp>
        <p:nvSpPr>
          <p:cNvPr id="234" name="TextBox 233"/>
          <p:cNvSpPr txBox="1"/>
          <p:nvPr/>
        </p:nvSpPr>
        <p:spPr>
          <a:xfrm>
            <a:off x="6835356" y="5016893"/>
            <a:ext cx="2308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With pharmacological blockage of AMPA receptors</a:t>
            </a:r>
            <a:endParaRPr lang="en-US" b="1" dirty="0"/>
          </a:p>
        </p:txBody>
      </p:sp>
      <p:cxnSp>
        <p:nvCxnSpPr>
          <p:cNvPr id="189" name="Straight Arrow Connector 188"/>
          <p:cNvCxnSpPr/>
          <p:nvPr/>
        </p:nvCxnSpPr>
        <p:spPr>
          <a:xfrm flipV="1">
            <a:off x="4871593" y="5040789"/>
            <a:ext cx="51188" cy="5945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4" name="Group 123"/>
          <p:cNvGrpSpPr/>
          <p:nvPr/>
        </p:nvGrpSpPr>
        <p:grpSpPr>
          <a:xfrm>
            <a:off x="338619" y="2480861"/>
            <a:ext cx="1844703" cy="899953"/>
            <a:chOff x="3267052" y="4171637"/>
            <a:chExt cx="1844703" cy="899953"/>
          </a:xfrm>
        </p:grpSpPr>
        <p:sp>
          <p:nvSpPr>
            <p:cNvPr id="125" name="Rectangle 120"/>
            <p:cNvSpPr>
              <a:spLocks noChangeArrowheads="1"/>
            </p:cNvSpPr>
            <p:nvPr/>
          </p:nvSpPr>
          <p:spPr bwMode="auto">
            <a:xfrm>
              <a:off x="3267052" y="4171637"/>
              <a:ext cx="979755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smtClean="0">
                  <a:latin typeface="Calibri" pitchFamily="-65" charset="0"/>
                </a:rPr>
                <a:t>mGlur1</a:t>
              </a:r>
            </a:p>
            <a:p>
              <a:r>
                <a:rPr lang="en-US" sz="1600" dirty="0" smtClean="0">
                  <a:latin typeface="Calibri" pitchFamily="-65" charset="0"/>
                </a:rPr>
                <a:t>inhibitors</a:t>
              </a:r>
              <a:endParaRPr lang="en-US" sz="1600" dirty="0">
                <a:latin typeface="Calibri" pitchFamily="-65" charset="0"/>
              </a:endParaRPr>
            </a:p>
          </p:txBody>
        </p:sp>
        <p:sp>
          <p:nvSpPr>
            <p:cNvPr id="126" name="Freeform 125"/>
            <p:cNvSpPr/>
            <p:nvPr/>
          </p:nvSpPr>
          <p:spPr bwMode="auto">
            <a:xfrm rot="21219903" flipH="1" flipV="1">
              <a:off x="4219480" y="4536019"/>
              <a:ext cx="814900" cy="500129"/>
            </a:xfrm>
            <a:custGeom>
              <a:avLst/>
              <a:gdLst>
                <a:gd name="connsiteX0" fmla="*/ 565663 w 565663"/>
                <a:gd name="connsiteY0" fmla="*/ 35573 h 249010"/>
                <a:gd name="connsiteX1" fmla="*/ 224130 w 565663"/>
                <a:gd name="connsiteY1" fmla="*/ 35573 h 249010"/>
                <a:gd name="connsiteX2" fmla="*/ 0 w 565663"/>
                <a:gd name="connsiteY2" fmla="*/ 249010 h 249010"/>
                <a:gd name="connsiteX0" fmla="*/ 565663 w 565663"/>
                <a:gd name="connsiteY0" fmla="*/ 5005 h 218442"/>
                <a:gd name="connsiteX1" fmla="*/ 224130 w 565663"/>
                <a:gd name="connsiteY1" fmla="*/ 55437 h 218442"/>
                <a:gd name="connsiteX2" fmla="*/ 0 w 565663"/>
                <a:gd name="connsiteY2" fmla="*/ 218442 h 218442"/>
                <a:gd name="connsiteX0" fmla="*/ 631663 w 631663"/>
                <a:gd name="connsiteY0" fmla="*/ 5005 h 186922"/>
                <a:gd name="connsiteX1" fmla="*/ 290130 w 631663"/>
                <a:gd name="connsiteY1" fmla="*/ 55437 h 186922"/>
                <a:gd name="connsiteX2" fmla="*/ 0 w 631663"/>
                <a:gd name="connsiteY2" fmla="*/ 186922 h 186922"/>
                <a:gd name="connsiteX0" fmla="*/ 631663 w 631663"/>
                <a:gd name="connsiteY0" fmla="*/ 11272 h 193189"/>
                <a:gd name="connsiteX1" fmla="*/ 290130 w 631663"/>
                <a:gd name="connsiteY1" fmla="*/ 30184 h 193189"/>
                <a:gd name="connsiteX2" fmla="*/ 0 w 631663"/>
                <a:gd name="connsiteY2" fmla="*/ 193189 h 193189"/>
                <a:gd name="connsiteX0" fmla="*/ 979659 w 979659"/>
                <a:gd name="connsiteY0" fmla="*/ 646453 h 666674"/>
                <a:gd name="connsiteX1" fmla="*/ 638126 w 979659"/>
                <a:gd name="connsiteY1" fmla="*/ 665365 h 666674"/>
                <a:gd name="connsiteX2" fmla="*/ 0 w 979659"/>
                <a:gd name="connsiteY2" fmla="*/ 0 h 666674"/>
                <a:gd name="connsiteX0" fmla="*/ 979659 w 979659"/>
                <a:gd name="connsiteY0" fmla="*/ 646453 h 646453"/>
                <a:gd name="connsiteX1" fmla="*/ 569594 w 979659"/>
                <a:gd name="connsiteY1" fmla="*/ 485302 h 646453"/>
                <a:gd name="connsiteX2" fmla="*/ 0 w 979659"/>
                <a:gd name="connsiteY2" fmla="*/ 0 h 646453"/>
                <a:gd name="connsiteX0" fmla="*/ 979659 w 979659"/>
                <a:gd name="connsiteY0" fmla="*/ 646453 h 646453"/>
                <a:gd name="connsiteX1" fmla="*/ 483579 w 979659"/>
                <a:gd name="connsiteY1" fmla="*/ 385137 h 646453"/>
                <a:gd name="connsiteX2" fmla="*/ 0 w 979659"/>
                <a:gd name="connsiteY2" fmla="*/ 0 h 646453"/>
                <a:gd name="connsiteX0" fmla="*/ 979659 w 979659"/>
                <a:gd name="connsiteY0" fmla="*/ 646453 h 646453"/>
                <a:gd name="connsiteX1" fmla="*/ 0 w 979659"/>
                <a:gd name="connsiteY1" fmla="*/ 0 h 646453"/>
                <a:gd name="connsiteX0" fmla="*/ 983300 w 983300"/>
                <a:gd name="connsiteY0" fmla="*/ 619621 h 619621"/>
                <a:gd name="connsiteX1" fmla="*/ 0 w 983300"/>
                <a:gd name="connsiteY1" fmla="*/ 0 h 619621"/>
                <a:gd name="connsiteX0" fmla="*/ 846983 w 846983"/>
                <a:gd name="connsiteY0" fmla="*/ 425252 h 425252"/>
                <a:gd name="connsiteX1" fmla="*/ 0 w 846983"/>
                <a:gd name="connsiteY1" fmla="*/ 0 h 42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6983" h="425252">
                  <a:moveTo>
                    <a:pt x="846983" y="425252"/>
                  </a:moveTo>
                  <a:lnTo>
                    <a:pt x="0" y="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27" name="Straight Connector 126"/>
            <p:cNvCxnSpPr/>
            <p:nvPr/>
          </p:nvCxnSpPr>
          <p:spPr bwMode="auto">
            <a:xfrm flipH="1">
              <a:off x="5022951" y="4922296"/>
              <a:ext cx="88804" cy="1492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Arrow Connector 130"/>
          <p:cNvCxnSpPr/>
          <p:nvPr/>
        </p:nvCxnSpPr>
        <p:spPr>
          <a:xfrm flipV="1">
            <a:off x="4871593" y="5046805"/>
            <a:ext cx="51188" cy="594542"/>
          </a:xfrm>
          <a:prstGeom prst="straightConnector1">
            <a:avLst/>
          </a:prstGeom>
          <a:ln>
            <a:solidFill>
              <a:srgbClr val="FF0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56"/>
          <p:cNvSpPr txBox="1">
            <a:spLocks noChangeArrowheads="1"/>
          </p:cNvSpPr>
          <p:nvPr/>
        </p:nvSpPr>
        <p:spPr bwMode="auto">
          <a:xfrm>
            <a:off x="2783606" y="3354736"/>
            <a:ext cx="1173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pitchFamily="-65" charset="0"/>
              </a:rPr>
              <a:t> mGlur1</a:t>
            </a:r>
          </a:p>
        </p:txBody>
      </p:sp>
      <p:cxnSp>
        <p:nvCxnSpPr>
          <p:cNvPr id="142" name="Straight Arrow Connector 141"/>
          <p:cNvCxnSpPr/>
          <p:nvPr/>
        </p:nvCxnSpPr>
        <p:spPr>
          <a:xfrm>
            <a:off x="4445460" y="4092478"/>
            <a:ext cx="76858" cy="2498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2133005" y="4408735"/>
            <a:ext cx="2620741" cy="892437"/>
            <a:chOff x="2133005" y="4408735"/>
            <a:chExt cx="2620741" cy="892437"/>
          </a:xfrm>
        </p:grpSpPr>
        <p:sp>
          <p:nvSpPr>
            <p:cNvPr id="229" name="TextBox 228"/>
            <p:cNvSpPr txBox="1"/>
            <p:nvPr/>
          </p:nvSpPr>
          <p:spPr>
            <a:xfrm rot="21204522">
              <a:off x="3315734" y="4901062"/>
              <a:ext cx="9200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ATXN2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2133005" y="4408735"/>
              <a:ext cx="2620741" cy="855415"/>
              <a:chOff x="2133005" y="4408735"/>
              <a:chExt cx="2620741" cy="855415"/>
            </a:xfrm>
          </p:grpSpPr>
          <p:grpSp>
            <p:nvGrpSpPr>
              <p:cNvPr id="239" name="Group 238"/>
              <p:cNvGrpSpPr/>
              <p:nvPr/>
            </p:nvGrpSpPr>
            <p:grpSpPr>
              <a:xfrm>
                <a:off x="2133005" y="4408735"/>
                <a:ext cx="1185770" cy="745189"/>
                <a:chOff x="2133005" y="4408735"/>
                <a:chExt cx="1185770" cy="745189"/>
              </a:xfrm>
            </p:grpSpPr>
            <p:sp>
              <p:nvSpPr>
                <p:cNvPr id="233" name="TextBox 232"/>
                <p:cNvSpPr txBox="1"/>
                <p:nvPr/>
              </p:nvSpPr>
              <p:spPr>
                <a:xfrm>
                  <a:off x="2133005" y="4641521"/>
                  <a:ext cx="6259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Rgs8</a:t>
                  </a:r>
                  <a:endParaRPr lang="en-US" dirty="0"/>
                </a:p>
              </p:txBody>
            </p:sp>
            <p:grpSp>
              <p:nvGrpSpPr>
                <p:cNvPr id="238" name="Group 237"/>
                <p:cNvGrpSpPr/>
                <p:nvPr/>
              </p:nvGrpSpPr>
              <p:grpSpPr>
                <a:xfrm>
                  <a:off x="2702690" y="4864493"/>
                  <a:ext cx="616085" cy="289431"/>
                  <a:chOff x="2702690" y="4864493"/>
                  <a:chExt cx="616085" cy="289431"/>
                </a:xfrm>
                <a:effectLst/>
              </p:grpSpPr>
              <p:cxnSp>
                <p:nvCxnSpPr>
                  <p:cNvPr id="236" name="Straight Connector 235"/>
                  <p:cNvCxnSpPr>
                    <a:stCxn id="229" idx="1"/>
                  </p:cNvCxnSpPr>
                  <p:nvPr/>
                </p:nvCxnSpPr>
                <p:spPr>
                  <a:xfrm flipH="1" flipV="1">
                    <a:off x="2736891" y="4949825"/>
                    <a:ext cx="581884" cy="20409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>
                  <a:xfrm flipH="1">
                    <a:off x="2702690" y="4864493"/>
                    <a:ext cx="71718" cy="152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9" name="Group 138"/>
                <p:cNvGrpSpPr/>
                <p:nvPr/>
              </p:nvGrpSpPr>
              <p:grpSpPr>
                <a:xfrm rot="3708918">
                  <a:off x="2279670" y="4473303"/>
                  <a:ext cx="327044" cy="197907"/>
                  <a:chOff x="2702690" y="4864493"/>
                  <a:chExt cx="347691" cy="214453"/>
                </a:xfrm>
                <a:effectLst/>
              </p:grpSpPr>
              <p:cxnSp>
                <p:nvCxnSpPr>
                  <p:cNvPr id="140" name="Straight Connector 139"/>
                  <p:cNvCxnSpPr/>
                  <p:nvPr/>
                </p:nvCxnSpPr>
                <p:spPr>
                  <a:xfrm flipH="1" flipV="1">
                    <a:off x="2735747" y="4932986"/>
                    <a:ext cx="314634" cy="14596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/>
                  <p:cNvCxnSpPr/>
                  <p:nvPr/>
                </p:nvCxnSpPr>
                <p:spPr>
                  <a:xfrm flipH="1">
                    <a:off x="2702690" y="4864493"/>
                    <a:ext cx="71718" cy="152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45" name="Rectangle 244"/>
              <p:cNvSpPr/>
              <p:nvPr/>
            </p:nvSpPr>
            <p:spPr>
              <a:xfrm rot="21231528">
                <a:off x="3231461" y="4733950"/>
                <a:ext cx="1057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MUTANT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49" name="Straight Arrow Connector 148"/>
              <p:cNvCxnSpPr>
                <a:stCxn id="229" idx="3"/>
              </p:cNvCxnSpPr>
              <p:nvPr/>
            </p:nvCxnSpPr>
            <p:spPr>
              <a:xfrm>
                <a:off x="4232787" y="5048310"/>
                <a:ext cx="520959" cy="2158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7" name="Straight Connector 56"/>
          <p:cNvCxnSpPr/>
          <p:nvPr/>
        </p:nvCxnSpPr>
        <p:spPr>
          <a:xfrm flipH="1">
            <a:off x="1477797" y="1379645"/>
            <a:ext cx="1428808" cy="0"/>
          </a:xfrm>
          <a:prstGeom prst="line">
            <a:avLst/>
          </a:prstGeom>
          <a:ln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95449" y="5635331"/>
            <a:ext cx="2390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Dansithong</a:t>
            </a:r>
            <a:r>
              <a:rPr lang="en-US" b="1" dirty="0" smtClean="0"/>
              <a:t> et al., 2015</a:t>
            </a:r>
          </a:p>
          <a:p>
            <a:r>
              <a:rPr lang="en-US" b="1" dirty="0" smtClean="0"/>
              <a:t>Liu et al., 2009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1068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/>
      <p:bldP spid="226" grpId="0"/>
      <p:bldP spid="234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3423947" y="2160790"/>
            <a:ext cx="1320907" cy="369332"/>
          </a:xfrm>
          <a:prstGeom prst="rect">
            <a:avLst/>
          </a:prstGeom>
          <a:solidFill>
            <a:srgbClr val="18B20C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Fluoresence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5400000">
            <a:off x="7452701" y="2204576"/>
            <a:ext cx="1609109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Firing </a:t>
            </a:r>
            <a:r>
              <a:rPr lang="en-US" dirty="0" err="1" smtClean="0">
                <a:solidFill>
                  <a:srgbClr val="FFFFFF"/>
                </a:solidFill>
              </a:rPr>
              <a:t>Freq</a:t>
            </a:r>
            <a:r>
              <a:rPr lang="en-US" dirty="0" smtClean="0">
                <a:solidFill>
                  <a:srgbClr val="FFFFFF"/>
                </a:solidFill>
              </a:rPr>
              <a:t> (Hz)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71" y="2531116"/>
            <a:ext cx="2711924" cy="2741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89184" y="718985"/>
            <a:ext cx="3376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Tom Otis &amp; </a:t>
            </a:r>
            <a:r>
              <a:rPr lang="en-US" sz="2400" dirty="0" err="1" smtClean="0"/>
              <a:t>Pratap</a:t>
            </a:r>
            <a:r>
              <a:rPr lang="en-US" sz="2400" dirty="0" smtClean="0"/>
              <a:t> </a:t>
            </a:r>
            <a:r>
              <a:rPr lang="en-US" sz="2400" dirty="0" err="1" smtClean="0"/>
              <a:t>Meera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903" y="1540901"/>
            <a:ext cx="3694896" cy="2025822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/>
        </p:nvSpPr>
        <p:spPr>
          <a:xfrm>
            <a:off x="338619" y="144546"/>
            <a:ext cx="8163857" cy="637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PC Calcium changes associate with firing freq.</a:t>
            </a:r>
            <a:endParaRPr lang="en-US" sz="32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4690533" y="3859559"/>
            <a:ext cx="2707360" cy="2282888"/>
            <a:chOff x="4726113" y="3847583"/>
            <a:chExt cx="2707360" cy="228288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8291" b="8608"/>
            <a:stretch/>
          </p:blipFill>
          <p:spPr>
            <a:xfrm>
              <a:off x="4726113" y="3847583"/>
              <a:ext cx="2671780" cy="228288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813367" y="4969254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WT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42509" y="4312932"/>
              <a:ext cx="690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Q127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167277" y="3902012"/>
              <a:ext cx="898703" cy="5641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 rot="5400000">
            <a:off x="7455298" y="2204578"/>
            <a:ext cx="1609109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Firing </a:t>
            </a:r>
            <a:r>
              <a:rPr lang="en-US" dirty="0" err="1" smtClean="0">
                <a:solidFill>
                  <a:srgbClr val="FFFFFF"/>
                </a:solidFill>
              </a:rPr>
              <a:t>Freq</a:t>
            </a:r>
            <a:r>
              <a:rPr lang="en-US" dirty="0" smtClean="0">
                <a:solidFill>
                  <a:srgbClr val="FFFFFF"/>
                </a:solidFill>
              </a:rPr>
              <a:t> (Hz)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316581" y="2209242"/>
            <a:ext cx="1515108" cy="369332"/>
          </a:xfrm>
          <a:prstGeom prst="rect">
            <a:avLst/>
          </a:prstGeom>
          <a:solidFill>
            <a:srgbClr val="18B20C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Fluoresence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68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1736 C 0.00434 0.10949 0.00781 0.20185 -0.00313 0.29514 C -0.01406 0.38843 -0.02899 0.5287 -0.06424 0.57662 C -0.09948 0.62454 -0.15695 0.60324 -0.21424 0.58218 " pathEditMode="relative" rAng="0" ptsTypes="aaaA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3034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56 0.1257 -0.01111 0.25139 -0.00382 0.31343 C 0.00347 0.37547 0.02343 0.37408 0.0434 0.37269 " pathEditMode="relative" ptsTypes="aaA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-73025" y="-372802"/>
            <a:ext cx="9042400" cy="1905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A Treatment for SCA2</a:t>
            </a:r>
            <a:endParaRPr lang="en-US" sz="3600" dirty="0"/>
          </a:p>
        </p:txBody>
      </p:sp>
      <p:sp>
        <p:nvSpPr>
          <p:cNvPr id="17" name="Oval 16"/>
          <p:cNvSpPr/>
          <p:nvPr/>
        </p:nvSpPr>
        <p:spPr>
          <a:xfrm>
            <a:off x="1549111" y="3113042"/>
            <a:ext cx="5567142" cy="548117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40005" dist="22987" dir="5400000" sx="105000" sy="105000" algn="tl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COMPOUND SCREENING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549111" y="3895790"/>
            <a:ext cx="5567142" cy="548117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40005" dist="22987" dir="5400000" sx="105000" sy="105000" algn="tl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TARGETING CALCIUM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8374" y="4717965"/>
            <a:ext cx="7408763" cy="548117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40005" dist="22987" dir="5400000" sx="105000" sy="105000" algn="tl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STRESS GRANULES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0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u-pic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28"/>
          <a:stretch/>
        </p:blipFill>
        <p:spPr>
          <a:xfrm>
            <a:off x="369047" y="3504556"/>
            <a:ext cx="4276165" cy="2477173"/>
          </a:xfrm>
          <a:prstGeom prst="rect">
            <a:avLst/>
          </a:prstGeom>
        </p:spPr>
      </p:pic>
      <p:pic>
        <p:nvPicPr>
          <p:cNvPr id="4" name="Picture 3" descr="stau-pic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93"/>
          <a:stretch/>
        </p:blipFill>
        <p:spPr>
          <a:xfrm>
            <a:off x="4929094" y="3085807"/>
            <a:ext cx="4214906" cy="289592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132976" y="1942807"/>
            <a:ext cx="88750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/>
              <a:t>Staufen</a:t>
            </a:r>
            <a:r>
              <a:rPr lang="en-US" sz="3200" dirty="0" smtClean="0"/>
              <a:t> 1 is overexpressed in SCA2 patient cells</a:t>
            </a:r>
            <a:endParaRPr lang="en-US" sz="3200" dirty="0"/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132976" y="298705"/>
            <a:ext cx="88750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/>
              <a:t>Staufen</a:t>
            </a:r>
            <a:r>
              <a:rPr lang="en-US" sz="3200" dirty="0" smtClean="0"/>
              <a:t> 1 interacts with Ataxin-2 by </a:t>
            </a:r>
            <a:r>
              <a:rPr lang="en-US" sz="3200" dirty="0" err="1" smtClean="0"/>
              <a:t>coIP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438907" y="6182593"/>
            <a:ext cx="129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Sharan</a:t>
            </a:r>
            <a:r>
              <a:rPr lang="en-US" dirty="0" smtClean="0"/>
              <a:t> Paul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382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164353" y="-254913"/>
            <a:ext cx="88750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/>
              <a:t>Staufen</a:t>
            </a:r>
            <a:r>
              <a:rPr lang="en-US" sz="3200" dirty="0" smtClean="0"/>
              <a:t> function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903029"/>
            <a:ext cx="3501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Staufen</a:t>
            </a:r>
            <a:r>
              <a:rPr lang="en-US" sz="2000" b="1" dirty="0" smtClean="0"/>
              <a:t> mediated mRNA decay</a:t>
            </a:r>
            <a:endParaRPr lang="en-US" sz="2000" b="1" dirty="0"/>
          </a:p>
        </p:txBody>
      </p:sp>
      <p:sp>
        <p:nvSpPr>
          <p:cNvPr id="11" name="Freeform 10"/>
          <p:cNvSpPr/>
          <p:nvPr/>
        </p:nvSpPr>
        <p:spPr>
          <a:xfrm>
            <a:off x="2275168" y="1272361"/>
            <a:ext cx="4004235" cy="801408"/>
          </a:xfrm>
          <a:custGeom>
            <a:avLst/>
            <a:gdLst>
              <a:gd name="connsiteX0" fmla="*/ 0 w 4004235"/>
              <a:gd name="connsiteY0" fmla="*/ 433294 h 433294"/>
              <a:gd name="connsiteX1" fmla="*/ 3018117 w 4004235"/>
              <a:gd name="connsiteY1" fmla="*/ 403412 h 433294"/>
              <a:gd name="connsiteX2" fmla="*/ 3048000 w 4004235"/>
              <a:gd name="connsiteY2" fmla="*/ 0 h 433294"/>
              <a:gd name="connsiteX3" fmla="*/ 3242235 w 4004235"/>
              <a:gd name="connsiteY3" fmla="*/ 403412 h 433294"/>
              <a:gd name="connsiteX4" fmla="*/ 4004235 w 4004235"/>
              <a:gd name="connsiteY4" fmla="*/ 403412 h 433294"/>
              <a:gd name="connsiteX0" fmla="*/ 0 w 4004235"/>
              <a:gd name="connsiteY0" fmla="*/ 567765 h 567765"/>
              <a:gd name="connsiteX1" fmla="*/ 3018117 w 4004235"/>
              <a:gd name="connsiteY1" fmla="*/ 537883 h 567765"/>
              <a:gd name="connsiteX2" fmla="*/ 3122706 w 4004235"/>
              <a:gd name="connsiteY2" fmla="*/ 0 h 567765"/>
              <a:gd name="connsiteX3" fmla="*/ 3242235 w 4004235"/>
              <a:gd name="connsiteY3" fmla="*/ 537883 h 567765"/>
              <a:gd name="connsiteX4" fmla="*/ 4004235 w 4004235"/>
              <a:gd name="connsiteY4" fmla="*/ 537883 h 567765"/>
              <a:gd name="connsiteX0" fmla="*/ 0 w 4004235"/>
              <a:gd name="connsiteY0" fmla="*/ 567765 h 567765"/>
              <a:gd name="connsiteX1" fmla="*/ 3018117 w 4004235"/>
              <a:gd name="connsiteY1" fmla="*/ 537883 h 567765"/>
              <a:gd name="connsiteX2" fmla="*/ 3122706 w 4004235"/>
              <a:gd name="connsiteY2" fmla="*/ 0 h 567765"/>
              <a:gd name="connsiteX3" fmla="*/ 3242235 w 4004235"/>
              <a:gd name="connsiteY3" fmla="*/ 537883 h 567765"/>
              <a:gd name="connsiteX4" fmla="*/ 4004235 w 4004235"/>
              <a:gd name="connsiteY4" fmla="*/ 537883 h 567765"/>
              <a:gd name="connsiteX0" fmla="*/ 0 w 4004235"/>
              <a:gd name="connsiteY0" fmla="*/ 567765 h 567765"/>
              <a:gd name="connsiteX1" fmla="*/ 3018117 w 4004235"/>
              <a:gd name="connsiteY1" fmla="*/ 537883 h 567765"/>
              <a:gd name="connsiteX2" fmla="*/ 3122706 w 4004235"/>
              <a:gd name="connsiteY2" fmla="*/ 0 h 567765"/>
              <a:gd name="connsiteX3" fmla="*/ 3242235 w 4004235"/>
              <a:gd name="connsiteY3" fmla="*/ 537883 h 567765"/>
              <a:gd name="connsiteX4" fmla="*/ 4004235 w 4004235"/>
              <a:gd name="connsiteY4" fmla="*/ 537883 h 567765"/>
              <a:gd name="connsiteX0" fmla="*/ 0 w 4004235"/>
              <a:gd name="connsiteY0" fmla="*/ 567769 h 567769"/>
              <a:gd name="connsiteX1" fmla="*/ 3018117 w 4004235"/>
              <a:gd name="connsiteY1" fmla="*/ 537887 h 567769"/>
              <a:gd name="connsiteX2" fmla="*/ 3122706 w 4004235"/>
              <a:gd name="connsiteY2" fmla="*/ 4 h 567769"/>
              <a:gd name="connsiteX3" fmla="*/ 3242235 w 4004235"/>
              <a:gd name="connsiteY3" fmla="*/ 537887 h 567769"/>
              <a:gd name="connsiteX4" fmla="*/ 4004235 w 4004235"/>
              <a:gd name="connsiteY4" fmla="*/ 537887 h 567769"/>
              <a:gd name="connsiteX0" fmla="*/ 0 w 4004235"/>
              <a:gd name="connsiteY0" fmla="*/ 567769 h 567769"/>
              <a:gd name="connsiteX1" fmla="*/ 3018117 w 4004235"/>
              <a:gd name="connsiteY1" fmla="*/ 537887 h 567769"/>
              <a:gd name="connsiteX2" fmla="*/ 3122706 w 4004235"/>
              <a:gd name="connsiteY2" fmla="*/ 4 h 567769"/>
              <a:gd name="connsiteX3" fmla="*/ 3242235 w 4004235"/>
              <a:gd name="connsiteY3" fmla="*/ 537887 h 567769"/>
              <a:gd name="connsiteX4" fmla="*/ 4004235 w 4004235"/>
              <a:gd name="connsiteY4" fmla="*/ 537887 h 567769"/>
              <a:gd name="connsiteX0" fmla="*/ 0 w 4004235"/>
              <a:gd name="connsiteY0" fmla="*/ 567769 h 567769"/>
              <a:gd name="connsiteX1" fmla="*/ 3018117 w 4004235"/>
              <a:gd name="connsiteY1" fmla="*/ 537887 h 567769"/>
              <a:gd name="connsiteX2" fmla="*/ 3122706 w 4004235"/>
              <a:gd name="connsiteY2" fmla="*/ 4 h 567769"/>
              <a:gd name="connsiteX3" fmla="*/ 3242235 w 4004235"/>
              <a:gd name="connsiteY3" fmla="*/ 537887 h 567769"/>
              <a:gd name="connsiteX4" fmla="*/ 4004235 w 4004235"/>
              <a:gd name="connsiteY4" fmla="*/ 537887 h 567769"/>
              <a:gd name="connsiteX0" fmla="*/ 0 w 4004235"/>
              <a:gd name="connsiteY0" fmla="*/ 567769 h 567769"/>
              <a:gd name="connsiteX1" fmla="*/ 3018117 w 4004235"/>
              <a:gd name="connsiteY1" fmla="*/ 537887 h 567769"/>
              <a:gd name="connsiteX2" fmla="*/ 3122706 w 4004235"/>
              <a:gd name="connsiteY2" fmla="*/ 4 h 567769"/>
              <a:gd name="connsiteX3" fmla="*/ 3242235 w 4004235"/>
              <a:gd name="connsiteY3" fmla="*/ 537887 h 567769"/>
              <a:gd name="connsiteX4" fmla="*/ 4004235 w 4004235"/>
              <a:gd name="connsiteY4" fmla="*/ 537887 h 567769"/>
              <a:gd name="connsiteX0" fmla="*/ 0 w 4004235"/>
              <a:gd name="connsiteY0" fmla="*/ 567769 h 567769"/>
              <a:gd name="connsiteX1" fmla="*/ 3018117 w 4004235"/>
              <a:gd name="connsiteY1" fmla="*/ 537887 h 567769"/>
              <a:gd name="connsiteX2" fmla="*/ 3148106 w 4004235"/>
              <a:gd name="connsiteY2" fmla="*/ 4 h 567769"/>
              <a:gd name="connsiteX3" fmla="*/ 3242235 w 4004235"/>
              <a:gd name="connsiteY3" fmla="*/ 537887 h 567769"/>
              <a:gd name="connsiteX4" fmla="*/ 4004235 w 4004235"/>
              <a:gd name="connsiteY4" fmla="*/ 537887 h 567769"/>
              <a:gd name="connsiteX0" fmla="*/ 0 w 4004235"/>
              <a:gd name="connsiteY0" fmla="*/ 567769 h 567769"/>
              <a:gd name="connsiteX1" fmla="*/ 3018117 w 4004235"/>
              <a:gd name="connsiteY1" fmla="*/ 537887 h 567769"/>
              <a:gd name="connsiteX2" fmla="*/ 3148106 w 4004235"/>
              <a:gd name="connsiteY2" fmla="*/ 4 h 567769"/>
              <a:gd name="connsiteX3" fmla="*/ 3242235 w 4004235"/>
              <a:gd name="connsiteY3" fmla="*/ 537887 h 567769"/>
              <a:gd name="connsiteX4" fmla="*/ 4004235 w 4004235"/>
              <a:gd name="connsiteY4" fmla="*/ 537887 h 567769"/>
              <a:gd name="connsiteX0" fmla="*/ 0 w 4004235"/>
              <a:gd name="connsiteY0" fmla="*/ 567765 h 567765"/>
              <a:gd name="connsiteX1" fmla="*/ 3018117 w 4004235"/>
              <a:gd name="connsiteY1" fmla="*/ 537883 h 567765"/>
              <a:gd name="connsiteX2" fmla="*/ 3148106 w 4004235"/>
              <a:gd name="connsiteY2" fmla="*/ 0 h 567765"/>
              <a:gd name="connsiteX3" fmla="*/ 3242235 w 4004235"/>
              <a:gd name="connsiteY3" fmla="*/ 537883 h 567765"/>
              <a:gd name="connsiteX4" fmla="*/ 4004235 w 4004235"/>
              <a:gd name="connsiteY4" fmla="*/ 537883 h 567765"/>
              <a:gd name="connsiteX0" fmla="*/ 0 w 4004235"/>
              <a:gd name="connsiteY0" fmla="*/ 567765 h 567765"/>
              <a:gd name="connsiteX1" fmla="*/ 3018117 w 4004235"/>
              <a:gd name="connsiteY1" fmla="*/ 537883 h 567765"/>
              <a:gd name="connsiteX2" fmla="*/ 3148106 w 4004235"/>
              <a:gd name="connsiteY2" fmla="*/ 0 h 567765"/>
              <a:gd name="connsiteX3" fmla="*/ 3242235 w 4004235"/>
              <a:gd name="connsiteY3" fmla="*/ 537883 h 567765"/>
              <a:gd name="connsiteX4" fmla="*/ 4004235 w 4004235"/>
              <a:gd name="connsiteY4" fmla="*/ 537883 h 567765"/>
              <a:gd name="connsiteX0" fmla="*/ 0 w 4004235"/>
              <a:gd name="connsiteY0" fmla="*/ 555065 h 555065"/>
              <a:gd name="connsiteX1" fmla="*/ 3018117 w 4004235"/>
              <a:gd name="connsiteY1" fmla="*/ 537883 h 555065"/>
              <a:gd name="connsiteX2" fmla="*/ 3148106 w 4004235"/>
              <a:gd name="connsiteY2" fmla="*/ 0 h 555065"/>
              <a:gd name="connsiteX3" fmla="*/ 3242235 w 4004235"/>
              <a:gd name="connsiteY3" fmla="*/ 537883 h 555065"/>
              <a:gd name="connsiteX4" fmla="*/ 4004235 w 4004235"/>
              <a:gd name="connsiteY4" fmla="*/ 537883 h 555065"/>
              <a:gd name="connsiteX0" fmla="*/ 0 w 4004235"/>
              <a:gd name="connsiteY0" fmla="*/ 536015 h 537883"/>
              <a:gd name="connsiteX1" fmla="*/ 3018117 w 4004235"/>
              <a:gd name="connsiteY1" fmla="*/ 537883 h 537883"/>
              <a:gd name="connsiteX2" fmla="*/ 3148106 w 4004235"/>
              <a:gd name="connsiteY2" fmla="*/ 0 h 537883"/>
              <a:gd name="connsiteX3" fmla="*/ 3242235 w 4004235"/>
              <a:gd name="connsiteY3" fmla="*/ 537883 h 537883"/>
              <a:gd name="connsiteX4" fmla="*/ 4004235 w 4004235"/>
              <a:gd name="connsiteY4" fmla="*/ 537883 h 537883"/>
              <a:gd name="connsiteX0" fmla="*/ 0 w 4004235"/>
              <a:gd name="connsiteY0" fmla="*/ 536015 h 537883"/>
              <a:gd name="connsiteX1" fmla="*/ 3018117 w 4004235"/>
              <a:gd name="connsiteY1" fmla="*/ 537883 h 537883"/>
              <a:gd name="connsiteX2" fmla="*/ 3129056 w 4004235"/>
              <a:gd name="connsiteY2" fmla="*/ 0 h 537883"/>
              <a:gd name="connsiteX3" fmla="*/ 3242235 w 4004235"/>
              <a:gd name="connsiteY3" fmla="*/ 537883 h 537883"/>
              <a:gd name="connsiteX4" fmla="*/ 4004235 w 4004235"/>
              <a:gd name="connsiteY4" fmla="*/ 537883 h 537883"/>
              <a:gd name="connsiteX0" fmla="*/ 0 w 4004235"/>
              <a:gd name="connsiteY0" fmla="*/ 536015 h 537883"/>
              <a:gd name="connsiteX1" fmla="*/ 3018117 w 4004235"/>
              <a:gd name="connsiteY1" fmla="*/ 537883 h 537883"/>
              <a:gd name="connsiteX2" fmla="*/ 3129056 w 4004235"/>
              <a:gd name="connsiteY2" fmla="*/ 0 h 537883"/>
              <a:gd name="connsiteX3" fmla="*/ 3242235 w 4004235"/>
              <a:gd name="connsiteY3" fmla="*/ 537883 h 537883"/>
              <a:gd name="connsiteX4" fmla="*/ 4004235 w 4004235"/>
              <a:gd name="connsiteY4" fmla="*/ 537883 h 537883"/>
              <a:gd name="connsiteX0" fmla="*/ 0 w 4004235"/>
              <a:gd name="connsiteY0" fmla="*/ 536015 h 537883"/>
              <a:gd name="connsiteX1" fmla="*/ 3018117 w 4004235"/>
              <a:gd name="connsiteY1" fmla="*/ 537883 h 537883"/>
              <a:gd name="connsiteX2" fmla="*/ 3129056 w 4004235"/>
              <a:gd name="connsiteY2" fmla="*/ 0 h 537883"/>
              <a:gd name="connsiteX3" fmla="*/ 3242235 w 4004235"/>
              <a:gd name="connsiteY3" fmla="*/ 537883 h 537883"/>
              <a:gd name="connsiteX4" fmla="*/ 4004235 w 4004235"/>
              <a:gd name="connsiteY4" fmla="*/ 537883 h 537883"/>
              <a:gd name="connsiteX0" fmla="*/ 0 w 4004235"/>
              <a:gd name="connsiteY0" fmla="*/ 536015 h 537883"/>
              <a:gd name="connsiteX1" fmla="*/ 3018117 w 4004235"/>
              <a:gd name="connsiteY1" fmla="*/ 537883 h 537883"/>
              <a:gd name="connsiteX2" fmla="*/ 3129056 w 4004235"/>
              <a:gd name="connsiteY2" fmla="*/ 0 h 537883"/>
              <a:gd name="connsiteX3" fmla="*/ 3124760 w 4004235"/>
              <a:gd name="connsiteY3" fmla="*/ 531533 h 537883"/>
              <a:gd name="connsiteX4" fmla="*/ 4004235 w 4004235"/>
              <a:gd name="connsiteY4" fmla="*/ 537883 h 537883"/>
              <a:gd name="connsiteX0" fmla="*/ 0 w 4004235"/>
              <a:gd name="connsiteY0" fmla="*/ 536015 h 537883"/>
              <a:gd name="connsiteX1" fmla="*/ 3018117 w 4004235"/>
              <a:gd name="connsiteY1" fmla="*/ 537883 h 537883"/>
              <a:gd name="connsiteX2" fmla="*/ 3075081 w 4004235"/>
              <a:gd name="connsiteY2" fmla="*/ 0 h 537883"/>
              <a:gd name="connsiteX3" fmla="*/ 3124760 w 4004235"/>
              <a:gd name="connsiteY3" fmla="*/ 531533 h 537883"/>
              <a:gd name="connsiteX4" fmla="*/ 4004235 w 4004235"/>
              <a:gd name="connsiteY4" fmla="*/ 537883 h 537883"/>
              <a:gd name="connsiteX0" fmla="*/ 0 w 4004235"/>
              <a:gd name="connsiteY0" fmla="*/ 790015 h 791883"/>
              <a:gd name="connsiteX1" fmla="*/ 3018117 w 4004235"/>
              <a:gd name="connsiteY1" fmla="*/ 791883 h 791883"/>
              <a:gd name="connsiteX2" fmla="*/ 3075081 w 4004235"/>
              <a:gd name="connsiteY2" fmla="*/ 0 h 791883"/>
              <a:gd name="connsiteX3" fmla="*/ 3124760 w 4004235"/>
              <a:gd name="connsiteY3" fmla="*/ 785533 h 791883"/>
              <a:gd name="connsiteX4" fmla="*/ 4004235 w 4004235"/>
              <a:gd name="connsiteY4" fmla="*/ 791883 h 791883"/>
              <a:gd name="connsiteX0" fmla="*/ 0 w 4004235"/>
              <a:gd name="connsiteY0" fmla="*/ 790015 h 798233"/>
              <a:gd name="connsiteX1" fmla="*/ 3018117 w 4004235"/>
              <a:gd name="connsiteY1" fmla="*/ 791883 h 798233"/>
              <a:gd name="connsiteX2" fmla="*/ 3075081 w 4004235"/>
              <a:gd name="connsiteY2" fmla="*/ 0 h 798233"/>
              <a:gd name="connsiteX3" fmla="*/ 3124760 w 4004235"/>
              <a:gd name="connsiteY3" fmla="*/ 798233 h 798233"/>
              <a:gd name="connsiteX4" fmla="*/ 4004235 w 4004235"/>
              <a:gd name="connsiteY4" fmla="*/ 791883 h 798233"/>
              <a:gd name="connsiteX0" fmla="*/ 0 w 4004235"/>
              <a:gd name="connsiteY0" fmla="*/ 790015 h 804583"/>
              <a:gd name="connsiteX1" fmla="*/ 3018117 w 4004235"/>
              <a:gd name="connsiteY1" fmla="*/ 791883 h 804583"/>
              <a:gd name="connsiteX2" fmla="*/ 3075081 w 4004235"/>
              <a:gd name="connsiteY2" fmla="*/ 0 h 804583"/>
              <a:gd name="connsiteX3" fmla="*/ 3124760 w 4004235"/>
              <a:gd name="connsiteY3" fmla="*/ 798233 h 804583"/>
              <a:gd name="connsiteX4" fmla="*/ 4004235 w 4004235"/>
              <a:gd name="connsiteY4" fmla="*/ 804583 h 804583"/>
              <a:gd name="connsiteX0" fmla="*/ 0 w 4004235"/>
              <a:gd name="connsiteY0" fmla="*/ 790015 h 801408"/>
              <a:gd name="connsiteX1" fmla="*/ 3018117 w 4004235"/>
              <a:gd name="connsiteY1" fmla="*/ 791883 h 801408"/>
              <a:gd name="connsiteX2" fmla="*/ 3075081 w 4004235"/>
              <a:gd name="connsiteY2" fmla="*/ 0 h 801408"/>
              <a:gd name="connsiteX3" fmla="*/ 3124760 w 4004235"/>
              <a:gd name="connsiteY3" fmla="*/ 798233 h 801408"/>
              <a:gd name="connsiteX4" fmla="*/ 4004235 w 4004235"/>
              <a:gd name="connsiteY4" fmla="*/ 801408 h 80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4235" h="801408">
                <a:moveTo>
                  <a:pt x="0" y="790015"/>
                </a:moveTo>
                <a:lnTo>
                  <a:pt x="3018117" y="791883"/>
                </a:lnTo>
                <a:cubicBezTo>
                  <a:pt x="3023347" y="595656"/>
                  <a:pt x="2959410" y="2739"/>
                  <a:pt x="3075081" y="0"/>
                </a:cubicBezTo>
                <a:cubicBezTo>
                  <a:pt x="3186704" y="499"/>
                  <a:pt x="3123017" y="597772"/>
                  <a:pt x="3124760" y="798233"/>
                </a:cubicBezTo>
                <a:lnTo>
                  <a:pt x="4004235" y="801408"/>
                </a:lnTo>
              </a:path>
            </a:pathLst>
          </a:custGeom>
          <a:ln w="7620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2275168" y="2779804"/>
            <a:ext cx="4004235" cy="1307"/>
          </a:xfrm>
          <a:custGeom>
            <a:avLst/>
            <a:gdLst>
              <a:gd name="connsiteX0" fmla="*/ 0 w 4004235"/>
              <a:gd name="connsiteY0" fmla="*/ 433294 h 433294"/>
              <a:gd name="connsiteX1" fmla="*/ 3018117 w 4004235"/>
              <a:gd name="connsiteY1" fmla="*/ 403412 h 433294"/>
              <a:gd name="connsiteX2" fmla="*/ 3048000 w 4004235"/>
              <a:gd name="connsiteY2" fmla="*/ 0 h 433294"/>
              <a:gd name="connsiteX3" fmla="*/ 3242235 w 4004235"/>
              <a:gd name="connsiteY3" fmla="*/ 403412 h 433294"/>
              <a:gd name="connsiteX4" fmla="*/ 4004235 w 4004235"/>
              <a:gd name="connsiteY4" fmla="*/ 403412 h 433294"/>
              <a:gd name="connsiteX0" fmla="*/ 0 w 4004235"/>
              <a:gd name="connsiteY0" fmla="*/ 567765 h 567765"/>
              <a:gd name="connsiteX1" fmla="*/ 3018117 w 4004235"/>
              <a:gd name="connsiteY1" fmla="*/ 537883 h 567765"/>
              <a:gd name="connsiteX2" fmla="*/ 3122706 w 4004235"/>
              <a:gd name="connsiteY2" fmla="*/ 0 h 567765"/>
              <a:gd name="connsiteX3" fmla="*/ 3242235 w 4004235"/>
              <a:gd name="connsiteY3" fmla="*/ 537883 h 567765"/>
              <a:gd name="connsiteX4" fmla="*/ 4004235 w 4004235"/>
              <a:gd name="connsiteY4" fmla="*/ 537883 h 567765"/>
              <a:gd name="connsiteX0" fmla="*/ 0 w 4004235"/>
              <a:gd name="connsiteY0" fmla="*/ 567765 h 567765"/>
              <a:gd name="connsiteX1" fmla="*/ 3018117 w 4004235"/>
              <a:gd name="connsiteY1" fmla="*/ 537883 h 567765"/>
              <a:gd name="connsiteX2" fmla="*/ 3122706 w 4004235"/>
              <a:gd name="connsiteY2" fmla="*/ 0 h 567765"/>
              <a:gd name="connsiteX3" fmla="*/ 3242235 w 4004235"/>
              <a:gd name="connsiteY3" fmla="*/ 537883 h 567765"/>
              <a:gd name="connsiteX4" fmla="*/ 4004235 w 4004235"/>
              <a:gd name="connsiteY4" fmla="*/ 537883 h 567765"/>
              <a:gd name="connsiteX0" fmla="*/ 0 w 4004235"/>
              <a:gd name="connsiteY0" fmla="*/ 567765 h 567765"/>
              <a:gd name="connsiteX1" fmla="*/ 3018117 w 4004235"/>
              <a:gd name="connsiteY1" fmla="*/ 537883 h 567765"/>
              <a:gd name="connsiteX2" fmla="*/ 3122706 w 4004235"/>
              <a:gd name="connsiteY2" fmla="*/ 0 h 567765"/>
              <a:gd name="connsiteX3" fmla="*/ 3242235 w 4004235"/>
              <a:gd name="connsiteY3" fmla="*/ 537883 h 567765"/>
              <a:gd name="connsiteX4" fmla="*/ 4004235 w 4004235"/>
              <a:gd name="connsiteY4" fmla="*/ 537883 h 567765"/>
              <a:gd name="connsiteX0" fmla="*/ 0 w 4004235"/>
              <a:gd name="connsiteY0" fmla="*/ 567769 h 567769"/>
              <a:gd name="connsiteX1" fmla="*/ 3018117 w 4004235"/>
              <a:gd name="connsiteY1" fmla="*/ 537887 h 567769"/>
              <a:gd name="connsiteX2" fmla="*/ 3122706 w 4004235"/>
              <a:gd name="connsiteY2" fmla="*/ 4 h 567769"/>
              <a:gd name="connsiteX3" fmla="*/ 3242235 w 4004235"/>
              <a:gd name="connsiteY3" fmla="*/ 537887 h 567769"/>
              <a:gd name="connsiteX4" fmla="*/ 4004235 w 4004235"/>
              <a:gd name="connsiteY4" fmla="*/ 537887 h 567769"/>
              <a:gd name="connsiteX0" fmla="*/ 0 w 4004235"/>
              <a:gd name="connsiteY0" fmla="*/ 567769 h 567769"/>
              <a:gd name="connsiteX1" fmla="*/ 3018117 w 4004235"/>
              <a:gd name="connsiteY1" fmla="*/ 537887 h 567769"/>
              <a:gd name="connsiteX2" fmla="*/ 3122706 w 4004235"/>
              <a:gd name="connsiteY2" fmla="*/ 4 h 567769"/>
              <a:gd name="connsiteX3" fmla="*/ 3242235 w 4004235"/>
              <a:gd name="connsiteY3" fmla="*/ 537887 h 567769"/>
              <a:gd name="connsiteX4" fmla="*/ 4004235 w 4004235"/>
              <a:gd name="connsiteY4" fmla="*/ 537887 h 567769"/>
              <a:gd name="connsiteX0" fmla="*/ 0 w 4004235"/>
              <a:gd name="connsiteY0" fmla="*/ 567769 h 567769"/>
              <a:gd name="connsiteX1" fmla="*/ 3018117 w 4004235"/>
              <a:gd name="connsiteY1" fmla="*/ 537887 h 567769"/>
              <a:gd name="connsiteX2" fmla="*/ 3122706 w 4004235"/>
              <a:gd name="connsiteY2" fmla="*/ 4 h 567769"/>
              <a:gd name="connsiteX3" fmla="*/ 3242235 w 4004235"/>
              <a:gd name="connsiteY3" fmla="*/ 537887 h 567769"/>
              <a:gd name="connsiteX4" fmla="*/ 4004235 w 4004235"/>
              <a:gd name="connsiteY4" fmla="*/ 537887 h 567769"/>
              <a:gd name="connsiteX0" fmla="*/ 0 w 4004235"/>
              <a:gd name="connsiteY0" fmla="*/ 567769 h 567769"/>
              <a:gd name="connsiteX1" fmla="*/ 3018117 w 4004235"/>
              <a:gd name="connsiteY1" fmla="*/ 537887 h 567769"/>
              <a:gd name="connsiteX2" fmla="*/ 3122706 w 4004235"/>
              <a:gd name="connsiteY2" fmla="*/ 4 h 567769"/>
              <a:gd name="connsiteX3" fmla="*/ 3242235 w 4004235"/>
              <a:gd name="connsiteY3" fmla="*/ 537887 h 567769"/>
              <a:gd name="connsiteX4" fmla="*/ 4004235 w 4004235"/>
              <a:gd name="connsiteY4" fmla="*/ 537887 h 567769"/>
              <a:gd name="connsiteX0" fmla="*/ 0 w 4004235"/>
              <a:gd name="connsiteY0" fmla="*/ 567769 h 567769"/>
              <a:gd name="connsiteX1" fmla="*/ 3018117 w 4004235"/>
              <a:gd name="connsiteY1" fmla="*/ 537887 h 567769"/>
              <a:gd name="connsiteX2" fmla="*/ 3148106 w 4004235"/>
              <a:gd name="connsiteY2" fmla="*/ 4 h 567769"/>
              <a:gd name="connsiteX3" fmla="*/ 3242235 w 4004235"/>
              <a:gd name="connsiteY3" fmla="*/ 537887 h 567769"/>
              <a:gd name="connsiteX4" fmla="*/ 4004235 w 4004235"/>
              <a:gd name="connsiteY4" fmla="*/ 537887 h 567769"/>
              <a:gd name="connsiteX0" fmla="*/ 0 w 4004235"/>
              <a:gd name="connsiteY0" fmla="*/ 567769 h 567769"/>
              <a:gd name="connsiteX1" fmla="*/ 3018117 w 4004235"/>
              <a:gd name="connsiteY1" fmla="*/ 537887 h 567769"/>
              <a:gd name="connsiteX2" fmla="*/ 3148106 w 4004235"/>
              <a:gd name="connsiteY2" fmla="*/ 4 h 567769"/>
              <a:gd name="connsiteX3" fmla="*/ 3242235 w 4004235"/>
              <a:gd name="connsiteY3" fmla="*/ 537887 h 567769"/>
              <a:gd name="connsiteX4" fmla="*/ 4004235 w 4004235"/>
              <a:gd name="connsiteY4" fmla="*/ 537887 h 567769"/>
              <a:gd name="connsiteX0" fmla="*/ 0 w 4004235"/>
              <a:gd name="connsiteY0" fmla="*/ 567765 h 567765"/>
              <a:gd name="connsiteX1" fmla="*/ 3018117 w 4004235"/>
              <a:gd name="connsiteY1" fmla="*/ 537883 h 567765"/>
              <a:gd name="connsiteX2" fmla="*/ 3148106 w 4004235"/>
              <a:gd name="connsiteY2" fmla="*/ 0 h 567765"/>
              <a:gd name="connsiteX3" fmla="*/ 3242235 w 4004235"/>
              <a:gd name="connsiteY3" fmla="*/ 537883 h 567765"/>
              <a:gd name="connsiteX4" fmla="*/ 4004235 w 4004235"/>
              <a:gd name="connsiteY4" fmla="*/ 537883 h 567765"/>
              <a:gd name="connsiteX0" fmla="*/ 0 w 4004235"/>
              <a:gd name="connsiteY0" fmla="*/ 567765 h 567765"/>
              <a:gd name="connsiteX1" fmla="*/ 3018117 w 4004235"/>
              <a:gd name="connsiteY1" fmla="*/ 537883 h 567765"/>
              <a:gd name="connsiteX2" fmla="*/ 3148106 w 4004235"/>
              <a:gd name="connsiteY2" fmla="*/ 0 h 567765"/>
              <a:gd name="connsiteX3" fmla="*/ 3242235 w 4004235"/>
              <a:gd name="connsiteY3" fmla="*/ 537883 h 567765"/>
              <a:gd name="connsiteX4" fmla="*/ 4004235 w 4004235"/>
              <a:gd name="connsiteY4" fmla="*/ 537883 h 567765"/>
              <a:gd name="connsiteX0" fmla="*/ 0 w 4004235"/>
              <a:gd name="connsiteY0" fmla="*/ 555065 h 555065"/>
              <a:gd name="connsiteX1" fmla="*/ 3018117 w 4004235"/>
              <a:gd name="connsiteY1" fmla="*/ 537883 h 555065"/>
              <a:gd name="connsiteX2" fmla="*/ 3148106 w 4004235"/>
              <a:gd name="connsiteY2" fmla="*/ 0 h 555065"/>
              <a:gd name="connsiteX3" fmla="*/ 3242235 w 4004235"/>
              <a:gd name="connsiteY3" fmla="*/ 537883 h 555065"/>
              <a:gd name="connsiteX4" fmla="*/ 4004235 w 4004235"/>
              <a:gd name="connsiteY4" fmla="*/ 537883 h 555065"/>
              <a:gd name="connsiteX0" fmla="*/ 0 w 4004235"/>
              <a:gd name="connsiteY0" fmla="*/ 536015 h 537883"/>
              <a:gd name="connsiteX1" fmla="*/ 3018117 w 4004235"/>
              <a:gd name="connsiteY1" fmla="*/ 537883 h 537883"/>
              <a:gd name="connsiteX2" fmla="*/ 3148106 w 4004235"/>
              <a:gd name="connsiteY2" fmla="*/ 0 h 537883"/>
              <a:gd name="connsiteX3" fmla="*/ 3242235 w 4004235"/>
              <a:gd name="connsiteY3" fmla="*/ 537883 h 537883"/>
              <a:gd name="connsiteX4" fmla="*/ 4004235 w 4004235"/>
              <a:gd name="connsiteY4" fmla="*/ 537883 h 537883"/>
              <a:gd name="connsiteX0" fmla="*/ 0 w 4004235"/>
              <a:gd name="connsiteY0" fmla="*/ 536015 h 537883"/>
              <a:gd name="connsiteX1" fmla="*/ 3018117 w 4004235"/>
              <a:gd name="connsiteY1" fmla="*/ 537883 h 537883"/>
              <a:gd name="connsiteX2" fmla="*/ 3129056 w 4004235"/>
              <a:gd name="connsiteY2" fmla="*/ 0 h 537883"/>
              <a:gd name="connsiteX3" fmla="*/ 3242235 w 4004235"/>
              <a:gd name="connsiteY3" fmla="*/ 537883 h 537883"/>
              <a:gd name="connsiteX4" fmla="*/ 4004235 w 4004235"/>
              <a:gd name="connsiteY4" fmla="*/ 537883 h 537883"/>
              <a:gd name="connsiteX0" fmla="*/ 0 w 4004235"/>
              <a:gd name="connsiteY0" fmla="*/ 536015 h 537883"/>
              <a:gd name="connsiteX1" fmla="*/ 3018117 w 4004235"/>
              <a:gd name="connsiteY1" fmla="*/ 537883 h 537883"/>
              <a:gd name="connsiteX2" fmla="*/ 3129056 w 4004235"/>
              <a:gd name="connsiteY2" fmla="*/ 0 h 537883"/>
              <a:gd name="connsiteX3" fmla="*/ 3242235 w 4004235"/>
              <a:gd name="connsiteY3" fmla="*/ 537883 h 537883"/>
              <a:gd name="connsiteX4" fmla="*/ 4004235 w 4004235"/>
              <a:gd name="connsiteY4" fmla="*/ 537883 h 537883"/>
              <a:gd name="connsiteX0" fmla="*/ 0 w 4004235"/>
              <a:gd name="connsiteY0" fmla="*/ 536015 h 537883"/>
              <a:gd name="connsiteX1" fmla="*/ 3018117 w 4004235"/>
              <a:gd name="connsiteY1" fmla="*/ 537883 h 537883"/>
              <a:gd name="connsiteX2" fmla="*/ 3129056 w 4004235"/>
              <a:gd name="connsiteY2" fmla="*/ 0 h 537883"/>
              <a:gd name="connsiteX3" fmla="*/ 3242235 w 4004235"/>
              <a:gd name="connsiteY3" fmla="*/ 537883 h 537883"/>
              <a:gd name="connsiteX4" fmla="*/ 4004235 w 4004235"/>
              <a:gd name="connsiteY4" fmla="*/ 537883 h 537883"/>
              <a:gd name="connsiteX0" fmla="*/ 0 w 4004235"/>
              <a:gd name="connsiteY0" fmla="*/ 536015 h 537883"/>
              <a:gd name="connsiteX1" fmla="*/ 3018117 w 4004235"/>
              <a:gd name="connsiteY1" fmla="*/ 537883 h 537883"/>
              <a:gd name="connsiteX2" fmla="*/ 3129056 w 4004235"/>
              <a:gd name="connsiteY2" fmla="*/ 0 h 537883"/>
              <a:gd name="connsiteX3" fmla="*/ 3124760 w 4004235"/>
              <a:gd name="connsiteY3" fmla="*/ 531533 h 537883"/>
              <a:gd name="connsiteX4" fmla="*/ 4004235 w 4004235"/>
              <a:gd name="connsiteY4" fmla="*/ 537883 h 537883"/>
              <a:gd name="connsiteX0" fmla="*/ 0 w 4004235"/>
              <a:gd name="connsiteY0" fmla="*/ 536015 h 537883"/>
              <a:gd name="connsiteX1" fmla="*/ 3018117 w 4004235"/>
              <a:gd name="connsiteY1" fmla="*/ 537883 h 537883"/>
              <a:gd name="connsiteX2" fmla="*/ 3075081 w 4004235"/>
              <a:gd name="connsiteY2" fmla="*/ 0 h 537883"/>
              <a:gd name="connsiteX3" fmla="*/ 3124760 w 4004235"/>
              <a:gd name="connsiteY3" fmla="*/ 531533 h 537883"/>
              <a:gd name="connsiteX4" fmla="*/ 4004235 w 4004235"/>
              <a:gd name="connsiteY4" fmla="*/ 537883 h 537883"/>
              <a:gd name="connsiteX0" fmla="*/ 0 w 4004235"/>
              <a:gd name="connsiteY0" fmla="*/ 790015 h 791883"/>
              <a:gd name="connsiteX1" fmla="*/ 3018117 w 4004235"/>
              <a:gd name="connsiteY1" fmla="*/ 791883 h 791883"/>
              <a:gd name="connsiteX2" fmla="*/ 3075081 w 4004235"/>
              <a:gd name="connsiteY2" fmla="*/ 0 h 791883"/>
              <a:gd name="connsiteX3" fmla="*/ 3124760 w 4004235"/>
              <a:gd name="connsiteY3" fmla="*/ 785533 h 791883"/>
              <a:gd name="connsiteX4" fmla="*/ 4004235 w 4004235"/>
              <a:gd name="connsiteY4" fmla="*/ 791883 h 791883"/>
              <a:gd name="connsiteX0" fmla="*/ 0 w 4004235"/>
              <a:gd name="connsiteY0" fmla="*/ 790015 h 798233"/>
              <a:gd name="connsiteX1" fmla="*/ 3018117 w 4004235"/>
              <a:gd name="connsiteY1" fmla="*/ 791883 h 798233"/>
              <a:gd name="connsiteX2" fmla="*/ 3075081 w 4004235"/>
              <a:gd name="connsiteY2" fmla="*/ 0 h 798233"/>
              <a:gd name="connsiteX3" fmla="*/ 3124760 w 4004235"/>
              <a:gd name="connsiteY3" fmla="*/ 798233 h 798233"/>
              <a:gd name="connsiteX4" fmla="*/ 4004235 w 4004235"/>
              <a:gd name="connsiteY4" fmla="*/ 791883 h 798233"/>
              <a:gd name="connsiteX0" fmla="*/ 0 w 4004235"/>
              <a:gd name="connsiteY0" fmla="*/ 790015 h 804583"/>
              <a:gd name="connsiteX1" fmla="*/ 3018117 w 4004235"/>
              <a:gd name="connsiteY1" fmla="*/ 791883 h 804583"/>
              <a:gd name="connsiteX2" fmla="*/ 3075081 w 4004235"/>
              <a:gd name="connsiteY2" fmla="*/ 0 h 804583"/>
              <a:gd name="connsiteX3" fmla="*/ 3124760 w 4004235"/>
              <a:gd name="connsiteY3" fmla="*/ 798233 h 804583"/>
              <a:gd name="connsiteX4" fmla="*/ 4004235 w 4004235"/>
              <a:gd name="connsiteY4" fmla="*/ 804583 h 804583"/>
              <a:gd name="connsiteX0" fmla="*/ 0 w 4004235"/>
              <a:gd name="connsiteY0" fmla="*/ 790015 h 801408"/>
              <a:gd name="connsiteX1" fmla="*/ 3018117 w 4004235"/>
              <a:gd name="connsiteY1" fmla="*/ 791883 h 801408"/>
              <a:gd name="connsiteX2" fmla="*/ 3075081 w 4004235"/>
              <a:gd name="connsiteY2" fmla="*/ 0 h 801408"/>
              <a:gd name="connsiteX3" fmla="*/ 3124760 w 4004235"/>
              <a:gd name="connsiteY3" fmla="*/ 798233 h 801408"/>
              <a:gd name="connsiteX4" fmla="*/ 4004235 w 4004235"/>
              <a:gd name="connsiteY4" fmla="*/ 801408 h 801408"/>
              <a:gd name="connsiteX0" fmla="*/ 0 w 4004235"/>
              <a:gd name="connsiteY0" fmla="*/ 0 h 11393"/>
              <a:gd name="connsiteX1" fmla="*/ 3018117 w 4004235"/>
              <a:gd name="connsiteY1" fmla="*/ 1868 h 11393"/>
              <a:gd name="connsiteX2" fmla="*/ 3124760 w 4004235"/>
              <a:gd name="connsiteY2" fmla="*/ 8218 h 11393"/>
              <a:gd name="connsiteX3" fmla="*/ 4004235 w 4004235"/>
              <a:gd name="connsiteY3" fmla="*/ 11393 h 11393"/>
              <a:gd name="connsiteX0" fmla="*/ 0 w 4004235"/>
              <a:gd name="connsiteY0" fmla="*/ 0 h 11393"/>
              <a:gd name="connsiteX1" fmla="*/ 3018117 w 4004235"/>
              <a:gd name="connsiteY1" fmla="*/ 1868 h 11393"/>
              <a:gd name="connsiteX2" fmla="*/ 4004235 w 4004235"/>
              <a:gd name="connsiteY2" fmla="*/ 11393 h 11393"/>
              <a:gd name="connsiteX0" fmla="*/ 0 w 4004235"/>
              <a:gd name="connsiteY0" fmla="*/ 1307 h 3175"/>
              <a:gd name="connsiteX1" fmla="*/ 3018117 w 4004235"/>
              <a:gd name="connsiteY1" fmla="*/ 3175 h 3175"/>
              <a:gd name="connsiteX2" fmla="*/ 4004235 w 4004235"/>
              <a:gd name="connsiteY2" fmla="*/ 0 h 3175"/>
              <a:gd name="connsiteX0" fmla="*/ 0 w 10000"/>
              <a:gd name="connsiteY0" fmla="*/ 4117 h 4117"/>
              <a:gd name="connsiteX1" fmla="*/ 10000 w 10000"/>
              <a:gd name="connsiteY1" fmla="*/ 0 h 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4117">
                <a:moveTo>
                  <a:pt x="0" y="4117"/>
                </a:moveTo>
                <a:lnTo>
                  <a:pt x="10000" y="0"/>
                </a:lnTo>
              </a:path>
            </a:pathLst>
          </a:custGeom>
          <a:ln w="7620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998671" y="2548067"/>
            <a:ext cx="712407" cy="143652"/>
          </a:xfrm>
          <a:custGeom>
            <a:avLst/>
            <a:gdLst>
              <a:gd name="connsiteX0" fmla="*/ 0 w 4004235"/>
              <a:gd name="connsiteY0" fmla="*/ 433294 h 433294"/>
              <a:gd name="connsiteX1" fmla="*/ 3018117 w 4004235"/>
              <a:gd name="connsiteY1" fmla="*/ 403412 h 433294"/>
              <a:gd name="connsiteX2" fmla="*/ 3048000 w 4004235"/>
              <a:gd name="connsiteY2" fmla="*/ 0 h 433294"/>
              <a:gd name="connsiteX3" fmla="*/ 3242235 w 4004235"/>
              <a:gd name="connsiteY3" fmla="*/ 403412 h 433294"/>
              <a:gd name="connsiteX4" fmla="*/ 4004235 w 4004235"/>
              <a:gd name="connsiteY4" fmla="*/ 403412 h 433294"/>
              <a:gd name="connsiteX0" fmla="*/ 0 w 4004235"/>
              <a:gd name="connsiteY0" fmla="*/ 567765 h 567765"/>
              <a:gd name="connsiteX1" fmla="*/ 3018117 w 4004235"/>
              <a:gd name="connsiteY1" fmla="*/ 537883 h 567765"/>
              <a:gd name="connsiteX2" fmla="*/ 3122706 w 4004235"/>
              <a:gd name="connsiteY2" fmla="*/ 0 h 567765"/>
              <a:gd name="connsiteX3" fmla="*/ 3242235 w 4004235"/>
              <a:gd name="connsiteY3" fmla="*/ 537883 h 567765"/>
              <a:gd name="connsiteX4" fmla="*/ 4004235 w 4004235"/>
              <a:gd name="connsiteY4" fmla="*/ 537883 h 567765"/>
              <a:gd name="connsiteX0" fmla="*/ 0 w 4004235"/>
              <a:gd name="connsiteY0" fmla="*/ 567765 h 567765"/>
              <a:gd name="connsiteX1" fmla="*/ 3018117 w 4004235"/>
              <a:gd name="connsiteY1" fmla="*/ 537883 h 567765"/>
              <a:gd name="connsiteX2" fmla="*/ 3122706 w 4004235"/>
              <a:gd name="connsiteY2" fmla="*/ 0 h 567765"/>
              <a:gd name="connsiteX3" fmla="*/ 3242235 w 4004235"/>
              <a:gd name="connsiteY3" fmla="*/ 537883 h 567765"/>
              <a:gd name="connsiteX4" fmla="*/ 4004235 w 4004235"/>
              <a:gd name="connsiteY4" fmla="*/ 537883 h 567765"/>
              <a:gd name="connsiteX0" fmla="*/ 0 w 4004235"/>
              <a:gd name="connsiteY0" fmla="*/ 567765 h 567765"/>
              <a:gd name="connsiteX1" fmla="*/ 3018117 w 4004235"/>
              <a:gd name="connsiteY1" fmla="*/ 537883 h 567765"/>
              <a:gd name="connsiteX2" fmla="*/ 3122706 w 4004235"/>
              <a:gd name="connsiteY2" fmla="*/ 0 h 567765"/>
              <a:gd name="connsiteX3" fmla="*/ 3242235 w 4004235"/>
              <a:gd name="connsiteY3" fmla="*/ 537883 h 567765"/>
              <a:gd name="connsiteX4" fmla="*/ 4004235 w 4004235"/>
              <a:gd name="connsiteY4" fmla="*/ 537883 h 567765"/>
              <a:gd name="connsiteX0" fmla="*/ 0 w 4004235"/>
              <a:gd name="connsiteY0" fmla="*/ 567769 h 567769"/>
              <a:gd name="connsiteX1" fmla="*/ 3018117 w 4004235"/>
              <a:gd name="connsiteY1" fmla="*/ 537887 h 567769"/>
              <a:gd name="connsiteX2" fmla="*/ 3122706 w 4004235"/>
              <a:gd name="connsiteY2" fmla="*/ 4 h 567769"/>
              <a:gd name="connsiteX3" fmla="*/ 3242235 w 4004235"/>
              <a:gd name="connsiteY3" fmla="*/ 537887 h 567769"/>
              <a:gd name="connsiteX4" fmla="*/ 4004235 w 4004235"/>
              <a:gd name="connsiteY4" fmla="*/ 537887 h 567769"/>
              <a:gd name="connsiteX0" fmla="*/ 0 w 4004235"/>
              <a:gd name="connsiteY0" fmla="*/ 567769 h 567769"/>
              <a:gd name="connsiteX1" fmla="*/ 3018117 w 4004235"/>
              <a:gd name="connsiteY1" fmla="*/ 537887 h 567769"/>
              <a:gd name="connsiteX2" fmla="*/ 3122706 w 4004235"/>
              <a:gd name="connsiteY2" fmla="*/ 4 h 567769"/>
              <a:gd name="connsiteX3" fmla="*/ 3242235 w 4004235"/>
              <a:gd name="connsiteY3" fmla="*/ 537887 h 567769"/>
              <a:gd name="connsiteX4" fmla="*/ 4004235 w 4004235"/>
              <a:gd name="connsiteY4" fmla="*/ 537887 h 567769"/>
              <a:gd name="connsiteX0" fmla="*/ 0 w 4004235"/>
              <a:gd name="connsiteY0" fmla="*/ 567769 h 567769"/>
              <a:gd name="connsiteX1" fmla="*/ 3018117 w 4004235"/>
              <a:gd name="connsiteY1" fmla="*/ 537887 h 567769"/>
              <a:gd name="connsiteX2" fmla="*/ 3122706 w 4004235"/>
              <a:gd name="connsiteY2" fmla="*/ 4 h 567769"/>
              <a:gd name="connsiteX3" fmla="*/ 3242235 w 4004235"/>
              <a:gd name="connsiteY3" fmla="*/ 537887 h 567769"/>
              <a:gd name="connsiteX4" fmla="*/ 4004235 w 4004235"/>
              <a:gd name="connsiteY4" fmla="*/ 537887 h 567769"/>
              <a:gd name="connsiteX0" fmla="*/ 0 w 4004235"/>
              <a:gd name="connsiteY0" fmla="*/ 567769 h 567769"/>
              <a:gd name="connsiteX1" fmla="*/ 3018117 w 4004235"/>
              <a:gd name="connsiteY1" fmla="*/ 537887 h 567769"/>
              <a:gd name="connsiteX2" fmla="*/ 3122706 w 4004235"/>
              <a:gd name="connsiteY2" fmla="*/ 4 h 567769"/>
              <a:gd name="connsiteX3" fmla="*/ 3242235 w 4004235"/>
              <a:gd name="connsiteY3" fmla="*/ 537887 h 567769"/>
              <a:gd name="connsiteX4" fmla="*/ 4004235 w 4004235"/>
              <a:gd name="connsiteY4" fmla="*/ 537887 h 567769"/>
              <a:gd name="connsiteX0" fmla="*/ 0 w 4004235"/>
              <a:gd name="connsiteY0" fmla="*/ 567769 h 567769"/>
              <a:gd name="connsiteX1" fmla="*/ 3018117 w 4004235"/>
              <a:gd name="connsiteY1" fmla="*/ 537887 h 567769"/>
              <a:gd name="connsiteX2" fmla="*/ 3148106 w 4004235"/>
              <a:gd name="connsiteY2" fmla="*/ 4 h 567769"/>
              <a:gd name="connsiteX3" fmla="*/ 3242235 w 4004235"/>
              <a:gd name="connsiteY3" fmla="*/ 537887 h 567769"/>
              <a:gd name="connsiteX4" fmla="*/ 4004235 w 4004235"/>
              <a:gd name="connsiteY4" fmla="*/ 537887 h 567769"/>
              <a:gd name="connsiteX0" fmla="*/ 0 w 4004235"/>
              <a:gd name="connsiteY0" fmla="*/ 567769 h 567769"/>
              <a:gd name="connsiteX1" fmla="*/ 3018117 w 4004235"/>
              <a:gd name="connsiteY1" fmla="*/ 537887 h 567769"/>
              <a:gd name="connsiteX2" fmla="*/ 3148106 w 4004235"/>
              <a:gd name="connsiteY2" fmla="*/ 4 h 567769"/>
              <a:gd name="connsiteX3" fmla="*/ 3242235 w 4004235"/>
              <a:gd name="connsiteY3" fmla="*/ 537887 h 567769"/>
              <a:gd name="connsiteX4" fmla="*/ 4004235 w 4004235"/>
              <a:gd name="connsiteY4" fmla="*/ 537887 h 567769"/>
              <a:gd name="connsiteX0" fmla="*/ 0 w 4004235"/>
              <a:gd name="connsiteY0" fmla="*/ 567765 h 567765"/>
              <a:gd name="connsiteX1" fmla="*/ 3018117 w 4004235"/>
              <a:gd name="connsiteY1" fmla="*/ 537883 h 567765"/>
              <a:gd name="connsiteX2" fmla="*/ 3148106 w 4004235"/>
              <a:gd name="connsiteY2" fmla="*/ 0 h 567765"/>
              <a:gd name="connsiteX3" fmla="*/ 3242235 w 4004235"/>
              <a:gd name="connsiteY3" fmla="*/ 537883 h 567765"/>
              <a:gd name="connsiteX4" fmla="*/ 4004235 w 4004235"/>
              <a:gd name="connsiteY4" fmla="*/ 537883 h 567765"/>
              <a:gd name="connsiteX0" fmla="*/ 0 w 4004235"/>
              <a:gd name="connsiteY0" fmla="*/ 567765 h 567765"/>
              <a:gd name="connsiteX1" fmla="*/ 3018117 w 4004235"/>
              <a:gd name="connsiteY1" fmla="*/ 537883 h 567765"/>
              <a:gd name="connsiteX2" fmla="*/ 3148106 w 4004235"/>
              <a:gd name="connsiteY2" fmla="*/ 0 h 567765"/>
              <a:gd name="connsiteX3" fmla="*/ 3242235 w 4004235"/>
              <a:gd name="connsiteY3" fmla="*/ 537883 h 567765"/>
              <a:gd name="connsiteX4" fmla="*/ 4004235 w 4004235"/>
              <a:gd name="connsiteY4" fmla="*/ 537883 h 567765"/>
              <a:gd name="connsiteX0" fmla="*/ 0 w 4004235"/>
              <a:gd name="connsiteY0" fmla="*/ 555065 h 555065"/>
              <a:gd name="connsiteX1" fmla="*/ 3018117 w 4004235"/>
              <a:gd name="connsiteY1" fmla="*/ 537883 h 555065"/>
              <a:gd name="connsiteX2" fmla="*/ 3148106 w 4004235"/>
              <a:gd name="connsiteY2" fmla="*/ 0 h 555065"/>
              <a:gd name="connsiteX3" fmla="*/ 3242235 w 4004235"/>
              <a:gd name="connsiteY3" fmla="*/ 537883 h 555065"/>
              <a:gd name="connsiteX4" fmla="*/ 4004235 w 4004235"/>
              <a:gd name="connsiteY4" fmla="*/ 537883 h 555065"/>
              <a:gd name="connsiteX0" fmla="*/ 0 w 4004235"/>
              <a:gd name="connsiteY0" fmla="*/ 536015 h 537883"/>
              <a:gd name="connsiteX1" fmla="*/ 3018117 w 4004235"/>
              <a:gd name="connsiteY1" fmla="*/ 537883 h 537883"/>
              <a:gd name="connsiteX2" fmla="*/ 3148106 w 4004235"/>
              <a:gd name="connsiteY2" fmla="*/ 0 h 537883"/>
              <a:gd name="connsiteX3" fmla="*/ 3242235 w 4004235"/>
              <a:gd name="connsiteY3" fmla="*/ 537883 h 537883"/>
              <a:gd name="connsiteX4" fmla="*/ 4004235 w 4004235"/>
              <a:gd name="connsiteY4" fmla="*/ 537883 h 537883"/>
              <a:gd name="connsiteX0" fmla="*/ 0 w 4004235"/>
              <a:gd name="connsiteY0" fmla="*/ 536015 h 537883"/>
              <a:gd name="connsiteX1" fmla="*/ 3018117 w 4004235"/>
              <a:gd name="connsiteY1" fmla="*/ 537883 h 537883"/>
              <a:gd name="connsiteX2" fmla="*/ 3129056 w 4004235"/>
              <a:gd name="connsiteY2" fmla="*/ 0 h 537883"/>
              <a:gd name="connsiteX3" fmla="*/ 3242235 w 4004235"/>
              <a:gd name="connsiteY3" fmla="*/ 537883 h 537883"/>
              <a:gd name="connsiteX4" fmla="*/ 4004235 w 4004235"/>
              <a:gd name="connsiteY4" fmla="*/ 537883 h 537883"/>
              <a:gd name="connsiteX0" fmla="*/ 0 w 4004235"/>
              <a:gd name="connsiteY0" fmla="*/ 536015 h 537883"/>
              <a:gd name="connsiteX1" fmla="*/ 3018117 w 4004235"/>
              <a:gd name="connsiteY1" fmla="*/ 537883 h 537883"/>
              <a:gd name="connsiteX2" fmla="*/ 3129056 w 4004235"/>
              <a:gd name="connsiteY2" fmla="*/ 0 h 537883"/>
              <a:gd name="connsiteX3" fmla="*/ 3242235 w 4004235"/>
              <a:gd name="connsiteY3" fmla="*/ 537883 h 537883"/>
              <a:gd name="connsiteX4" fmla="*/ 4004235 w 4004235"/>
              <a:gd name="connsiteY4" fmla="*/ 537883 h 537883"/>
              <a:gd name="connsiteX0" fmla="*/ 0 w 4004235"/>
              <a:gd name="connsiteY0" fmla="*/ 536015 h 537883"/>
              <a:gd name="connsiteX1" fmla="*/ 3018117 w 4004235"/>
              <a:gd name="connsiteY1" fmla="*/ 537883 h 537883"/>
              <a:gd name="connsiteX2" fmla="*/ 3129056 w 4004235"/>
              <a:gd name="connsiteY2" fmla="*/ 0 h 537883"/>
              <a:gd name="connsiteX3" fmla="*/ 3242235 w 4004235"/>
              <a:gd name="connsiteY3" fmla="*/ 537883 h 537883"/>
              <a:gd name="connsiteX4" fmla="*/ 4004235 w 4004235"/>
              <a:gd name="connsiteY4" fmla="*/ 537883 h 537883"/>
              <a:gd name="connsiteX0" fmla="*/ 0 w 4004235"/>
              <a:gd name="connsiteY0" fmla="*/ 536015 h 537883"/>
              <a:gd name="connsiteX1" fmla="*/ 3018117 w 4004235"/>
              <a:gd name="connsiteY1" fmla="*/ 537883 h 537883"/>
              <a:gd name="connsiteX2" fmla="*/ 3129056 w 4004235"/>
              <a:gd name="connsiteY2" fmla="*/ 0 h 537883"/>
              <a:gd name="connsiteX3" fmla="*/ 3124760 w 4004235"/>
              <a:gd name="connsiteY3" fmla="*/ 531533 h 537883"/>
              <a:gd name="connsiteX4" fmla="*/ 4004235 w 4004235"/>
              <a:gd name="connsiteY4" fmla="*/ 537883 h 537883"/>
              <a:gd name="connsiteX0" fmla="*/ 0 w 4004235"/>
              <a:gd name="connsiteY0" fmla="*/ 536015 h 537883"/>
              <a:gd name="connsiteX1" fmla="*/ 3018117 w 4004235"/>
              <a:gd name="connsiteY1" fmla="*/ 537883 h 537883"/>
              <a:gd name="connsiteX2" fmla="*/ 3075081 w 4004235"/>
              <a:gd name="connsiteY2" fmla="*/ 0 h 537883"/>
              <a:gd name="connsiteX3" fmla="*/ 3124760 w 4004235"/>
              <a:gd name="connsiteY3" fmla="*/ 531533 h 537883"/>
              <a:gd name="connsiteX4" fmla="*/ 4004235 w 4004235"/>
              <a:gd name="connsiteY4" fmla="*/ 537883 h 537883"/>
              <a:gd name="connsiteX0" fmla="*/ 0 w 4004235"/>
              <a:gd name="connsiteY0" fmla="*/ 790015 h 791883"/>
              <a:gd name="connsiteX1" fmla="*/ 3018117 w 4004235"/>
              <a:gd name="connsiteY1" fmla="*/ 791883 h 791883"/>
              <a:gd name="connsiteX2" fmla="*/ 3075081 w 4004235"/>
              <a:gd name="connsiteY2" fmla="*/ 0 h 791883"/>
              <a:gd name="connsiteX3" fmla="*/ 3124760 w 4004235"/>
              <a:gd name="connsiteY3" fmla="*/ 785533 h 791883"/>
              <a:gd name="connsiteX4" fmla="*/ 4004235 w 4004235"/>
              <a:gd name="connsiteY4" fmla="*/ 791883 h 791883"/>
              <a:gd name="connsiteX0" fmla="*/ 0 w 4004235"/>
              <a:gd name="connsiteY0" fmla="*/ 790015 h 798233"/>
              <a:gd name="connsiteX1" fmla="*/ 3018117 w 4004235"/>
              <a:gd name="connsiteY1" fmla="*/ 791883 h 798233"/>
              <a:gd name="connsiteX2" fmla="*/ 3075081 w 4004235"/>
              <a:gd name="connsiteY2" fmla="*/ 0 h 798233"/>
              <a:gd name="connsiteX3" fmla="*/ 3124760 w 4004235"/>
              <a:gd name="connsiteY3" fmla="*/ 798233 h 798233"/>
              <a:gd name="connsiteX4" fmla="*/ 4004235 w 4004235"/>
              <a:gd name="connsiteY4" fmla="*/ 791883 h 798233"/>
              <a:gd name="connsiteX0" fmla="*/ 0 w 4004235"/>
              <a:gd name="connsiteY0" fmla="*/ 790015 h 804583"/>
              <a:gd name="connsiteX1" fmla="*/ 3018117 w 4004235"/>
              <a:gd name="connsiteY1" fmla="*/ 791883 h 804583"/>
              <a:gd name="connsiteX2" fmla="*/ 3075081 w 4004235"/>
              <a:gd name="connsiteY2" fmla="*/ 0 h 804583"/>
              <a:gd name="connsiteX3" fmla="*/ 3124760 w 4004235"/>
              <a:gd name="connsiteY3" fmla="*/ 798233 h 804583"/>
              <a:gd name="connsiteX4" fmla="*/ 4004235 w 4004235"/>
              <a:gd name="connsiteY4" fmla="*/ 804583 h 804583"/>
              <a:gd name="connsiteX0" fmla="*/ 0 w 4004235"/>
              <a:gd name="connsiteY0" fmla="*/ 790015 h 801408"/>
              <a:gd name="connsiteX1" fmla="*/ 3018117 w 4004235"/>
              <a:gd name="connsiteY1" fmla="*/ 791883 h 801408"/>
              <a:gd name="connsiteX2" fmla="*/ 3075081 w 4004235"/>
              <a:gd name="connsiteY2" fmla="*/ 0 h 801408"/>
              <a:gd name="connsiteX3" fmla="*/ 3124760 w 4004235"/>
              <a:gd name="connsiteY3" fmla="*/ 798233 h 801408"/>
              <a:gd name="connsiteX4" fmla="*/ 4004235 w 4004235"/>
              <a:gd name="connsiteY4" fmla="*/ 801408 h 801408"/>
              <a:gd name="connsiteX0" fmla="*/ 0 w 4004235"/>
              <a:gd name="connsiteY0" fmla="*/ 0 h 11393"/>
              <a:gd name="connsiteX1" fmla="*/ 3018117 w 4004235"/>
              <a:gd name="connsiteY1" fmla="*/ 1868 h 11393"/>
              <a:gd name="connsiteX2" fmla="*/ 3124760 w 4004235"/>
              <a:gd name="connsiteY2" fmla="*/ 8218 h 11393"/>
              <a:gd name="connsiteX3" fmla="*/ 4004235 w 4004235"/>
              <a:gd name="connsiteY3" fmla="*/ 11393 h 11393"/>
              <a:gd name="connsiteX0" fmla="*/ 0 w 4004235"/>
              <a:gd name="connsiteY0" fmla="*/ 0 h 11393"/>
              <a:gd name="connsiteX1" fmla="*/ 3018117 w 4004235"/>
              <a:gd name="connsiteY1" fmla="*/ 1868 h 11393"/>
              <a:gd name="connsiteX2" fmla="*/ 4004235 w 4004235"/>
              <a:gd name="connsiteY2" fmla="*/ 11393 h 11393"/>
              <a:gd name="connsiteX0" fmla="*/ 0 w 4004235"/>
              <a:gd name="connsiteY0" fmla="*/ 1307 h 3175"/>
              <a:gd name="connsiteX1" fmla="*/ 3018117 w 4004235"/>
              <a:gd name="connsiteY1" fmla="*/ 3175 h 3175"/>
              <a:gd name="connsiteX2" fmla="*/ 4004235 w 4004235"/>
              <a:gd name="connsiteY2" fmla="*/ 0 h 3175"/>
              <a:gd name="connsiteX0" fmla="*/ 0 w 10000"/>
              <a:gd name="connsiteY0" fmla="*/ 4117 h 4117"/>
              <a:gd name="connsiteX1" fmla="*/ 10000 w 10000"/>
              <a:gd name="connsiteY1" fmla="*/ 0 h 4117"/>
              <a:gd name="connsiteX0" fmla="*/ 0 w 10000"/>
              <a:gd name="connsiteY0" fmla="*/ 10000 h 10000"/>
              <a:gd name="connsiteX1" fmla="*/ 5153 w 10000"/>
              <a:gd name="connsiteY1" fmla="*/ 4486 h 10000"/>
              <a:gd name="connsiteX2" fmla="*/ 10000 w 10000"/>
              <a:gd name="connsiteY2" fmla="*/ 0 h 10000"/>
              <a:gd name="connsiteX0" fmla="*/ 0 w 10000"/>
              <a:gd name="connsiteY0" fmla="*/ 10000 h 22697"/>
              <a:gd name="connsiteX1" fmla="*/ 5242 w 10000"/>
              <a:gd name="connsiteY1" fmla="*/ 22542 h 22697"/>
              <a:gd name="connsiteX2" fmla="*/ 10000 w 10000"/>
              <a:gd name="connsiteY2" fmla="*/ 0 h 22697"/>
              <a:gd name="connsiteX0" fmla="*/ 0 w 10000"/>
              <a:gd name="connsiteY0" fmla="*/ 10000 h 35966"/>
              <a:gd name="connsiteX1" fmla="*/ 5242 w 10000"/>
              <a:gd name="connsiteY1" fmla="*/ 22542 h 35966"/>
              <a:gd name="connsiteX2" fmla="*/ 10000 w 10000"/>
              <a:gd name="connsiteY2" fmla="*/ 0 h 35966"/>
              <a:gd name="connsiteX0" fmla="*/ 0 w 10000"/>
              <a:gd name="connsiteY0" fmla="*/ 10000 h 35966"/>
              <a:gd name="connsiteX1" fmla="*/ 5242 w 10000"/>
              <a:gd name="connsiteY1" fmla="*/ 22542 h 35966"/>
              <a:gd name="connsiteX2" fmla="*/ 10000 w 10000"/>
              <a:gd name="connsiteY2" fmla="*/ 0 h 35966"/>
              <a:gd name="connsiteX0" fmla="*/ 0 w 10000"/>
              <a:gd name="connsiteY0" fmla="*/ 10000 h 22542"/>
              <a:gd name="connsiteX1" fmla="*/ 5242 w 10000"/>
              <a:gd name="connsiteY1" fmla="*/ 22542 h 22542"/>
              <a:gd name="connsiteX2" fmla="*/ 10000 w 10000"/>
              <a:gd name="connsiteY2" fmla="*/ 0 h 22542"/>
              <a:gd name="connsiteX0" fmla="*/ 0 w 10000"/>
              <a:gd name="connsiteY0" fmla="*/ 10000 h 30876"/>
              <a:gd name="connsiteX1" fmla="*/ 4975 w 10000"/>
              <a:gd name="connsiteY1" fmla="*/ 30876 h 30876"/>
              <a:gd name="connsiteX2" fmla="*/ 10000 w 10000"/>
              <a:gd name="connsiteY2" fmla="*/ 0 h 30876"/>
              <a:gd name="connsiteX0" fmla="*/ 0 w 10000"/>
              <a:gd name="connsiteY0" fmla="*/ 10000 h 30876"/>
              <a:gd name="connsiteX1" fmla="*/ 4975 w 10000"/>
              <a:gd name="connsiteY1" fmla="*/ 30876 h 30876"/>
              <a:gd name="connsiteX2" fmla="*/ 10000 w 10000"/>
              <a:gd name="connsiteY2" fmla="*/ 0 h 30876"/>
              <a:gd name="connsiteX0" fmla="*/ 0 w 10000"/>
              <a:gd name="connsiteY0" fmla="*/ 10000 h 30876"/>
              <a:gd name="connsiteX1" fmla="*/ 4975 w 10000"/>
              <a:gd name="connsiteY1" fmla="*/ 30876 h 30876"/>
              <a:gd name="connsiteX2" fmla="*/ 10000 w 10000"/>
              <a:gd name="connsiteY2" fmla="*/ 0 h 30876"/>
              <a:gd name="connsiteX0" fmla="*/ 0 w 10000"/>
              <a:gd name="connsiteY0" fmla="*/ 10000 h 32475"/>
              <a:gd name="connsiteX1" fmla="*/ 4975 w 10000"/>
              <a:gd name="connsiteY1" fmla="*/ 30876 h 32475"/>
              <a:gd name="connsiteX2" fmla="*/ 10000 w 10000"/>
              <a:gd name="connsiteY2" fmla="*/ 0 h 32475"/>
              <a:gd name="connsiteX0" fmla="*/ 0 w 10000"/>
              <a:gd name="connsiteY0" fmla="*/ 10000 h 32475"/>
              <a:gd name="connsiteX1" fmla="*/ 4975 w 10000"/>
              <a:gd name="connsiteY1" fmla="*/ 30876 h 32475"/>
              <a:gd name="connsiteX2" fmla="*/ 10000 w 10000"/>
              <a:gd name="connsiteY2" fmla="*/ 0 h 32475"/>
              <a:gd name="connsiteX0" fmla="*/ 0 w 10000"/>
              <a:gd name="connsiteY0" fmla="*/ 10000 h 31421"/>
              <a:gd name="connsiteX1" fmla="*/ 4975 w 10000"/>
              <a:gd name="connsiteY1" fmla="*/ 30876 h 31421"/>
              <a:gd name="connsiteX2" fmla="*/ 10000 w 10000"/>
              <a:gd name="connsiteY2" fmla="*/ 0 h 31421"/>
              <a:gd name="connsiteX0" fmla="*/ 0 w 10000"/>
              <a:gd name="connsiteY0" fmla="*/ 10000 h 31421"/>
              <a:gd name="connsiteX1" fmla="*/ 4975 w 10000"/>
              <a:gd name="connsiteY1" fmla="*/ 30876 h 31421"/>
              <a:gd name="connsiteX2" fmla="*/ 10000 w 10000"/>
              <a:gd name="connsiteY2" fmla="*/ 0 h 3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31421">
                <a:moveTo>
                  <a:pt x="0" y="10000"/>
                </a:moveTo>
                <a:cubicBezTo>
                  <a:pt x="2415" y="35015"/>
                  <a:pt x="1935" y="31557"/>
                  <a:pt x="4975" y="30876"/>
                </a:cubicBezTo>
                <a:cubicBezTo>
                  <a:pt x="7612" y="30974"/>
                  <a:pt x="7826" y="37361"/>
                  <a:pt x="10000" y="0"/>
                </a:cubicBezTo>
              </a:path>
            </a:pathLst>
          </a:custGeom>
          <a:ln w="7620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314411" y="2286000"/>
            <a:ext cx="86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lncRNA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22361" y="1087695"/>
            <a:ext cx="84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hairpin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013500" y="1466850"/>
            <a:ext cx="684878" cy="1586358"/>
            <a:chOff x="5013500" y="1752600"/>
            <a:chExt cx="684878" cy="1586358"/>
          </a:xfrm>
        </p:grpSpPr>
        <p:sp>
          <p:nvSpPr>
            <p:cNvPr id="14" name="Oval 13"/>
            <p:cNvSpPr/>
            <p:nvPr/>
          </p:nvSpPr>
          <p:spPr>
            <a:xfrm rot="5400000">
              <a:off x="5158096" y="1656984"/>
              <a:ext cx="381000" cy="610333"/>
            </a:xfrm>
            <a:prstGeom prst="ellipse">
              <a:avLst/>
            </a:prstGeom>
            <a:solidFill>
              <a:srgbClr val="B95707"/>
            </a:solidFill>
            <a:ln w="381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156790" y="2701559"/>
              <a:ext cx="381000" cy="610333"/>
            </a:xfrm>
            <a:prstGeom prst="ellipse">
              <a:avLst/>
            </a:prstGeom>
            <a:solidFill>
              <a:srgbClr val="B95707"/>
            </a:solidFill>
            <a:ln w="381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13500" y="1752600"/>
              <a:ext cx="68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STAU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4988403" y="2811853"/>
              <a:ext cx="68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STAU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027554" y="1353626"/>
            <a:ext cx="911216" cy="1125438"/>
            <a:chOff x="5027554" y="1639376"/>
            <a:chExt cx="911216" cy="1125438"/>
          </a:xfrm>
        </p:grpSpPr>
        <p:grpSp>
          <p:nvGrpSpPr>
            <p:cNvPr id="26" name="Group 25"/>
            <p:cNvGrpSpPr/>
            <p:nvPr/>
          </p:nvGrpSpPr>
          <p:grpSpPr>
            <a:xfrm>
              <a:off x="5591177" y="1639376"/>
              <a:ext cx="347593" cy="620583"/>
              <a:chOff x="5591177" y="1639376"/>
              <a:chExt cx="347593" cy="620583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5591177" y="1669678"/>
                <a:ext cx="318091" cy="562609"/>
              </a:xfrm>
              <a:custGeom>
                <a:avLst/>
                <a:gdLst>
                  <a:gd name="connsiteX0" fmla="*/ 0 w 333375"/>
                  <a:gd name="connsiteY0" fmla="*/ 277664 h 555328"/>
                  <a:gd name="connsiteX1" fmla="*/ 166688 w 333375"/>
                  <a:gd name="connsiteY1" fmla="*/ 0 h 555328"/>
                  <a:gd name="connsiteX2" fmla="*/ 333376 w 333375"/>
                  <a:gd name="connsiteY2" fmla="*/ 277664 h 555328"/>
                  <a:gd name="connsiteX3" fmla="*/ 166688 w 333375"/>
                  <a:gd name="connsiteY3" fmla="*/ 555328 h 555328"/>
                  <a:gd name="connsiteX4" fmla="*/ 0 w 333375"/>
                  <a:gd name="connsiteY4" fmla="*/ 277664 h 555328"/>
                  <a:gd name="connsiteX0" fmla="*/ 13577 w 346953"/>
                  <a:gd name="connsiteY0" fmla="*/ 280283 h 557947"/>
                  <a:gd name="connsiteX1" fmla="*/ 28862 w 346953"/>
                  <a:gd name="connsiteY1" fmla="*/ 148668 h 557947"/>
                  <a:gd name="connsiteX2" fmla="*/ 180265 w 346953"/>
                  <a:gd name="connsiteY2" fmla="*/ 2619 h 557947"/>
                  <a:gd name="connsiteX3" fmla="*/ 346953 w 346953"/>
                  <a:gd name="connsiteY3" fmla="*/ 280283 h 557947"/>
                  <a:gd name="connsiteX4" fmla="*/ 180265 w 346953"/>
                  <a:gd name="connsiteY4" fmla="*/ 557947 h 557947"/>
                  <a:gd name="connsiteX5" fmla="*/ 13577 w 346953"/>
                  <a:gd name="connsiteY5" fmla="*/ 280283 h 557947"/>
                  <a:gd name="connsiteX0" fmla="*/ 13577 w 346953"/>
                  <a:gd name="connsiteY0" fmla="*/ 281211 h 558875"/>
                  <a:gd name="connsiteX1" fmla="*/ 28862 w 346953"/>
                  <a:gd name="connsiteY1" fmla="*/ 149596 h 558875"/>
                  <a:gd name="connsiteX2" fmla="*/ 180265 w 346953"/>
                  <a:gd name="connsiteY2" fmla="*/ 3547 h 558875"/>
                  <a:gd name="connsiteX3" fmla="*/ 346953 w 346953"/>
                  <a:gd name="connsiteY3" fmla="*/ 281211 h 558875"/>
                  <a:gd name="connsiteX4" fmla="*/ 180265 w 346953"/>
                  <a:gd name="connsiteY4" fmla="*/ 558875 h 558875"/>
                  <a:gd name="connsiteX5" fmla="*/ 13577 w 346953"/>
                  <a:gd name="connsiteY5" fmla="*/ 281211 h 558875"/>
                  <a:gd name="connsiteX0" fmla="*/ 13577 w 346953"/>
                  <a:gd name="connsiteY0" fmla="*/ 281211 h 562261"/>
                  <a:gd name="connsiteX1" fmla="*/ 28862 w 346953"/>
                  <a:gd name="connsiteY1" fmla="*/ 149596 h 562261"/>
                  <a:gd name="connsiteX2" fmla="*/ 180265 w 346953"/>
                  <a:gd name="connsiteY2" fmla="*/ 3547 h 562261"/>
                  <a:gd name="connsiteX3" fmla="*/ 346953 w 346953"/>
                  <a:gd name="connsiteY3" fmla="*/ 281211 h 562261"/>
                  <a:gd name="connsiteX4" fmla="*/ 180265 w 346953"/>
                  <a:gd name="connsiteY4" fmla="*/ 558875 h 562261"/>
                  <a:gd name="connsiteX5" fmla="*/ 35212 w 346953"/>
                  <a:gd name="connsiteY5" fmla="*/ 425822 h 562261"/>
                  <a:gd name="connsiteX6" fmla="*/ 13577 w 346953"/>
                  <a:gd name="connsiteY6" fmla="*/ 281211 h 562261"/>
                  <a:gd name="connsiteX0" fmla="*/ 13577 w 346953"/>
                  <a:gd name="connsiteY0" fmla="*/ 281211 h 562609"/>
                  <a:gd name="connsiteX1" fmla="*/ 28862 w 346953"/>
                  <a:gd name="connsiteY1" fmla="*/ 149596 h 562609"/>
                  <a:gd name="connsiteX2" fmla="*/ 180265 w 346953"/>
                  <a:gd name="connsiteY2" fmla="*/ 3547 h 562609"/>
                  <a:gd name="connsiteX3" fmla="*/ 346953 w 346953"/>
                  <a:gd name="connsiteY3" fmla="*/ 281211 h 562609"/>
                  <a:gd name="connsiteX4" fmla="*/ 180265 w 346953"/>
                  <a:gd name="connsiteY4" fmla="*/ 558875 h 562609"/>
                  <a:gd name="connsiteX5" fmla="*/ 35212 w 346953"/>
                  <a:gd name="connsiteY5" fmla="*/ 425822 h 562609"/>
                  <a:gd name="connsiteX6" fmla="*/ 13577 w 346953"/>
                  <a:gd name="connsiteY6" fmla="*/ 281211 h 562609"/>
                  <a:gd name="connsiteX0" fmla="*/ 91634 w 323410"/>
                  <a:gd name="connsiteY0" fmla="*/ 284386 h 562609"/>
                  <a:gd name="connsiteX1" fmla="*/ 5319 w 323410"/>
                  <a:gd name="connsiteY1" fmla="*/ 149596 h 562609"/>
                  <a:gd name="connsiteX2" fmla="*/ 156722 w 323410"/>
                  <a:gd name="connsiteY2" fmla="*/ 3547 h 562609"/>
                  <a:gd name="connsiteX3" fmla="*/ 323410 w 323410"/>
                  <a:gd name="connsiteY3" fmla="*/ 281211 h 562609"/>
                  <a:gd name="connsiteX4" fmla="*/ 156722 w 323410"/>
                  <a:gd name="connsiteY4" fmla="*/ 558875 h 562609"/>
                  <a:gd name="connsiteX5" fmla="*/ 11669 w 323410"/>
                  <a:gd name="connsiteY5" fmla="*/ 425822 h 562609"/>
                  <a:gd name="connsiteX6" fmla="*/ 91634 w 323410"/>
                  <a:gd name="connsiteY6" fmla="*/ 284386 h 562609"/>
                  <a:gd name="connsiteX0" fmla="*/ 92866 w 324642"/>
                  <a:gd name="connsiteY0" fmla="*/ 284386 h 562609"/>
                  <a:gd name="connsiteX1" fmla="*/ 6551 w 324642"/>
                  <a:gd name="connsiteY1" fmla="*/ 149596 h 562609"/>
                  <a:gd name="connsiteX2" fmla="*/ 157954 w 324642"/>
                  <a:gd name="connsiteY2" fmla="*/ 3547 h 562609"/>
                  <a:gd name="connsiteX3" fmla="*/ 324642 w 324642"/>
                  <a:gd name="connsiteY3" fmla="*/ 281211 h 562609"/>
                  <a:gd name="connsiteX4" fmla="*/ 157954 w 324642"/>
                  <a:gd name="connsiteY4" fmla="*/ 558875 h 562609"/>
                  <a:gd name="connsiteX5" fmla="*/ 12901 w 324642"/>
                  <a:gd name="connsiteY5" fmla="*/ 425822 h 562609"/>
                  <a:gd name="connsiteX6" fmla="*/ 92866 w 324642"/>
                  <a:gd name="connsiteY6" fmla="*/ 284386 h 562609"/>
                  <a:gd name="connsiteX0" fmla="*/ 90669 w 322445"/>
                  <a:gd name="connsiteY0" fmla="*/ 284386 h 562609"/>
                  <a:gd name="connsiteX1" fmla="*/ 4354 w 322445"/>
                  <a:gd name="connsiteY1" fmla="*/ 149596 h 562609"/>
                  <a:gd name="connsiteX2" fmla="*/ 155757 w 322445"/>
                  <a:gd name="connsiteY2" fmla="*/ 3547 h 562609"/>
                  <a:gd name="connsiteX3" fmla="*/ 322445 w 322445"/>
                  <a:gd name="connsiteY3" fmla="*/ 281211 h 562609"/>
                  <a:gd name="connsiteX4" fmla="*/ 155757 w 322445"/>
                  <a:gd name="connsiteY4" fmla="*/ 558875 h 562609"/>
                  <a:gd name="connsiteX5" fmla="*/ 10704 w 322445"/>
                  <a:gd name="connsiteY5" fmla="*/ 425822 h 562609"/>
                  <a:gd name="connsiteX6" fmla="*/ 90669 w 322445"/>
                  <a:gd name="connsiteY6" fmla="*/ 284386 h 562609"/>
                  <a:gd name="connsiteX0" fmla="*/ 89546 w 321322"/>
                  <a:gd name="connsiteY0" fmla="*/ 284386 h 562609"/>
                  <a:gd name="connsiteX1" fmla="*/ 3231 w 321322"/>
                  <a:gd name="connsiteY1" fmla="*/ 149596 h 562609"/>
                  <a:gd name="connsiteX2" fmla="*/ 154634 w 321322"/>
                  <a:gd name="connsiteY2" fmla="*/ 3547 h 562609"/>
                  <a:gd name="connsiteX3" fmla="*/ 321322 w 321322"/>
                  <a:gd name="connsiteY3" fmla="*/ 281211 h 562609"/>
                  <a:gd name="connsiteX4" fmla="*/ 154634 w 321322"/>
                  <a:gd name="connsiteY4" fmla="*/ 558875 h 562609"/>
                  <a:gd name="connsiteX5" fmla="*/ 9581 w 321322"/>
                  <a:gd name="connsiteY5" fmla="*/ 425822 h 562609"/>
                  <a:gd name="connsiteX6" fmla="*/ 89546 w 321322"/>
                  <a:gd name="connsiteY6" fmla="*/ 284386 h 562609"/>
                  <a:gd name="connsiteX0" fmla="*/ 87025 w 318801"/>
                  <a:gd name="connsiteY0" fmla="*/ 284386 h 562609"/>
                  <a:gd name="connsiteX1" fmla="*/ 710 w 318801"/>
                  <a:gd name="connsiteY1" fmla="*/ 149596 h 562609"/>
                  <a:gd name="connsiteX2" fmla="*/ 152113 w 318801"/>
                  <a:gd name="connsiteY2" fmla="*/ 3547 h 562609"/>
                  <a:gd name="connsiteX3" fmla="*/ 318801 w 318801"/>
                  <a:gd name="connsiteY3" fmla="*/ 281211 h 562609"/>
                  <a:gd name="connsiteX4" fmla="*/ 152113 w 318801"/>
                  <a:gd name="connsiteY4" fmla="*/ 558875 h 562609"/>
                  <a:gd name="connsiteX5" fmla="*/ 7060 w 318801"/>
                  <a:gd name="connsiteY5" fmla="*/ 425822 h 562609"/>
                  <a:gd name="connsiteX6" fmla="*/ 87025 w 318801"/>
                  <a:gd name="connsiteY6" fmla="*/ 284386 h 562609"/>
                  <a:gd name="connsiteX0" fmla="*/ 87025 w 318801"/>
                  <a:gd name="connsiteY0" fmla="*/ 284386 h 562609"/>
                  <a:gd name="connsiteX1" fmla="*/ 710 w 318801"/>
                  <a:gd name="connsiteY1" fmla="*/ 149596 h 562609"/>
                  <a:gd name="connsiteX2" fmla="*/ 152113 w 318801"/>
                  <a:gd name="connsiteY2" fmla="*/ 3547 h 562609"/>
                  <a:gd name="connsiteX3" fmla="*/ 318801 w 318801"/>
                  <a:gd name="connsiteY3" fmla="*/ 281211 h 562609"/>
                  <a:gd name="connsiteX4" fmla="*/ 152113 w 318801"/>
                  <a:gd name="connsiteY4" fmla="*/ 558875 h 562609"/>
                  <a:gd name="connsiteX5" fmla="*/ 7060 w 318801"/>
                  <a:gd name="connsiteY5" fmla="*/ 425822 h 562609"/>
                  <a:gd name="connsiteX6" fmla="*/ 87025 w 318801"/>
                  <a:gd name="connsiteY6" fmla="*/ 284386 h 562609"/>
                  <a:gd name="connsiteX0" fmla="*/ 86315 w 318091"/>
                  <a:gd name="connsiteY0" fmla="*/ 284386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86315 w 318091"/>
                  <a:gd name="connsiteY6" fmla="*/ 284386 h 562609"/>
                  <a:gd name="connsiteX0" fmla="*/ 86315 w 318091"/>
                  <a:gd name="connsiteY0" fmla="*/ 284386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86315 w 318091"/>
                  <a:gd name="connsiteY6" fmla="*/ 284386 h 562609"/>
                  <a:gd name="connsiteX0" fmla="*/ 86315 w 318091"/>
                  <a:gd name="connsiteY0" fmla="*/ 284386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86315 w 318091"/>
                  <a:gd name="connsiteY6" fmla="*/ 284386 h 562609"/>
                  <a:gd name="connsiteX0" fmla="*/ 86315 w 318091"/>
                  <a:gd name="connsiteY0" fmla="*/ 284386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86315 w 318091"/>
                  <a:gd name="connsiteY6" fmla="*/ 284386 h 562609"/>
                  <a:gd name="connsiteX0" fmla="*/ 86315 w 318091"/>
                  <a:gd name="connsiteY0" fmla="*/ 284386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86315 w 318091"/>
                  <a:gd name="connsiteY6" fmla="*/ 284386 h 562609"/>
                  <a:gd name="connsiteX0" fmla="*/ 70440 w 318091"/>
                  <a:gd name="connsiteY0" fmla="*/ 293911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70440 w 318091"/>
                  <a:gd name="connsiteY6" fmla="*/ 293911 h 562609"/>
                  <a:gd name="connsiteX0" fmla="*/ 70496 w 318147"/>
                  <a:gd name="connsiteY0" fmla="*/ 293911 h 562609"/>
                  <a:gd name="connsiteX1" fmla="*/ 56 w 318147"/>
                  <a:gd name="connsiteY1" fmla="*/ 149596 h 562609"/>
                  <a:gd name="connsiteX2" fmla="*/ 151459 w 318147"/>
                  <a:gd name="connsiteY2" fmla="*/ 3547 h 562609"/>
                  <a:gd name="connsiteX3" fmla="*/ 318147 w 318147"/>
                  <a:gd name="connsiteY3" fmla="*/ 281211 h 562609"/>
                  <a:gd name="connsiteX4" fmla="*/ 151459 w 318147"/>
                  <a:gd name="connsiteY4" fmla="*/ 558875 h 562609"/>
                  <a:gd name="connsiteX5" fmla="*/ 6406 w 318147"/>
                  <a:gd name="connsiteY5" fmla="*/ 425822 h 562609"/>
                  <a:gd name="connsiteX6" fmla="*/ 70496 w 318147"/>
                  <a:gd name="connsiteY6" fmla="*/ 293911 h 562609"/>
                  <a:gd name="connsiteX0" fmla="*/ 70496 w 318147"/>
                  <a:gd name="connsiteY0" fmla="*/ 293911 h 562609"/>
                  <a:gd name="connsiteX1" fmla="*/ 56 w 318147"/>
                  <a:gd name="connsiteY1" fmla="*/ 149596 h 562609"/>
                  <a:gd name="connsiteX2" fmla="*/ 151459 w 318147"/>
                  <a:gd name="connsiteY2" fmla="*/ 3547 h 562609"/>
                  <a:gd name="connsiteX3" fmla="*/ 318147 w 318147"/>
                  <a:gd name="connsiteY3" fmla="*/ 281211 h 562609"/>
                  <a:gd name="connsiteX4" fmla="*/ 151459 w 318147"/>
                  <a:gd name="connsiteY4" fmla="*/ 558875 h 562609"/>
                  <a:gd name="connsiteX5" fmla="*/ 6406 w 318147"/>
                  <a:gd name="connsiteY5" fmla="*/ 425822 h 562609"/>
                  <a:gd name="connsiteX6" fmla="*/ 70496 w 318147"/>
                  <a:gd name="connsiteY6" fmla="*/ 293911 h 562609"/>
                  <a:gd name="connsiteX0" fmla="*/ 70496 w 318147"/>
                  <a:gd name="connsiteY0" fmla="*/ 293911 h 562609"/>
                  <a:gd name="connsiteX1" fmla="*/ 56 w 318147"/>
                  <a:gd name="connsiteY1" fmla="*/ 149596 h 562609"/>
                  <a:gd name="connsiteX2" fmla="*/ 151459 w 318147"/>
                  <a:gd name="connsiteY2" fmla="*/ 3547 h 562609"/>
                  <a:gd name="connsiteX3" fmla="*/ 318147 w 318147"/>
                  <a:gd name="connsiteY3" fmla="*/ 281211 h 562609"/>
                  <a:gd name="connsiteX4" fmla="*/ 151459 w 318147"/>
                  <a:gd name="connsiteY4" fmla="*/ 558875 h 562609"/>
                  <a:gd name="connsiteX5" fmla="*/ 6406 w 318147"/>
                  <a:gd name="connsiteY5" fmla="*/ 425822 h 562609"/>
                  <a:gd name="connsiteX6" fmla="*/ 70496 w 318147"/>
                  <a:gd name="connsiteY6" fmla="*/ 293911 h 562609"/>
                  <a:gd name="connsiteX0" fmla="*/ 70440 w 318091"/>
                  <a:gd name="connsiteY0" fmla="*/ 293911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70440 w 318091"/>
                  <a:gd name="connsiteY6" fmla="*/ 293911 h 562609"/>
                  <a:gd name="connsiteX0" fmla="*/ 70440 w 318091"/>
                  <a:gd name="connsiteY0" fmla="*/ 293911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70440 w 318091"/>
                  <a:gd name="connsiteY6" fmla="*/ 293911 h 562609"/>
                  <a:gd name="connsiteX0" fmla="*/ 70440 w 318091"/>
                  <a:gd name="connsiteY0" fmla="*/ 293911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70440 w 318091"/>
                  <a:gd name="connsiteY6" fmla="*/ 293911 h 562609"/>
                  <a:gd name="connsiteX0" fmla="*/ 70440 w 318091"/>
                  <a:gd name="connsiteY0" fmla="*/ 293911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70440 w 318091"/>
                  <a:gd name="connsiteY6" fmla="*/ 293911 h 562609"/>
                  <a:gd name="connsiteX0" fmla="*/ 70440 w 318091"/>
                  <a:gd name="connsiteY0" fmla="*/ 293911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70440 w 318091"/>
                  <a:gd name="connsiteY6" fmla="*/ 293911 h 562609"/>
                  <a:gd name="connsiteX0" fmla="*/ 70440 w 318091"/>
                  <a:gd name="connsiteY0" fmla="*/ 293911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70440 w 318091"/>
                  <a:gd name="connsiteY6" fmla="*/ 293911 h 562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8091" h="562609">
                    <a:moveTo>
                      <a:pt x="70440" y="293911"/>
                    </a:moveTo>
                    <a:cubicBezTo>
                      <a:pt x="71462" y="216144"/>
                      <a:pt x="57944" y="227623"/>
                      <a:pt x="0" y="149596"/>
                    </a:cubicBezTo>
                    <a:cubicBezTo>
                      <a:pt x="18256" y="65219"/>
                      <a:pt x="98388" y="-18389"/>
                      <a:pt x="151403" y="3547"/>
                    </a:cubicBezTo>
                    <a:cubicBezTo>
                      <a:pt x="204418" y="25483"/>
                      <a:pt x="318091" y="127861"/>
                      <a:pt x="318091" y="281211"/>
                    </a:cubicBezTo>
                    <a:cubicBezTo>
                      <a:pt x="318091" y="434561"/>
                      <a:pt x="203360" y="534773"/>
                      <a:pt x="151403" y="558875"/>
                    </a:cubicBezTo>
                    <a:cubicBezTo>
                      <a:pt x="99446" y="582977"/>
                      <a:pt x="15081" y="484799"/>
                      <a:pt x="6350" y="425822"/>
                    </a:cubicBezTo>
                    <a:cubicBezTo>
                      <a:pt x="16669" y="398595"/>
                      <a:pt x="69329" y="378421"/>
                      <a:pt x="70440" y="293911"/>
                    </a:cubicBez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5400000">
                <a:off x="5459201" y="1780391"/>
                <a:ext cx="6205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UPF1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6200000">
              <a:off x="5164050" y="2280726"/>
              <a:ext cx="347592" cy="620583"/>
              <a:chOff x="5591178" y="1639376"/>
              <a:chExt cx="347592" cy="620583"/>
            </a:xfrm>
          </p:grpSpPr>
          <p:sp>
            <p:nvSpPr>
              <p:cNvPr id="28" name="Oval 22"/>
              <p:cNvSpPr/>
              <p:nvPr/>
            </p:nvSpPr>
            <p:spPr>
              <a:xfrm>
                <a:off x="5591178" y="1669677"/>
                <a:ext cx="318091" cy="562609"/>
              </a:xfrm>
              <a:custGeom>
                <a:avLst/>
                <a:gdLst>
                  <a:gd name="connsiteX0" fmla="*/ 0 w 333375"/>
                  <a:gd name="connsiteY0" fmla="*/ 277664 h 555328"/>
                  <a:gd name="connsiteX1" fmla="*/ 166688 w 333375"/>
                  <a:gd name="connsiteY1" fmla="*/ 0 h 555328"/>
                  <a:gd name="connsiteX2" fmla="*/ 333376 w 333375"/>
                  <a:gd name="connsiteY2" fmla="*/ 277664 h 555328"/>
                  <a:gd name="connsiteX3" fmla="*/ 166688 w 333375"/>
                  <a:gd name="connsiteY3" fmla="*/ 555328 h 555328"/>
                  <a:gd name="connsiteX4" fmla="*/ 0 w 333375"/>
                  <a:gd name="connsiteY4" fmla="*/ 277664 h 555328"/>
                  <a:gd name="connsiteX0" fmla="*/ 13577 w 346953"/>
                  <a:gd name="connsiteY0" fmla="*/ 280283 h 557947"/>
                  <a:gd name="connsiteX1" fmla="*/ 28862 w 346953"/>
                  <a:gd name="connsiteY1" fmla="*/ 148668 h 557947"/>
                  <a:gd name="connsiteX2" fmla="*/ 180265 w 346953"/>
                  <a:gd name="connsiteY2" fmla="*/ 2619 h 557947"/>
                  <a:gd name="connsiteX3" fmla="*/ 346953 w 346953"/>
                  <a:gd name="connsiteY3" fmla="*/ 280283 h 557947"/>
                  <a:gd name="connsiteX4" fmla="*/ 180265 w 346953"/>
                  <a:gd name="connsiteY4" fmla="*/ 557947 h 557947"/>
                  <a:gd name="connsiteX5" fmla="*/ 13577 w 346953"/>
                  <a:gd name="connsiteY5" fmla="*/ 280283 h 557947"/>
                  <a:gd name="connsiteX0" fmla="*/ 13577 w 346953"/>
                  <a:gd name="connsiteY0" fmla="*/ 281211 h 558875"/>
                  <a:gd name="connsiteX1" fmla="*/ 28862 w 346953"/>
                  <a:gd name="connsiteY1" fmla="*/ 149596 h 558875"/>
                  <a:gd name="connsiteX2" fmla="*/ 180265 w 346953"/>
                  <a:gd name="connsiteY2" fmla="*/ 3547 h 558875"/>
                  <a:gd name="connsiteX3" fmla="*/ 346953 w 346953"/>
                  <a:gd name="connsiteY3" fmla="*/ 281211 h 558875"/>
                  <a:gd name="connsiteX4" fmla="*/ 180265 w 346953"/>
                  <a:gd name="connsiteY4" fmla="*/ 558875 h 558875"/>
                  <a:gd name="connsiteX5" fmla="*/ 13577 w 346953"/>
                  <a:gd name="connsiteY5" fmla="*/ 281211 h 558875"/>
                  <a:gd name="connsiteX0" fmla="*/ 13577 w 346953"/>
                  <a:gd name="connsiteY0" fmla="*/ 281211 h 562261"/>
                  <a:gd name="connsiteX1" fmla="*/ 28862 w 346953"/>
                  <a:gd name="connsiteY1" fmla="*/ 149596 h 562261"/>
                  <a:gd name="connsiteX2" fmla="*/ 180265 w 346953"/>
                  <a:gd name="connsiteY2" fmla="*/ 3547 h 562261"/>
                  <a:gd name="connsiteX3" fmla="*/ 346953 w 346953"/>
                  <a:gd name="connsiteY3" fmla="*/ 281211 h 562261"/>
                  <a:gd name="connsiteX4" fmla="*/ 180265 w 346953"/>
                  <a:gd name="connsiteY4" fmla="*/ 558875 h 562261"/>
                  <a:gd name="connsiteX5" fmla="*/ 35212 w 346953"/>
                  <a:gd name="connsiteY5" fmla="*/ 425822 h 562261"/>
                  <a:gd name="connsiteX6" fmla="*/ 13577 w 346953"/>
                  <a:gd name="connsiteY6" fmla="*/ 281211 h 562261"/>
                  <a:gd name="connsiteX0" fmla="*/ 13577 w 346953"/>
                  <a:gd name="connsiteY0" fmla="*/ 281211 h 562609"/>
                  <a:gd name="connsiteX1" fmla="*/ 28862 w 346953"/>
                  <a:gd name="connsiteY1" fmla="*/ 149596 h 562609"/>
                  <a:gd name="connsiteX2" fmla="*/ 180265 w 346953"/>
                  <a:gd name="connsiteY2" fmla="*/ 3547 h 562609"/>
                  <a:gd name="connsiteX3" fmla="*/ 346953 w 346953"/>
                  <a:gd name="connsiteY3" fmla="*/ 281211 h 562609"/>
                  <a:gd name="connsiteX4" fmla="*/ 180265 w 346953"/>
                  <a:gd name="connsiteY4" fmla="*/ 558875 h 562609"/>
                  <a:gd name="connsiteX5" fmla="*/ 35212 w 346953"/>
                  <a:gd name="connsiteY5" fmla="*/ 425822 h 562609"/>
                  <a:gd name="connsiteX6" fmla="*/ 13577 w 346953"/>
                  <a:gd name="connsiteY6" fmla="*/ 281211 h 562609"/>
                  <a:gd name="connsiteX0" fmla="*/ 91634 w 323410"/>
                  <a:gd name="connsiteY0" fmla="*/ 284386 h 562609"/>
                  <a:gd name="connsiteX1" fmla="*/ 5319 w 323410"/>
                  <a:gd name="connsiteY1" fmla="*/ 149596 h 562609"/>
                  <a:gd name="connsiteX2" fmla="*/ 156722 w 323410"/>
                  <a:gd name="connsiteY2" fmla="*/ 3547 h 562609"/>
                  <a:gd name="connsiteX3" fmla="*/ 323410 w 323410"/>
                  <a:gd name="connsiteY3" fmla="*/ 281211 h 562609"/>
                  <a:gd name="connsiteX4" fmla="*/ 156722 w 323410"/>
                  <a:gd name="connsiteY4" fmla="*/ 558875 h 562609"/>
                  <a:gd name="connsiteX5" fmla="*/ 11669 w 323410"/>
                  <a:gd name="connsiteY5" fmla="*/ 425822 h 562609"/>
                  <a:gd name="connsiteX6" fmla="*/ 91634 w 323410"/>
                  <a:gd name="connsiteY6" fmla="*/ 284386 h 562609"/>
                  <a:gd name="connsiteX0" fmla="*/ 92866 w 324642"/>
                  <a:gd name="connsiteY0" fmla="*/ 284386 h 562609"/>
                  <a:gd name="connsiteX1" fmla="*/ 6551 w 324642"/>
                  <a:gd name="connsiteY1" fmla="*/ 149596 h 562609"/>
                  <a:gd name="connsiteX2" fmla="*/ 157954 w 324642"/>
                  <a:gd name="connsiteY2" fmla="*/ 3547 h 562609"/>
                  <a:gd name="connsiteX3" fmla="*/ 324642 w 324642"/>
                  <a:gd name="connsiteY3" fmla="*/ 281211 h 562609"/>
                  <a:gd name="connsiteX4" fmla="*/ 157954 w 324642"/>
                  <a:gd name="connsiteY4" fmla="*/ 558875 h 562609"/>
                  <a:gd name="connsiteX5" fmla="*/ 12901 w 324642"/>
                  <a:gd name="connsiteY5" fmla="*/ 425822 h 562609"/>
                  <a:gd name="connsiteX6" fmla="*/ 92866 w 324642"/>
                  <a:gd name="connsiteY6" fmla="*/ 284386 h 562609"/>
                  <a:gd name="connsiteX0" fmla="*/ 90669 w 322445"/>
                  <a:gd name="connsiteY0" fmla="*/ 284386 h 562609"/>
                  <a:gd name="connsiteX1" fmla="*/ 4354 w 322445"/>
                  <a:gd name="connsiteY1" fmla="*/ 149596 h 562609"/>
                  <a:gd name="connsiteX2" fmla="*/ 155757 w 322445"/>
                  <a:gd name="connsiteY2" fmla="*/ 3547 h 562609"/>
                  <a:gd name="connsiteX3" fmla="*/ 322445 w 322445"/>
                  <a:gd name="connsiteY3" fmla="*/ 281211 h 562609"/>
                  <a:gd name="connsiteX4" fmla="*/ 155757 w 322445"/>
                  <a:gd name="connsiteY4" fmla="*/ 558875 h 562609"/>
                  <a:gd name="connsiteX5" fmla="*/ 10704 w 322445"/>
                  <a:gd name="connsiteY5" fmla="*/ 425822 h 562609"/>
                  <a:gd name="connsiteX6" fmla="*/ 90669 w 322445"/>
                  <a:gd name="connsiteY6" fmla="*/ 284386 h 562609"/>
                  <a:gd name="connsiteX0" fmla="*/ 89546 w 321322"/>
                  <a:gd name="connsiteY0" fmla="*/ 284386 h 562609"/>
                  <a:gd name="connsiteX1" fmla="*/ 3231 w 321322"/>
                  <a:gd name="connsiteY1" fmla="*/ 149596 h 562609"/>
                  <a:gd name="connsiteX2" fmla="*/ 154634 w 321322"/>
                  <a:gd name="connsiteY2" fmla="*/ 3547 h 562609"/>
                  <a:gd name="connsiteX3" fmla="*/ 321322 w 321322"/>
                  <a:gd name="connsiteY3" fmla="*/ 281211 h 562609"/>
                  <a:gd name="connsiteX4" fmla="*/ 154634 w 321322"/>
                  <a:gd name="connsiteY4" fmla="*/ 558875 h 562609"/>
                  <a:gd name="connsiteX5" fmla="*/ 9581 w 321322"/>
                  <a:gd name="connsiteY5" fmla="*/ 425822 h 562609"/>
                  <a:gd name="connsiteX6" fmla="*/ 89546 w 321322"/>
                  <a:gd name="connsiteY6" fmla="*/ 284386 h 562609"/>
                  <a:gd name="connsiteX0" fmla="*/ 87025 w 318801"/>
                  <a:gd name="connsiteY0" fmla="*/ 284386 h 562609"/>
                  <a:gd name="connsiteX1" fmla="*/ 710 w 318801"/>
                  <a:gd name="connsiteY1" fmla="*/ 149596 h 562609"/>
                  <a:gd name="connsiteX2" fmla="*/ 152113 w 318801"/>
                  <a:gd name="connsiteY2" fmla="*/ 3547 h 562609"/>
                  <a:gd name="connsiteX3" fmla="*/ 318801 w 318801"/>
                  <a:gd name="connsiteY3" fmla="*/ 281211 h 562609"/>
                  <a:gd name="connsiteX4" fmla="*/ 152113 w 318801"/>
                  <a:gd name="connsiteY4" fmla="*/ 558875 h 562609"/>
                  <a:gd name="connsiteX5" fmla="*/ 7060 w 318801"/>
                  <a:gd name="connsiteY5" fmla="*/ 425822 h 562609"/>
                  <a:gd name="connsiteX6" fmla="*/ 87025 w 318801"/>
                  <a:gd name="connsiteY6" fmla="*/ 284386 h 562609"/>
                  <a:gd name="connsiteX0" fmla="*/ 87025 w 318801"/>
                  <a:gd name="connsiteY0" fmla="*/ 284386 h 562609"/>
                  <a:gd name="connsiteX1" fmla="*/ 710 w 318801"/>
                  <a:gd name="connsiteY1" fmla="*/ 149596 h 562609"/>
                  <a:gd name="connsiteX2" fmla="*/ 152113 w 318801"/>
                  <a:gd name="connsiteY2" fmla="*/ 3547 h 562609"/>
                  <a:gd name="connsiteX3" fmla="*/ 318801 w 318801"/>
                  <a:gd name="connsiteY3" fmla="*/ 281211 h 562609"/>
                  <a:gd name="connsiteX4" fmla="*/ 152113 w 318801"/>
                  <a:gd name="connsiteY4" fmla="*/ 558875 h 562609"/>
                  <a:gd name="connsiteX5" fmla="*/ 7060 w 318801"/>
                  <a:gd name="connsiteY5" fmla="*/ 425822 h 562609"/>
                  <a:gd name="connsiteX6" fmla="*/ 87025 w 318801"/>
                  <a:gd name="connsiteY6" fmla="*/ 284386 h 562609"/>
                  <a:gd name="connsiteX0" fmla="*/ 86315 w 318091"/>
                  <a:gd name="connsiteY0" fmla="*/ 284386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86315 w 318091"/>
                  <a:gd name="connsiteY6" fmla="*/ 284386 h 562609"/>
                  <a:gd name="connsiteX0" fmla="*/ 86315 w 318091"/>
                  <a:gd name="connsiteY0" fmla="*/ 284386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86315 w 318091"/>
                  <a:gd name="connsiteY6" fmla="*/ 284386 h 562609"/>
                  <a:gd name="connsiteX0" fmla="*/ 86315 w 318091"/>
                  <a:gd name="connsiteY0" fmla="*/ 284386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86315 w 318091"/>
                  <a:gd name="connsiteY6" fmla="*/ 284386 h 562609"/>
                  <a:gd name="connsiteX0" fmla="*/ 86315 w 318091"/>
                  <a:gd name="connsiteY0" fmla="*/ 284386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86315 w 318091"/>
                  <a:gd name="connsiteY6" fmla="*/ 284386 h 562609"/>
                  <a:gd name="connsiteX0" fmla="*/ 86315 w 318091"/>
                  <a:gd name="connsiteY0" fmla="*/ 284386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86315 w 318091"/>
                  <a:gd name="connsiteY6" fmla="*/ 284386 h 562609"/>
                  <a:gd name="connsiteX0" fmla="*/ 70440 w 318091"/>
                  <a:gd name="connsiteY0" fmla="*/ 293911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70440 w 318091"/>
                  <a:gd name="connsiteY6" fmla="*/ 293911 h 562609"/>
                  <a:gd name="connsiteX0" fmla="*/ 70496 w 318147"/>
                  <a:gd name="connsiteY0" fmla="*/ 293911 h 562609"/>
                  <a:gd name="connsiteX1" fmla="*/ 56 w 318147"/>
                  <a:gd name="connsiteY1" fmla="*/ 149596 h 562609"/>
                  <a:gd name="connsiteX2" fmla="*/ 151459 w 318147"/>
                  <a:gd name="connsiteY2" fmla="*/ 3547 h 562609"/>
                  <a:gd name="connsiteX3" fmla="*/ 318147 w 318147"/>
                  <a:gd name="connsiteY3" fmla="*/ 281211 h 562609"/>
                  <a:gd name="connsiteX4" fmla="*/ 151459 w 318147"/>
                  <a:gd name="connsiteY4" fmla="*/ 558875 h 562609"/>
                  <a:gd name="connsiteX5" fmla="*/ 6406 w 318147"/>
                  <a:gd name="connsiteY5" fmla="*/ 425822 h 562609"/>
                  <a:gd name="connsiteX6" fmla="*/ 70496 w 318147"/>
                  <a:gd name="connsiteY6" fmla="*/ 293911 h 562609"/>
                  <a:gd name="connsiteX0" fmla="*/ 70496 w 318147"/>
                  <a:gd name="connsiteY0" fmla="*/ 293911 h 562609"/>
                  <a:gd name="connsiteX1" fmla="*/ 56 w 318147"/>
                  <a:gd name="connsiteY1" fmla="*/ 149596 h 562609"/>
                  <a:gd name="connsiteX2" fmla="*/ 151459 w 318147"/>
                  <a:gd name="connsiteY2" fmla="*/ 3547 h 562609"/>
                  <a:gd name="connsiteX3" fmla="*/ 318147 w 318147"/>
                  <a:gd name="connsiteY3" fmla="*/ 281211 h 562609"/>
                  <a:gd name="connsiteX4" fmla="*/ 151459 w 318147"/>
                  <a:gd name="connsiteY4" fmla="*/ 558875 h 562609"/>
                  <a:gd name="connsiteX5" fmla="*/ 6406 w 318147"/>
                  <a:gd name="connsiteY5" fmla="*/ 425822 h 562609"/>
                  <a:gd name="connsiteX6" fmla="*/ 70496 w 318147"/>
                  <a:gd name="connsiteY6" fmla="*/ 293911 h 562609"/>
                  <a:gd name="connsiteX0" fmla="*/ 70496 w 318147"/>
                  <a:gd name="connsiteY0" fmla="*/ 293911 h 562609"/>
                  <a:gd name="connsiteX1" fmla="*/ 56 w 318147"/>
                  <a:gd name="connsiteY1" fmla="*/ 149596 h 562609"/>
                  <a:gd name="connsiteX2" fmla="*/ 151459 w 318147"/>
                  <a:gd name="connsiteY2" fmla="*/ 3547 h 562609"/>
                  <a:gd name="connsiteX3" fmla="*/ 318147 w 318147"/>
                  <a:gd name="connsiteY3" fmla="*/ 281211 h 562609"/>
                  <a:gd name="connsiteX4" fmla="*/ 151459 w 318147"/>
                  <a:gd name="connsiteY4" fmla="*/ 558875 h 562609"/>
                  <a:gd name="connsiteX5" fmla="*/ 6406 w 318147"/>
                  <a:gd name="connsiteY5" fmla="*/ 425822 h 562609"/>
                  <a:gd name="connsiteX6" fmla="*/ 70496 w 318147"/>
                  <a:gd name="connsiteY6" fmla="*/ 293911 h 562609"/>
                  <a:gd name="connsiteX0" fmla="*/ 70440 w 318091"/>
                  <a:gd name="connsiteY0" fmla="*/ 293911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70440 w 318091"/>
                  <a:gd name="connsiteY6" fmla="*/ 293911 h 562609"/>
                  <a:gd name="connsiteX0" fmla="*/ 70440 w 318091"/>
                  <a:gd name="connsiteY0" fmla="*/ 293911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70440 w 318091"/>
                  <a:gd name="connsiteY6" fmla="*/ 293911 h 562609"/>
                  <a:gd name="connsiteX0" fmla="*/ 70440 w 318091"/>
                  <a:gd name="connsiteY0" fmla="*/ 293911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70440 w 318091"/>
                  <a:gd name="connsiteY6" fmla="*/ 293911 h 562609"/>
                  <a:gd name="connsiteX0" fmla="*/ 70440 w 318091"/>
                  <a:gd name="connsiteY0" fmla="*/ 293911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70440 w 318091"/>
                  <a:gd name="connsiteY6" fmla="*/ 293911 h 562609"/>
                  <a:gd name="connsiteX0" fmla="*/ 70440 w 318091"/>
                  <a:gd name="connsiteY0" fmla="*/ 293911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70440 w 318091"/>
                  <a:gd name="connsiteY6" fmla="*/ 293911 h 562609"/>
                  <a:gd name="connsiteX0" fmla="*/ 70440 w 318091"/>
                  <a:gd name="connsiteY0" fmla="*/ 293911 h 562609"/>
                  <a:gd name="connsiteX1" fmla="*/ 0 w 318091"/>
                  <a:gd name="connsiteY1" fmla="*/ 149596 h 562609"/>
                  <a:gd name="connsiteX2" fmla="*/ 151403 w 318091"/>
                  <a:gd name="connsiteY2" fmla="*/ 3547 h 562609"/>
                  <a:gd name="connsiteX3" fmla="*/ 318091 w 318091"/>
                  <a:gd name="connsiteY3" fmla="*/ 281211 h 562609"/>
                  <a:gd name="connsiteX4" fmla="*/ 151403 w 318091"/>
                  <a:gd name="connsiteY4" fmla="*/ 558875 h 562609"/>
                  <a:gd name="connsiteX5" fmla="*/ 6350 w 318091"/>
                  <a:gd name="connsiteY5" fmla="*/ 425822 h 562609"/>
                  <a:gd name="connsiteX6" fmla="*/ 70440 w 318091"/>
                  <a:gd name="connsiteY6" fmla="*/ 293911 h 562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8091" h="562609">
                    <a:moveTo>
                      <a:pt x="70440" y="293911"/>
                    </a:moveTo>
                    <a:cubicBezTo>
                      <a:pt x="71462" y="216144"/>
                      <a:pt x="57944" y="227623"/>
                      <a:pt x="0" y="149596"/>
                    </a:cubicBezTo>
                    <a:cubicBezTo>
                      <a:pt x="18256" y="65219"/>
                      <a:pt x="98388" y="-18389"/>
                      <a:pt x="151403" y="3547"/>
                    </a:cubicBezTo>
                    <a:cubicBezTo>
                      <a:pt x="204418" y="25483"/>
                      <a:pt x="318091" y="127861"/>
                      <a:pt x="318091" y="281211"/>
                    </a:cubicBezTo>
                    <a:cubicBezTo>
                      <a:pt x="318091" y="434561"/>
                      <a:pt x="203360" y="534773"/>
                      <a:pt x="151403" y="558875"/>
                    </a:cubicBezTo>
                    <a:cubicBezTo>
                      <a:pt x="99446" y="582977"/>
                      <a:pt x="15081" y="484799"/>
                      <a:pt x="6350" y="425822"/>
                    </a:cubicBezTo>
                    <a:cubicBezTo>
                      <a:pt x="16669" y="398595"/>
                      <a:pt x="69329" y="378421"/>
                      <a:pt x="70440" y="293911"/>
                    </a:cubicBez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5400000">
                <a:off x="5459201" y="1780391"/>
                <a:ext cx="6205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UPF1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6465746" y="1732002"/>
            <a:ext cx="1758321" cy="1015663"/>
            <a:chOff x="6465746" y="2017752"/>
            <a:chExt cx="1758321" cy="1015663"/>
          </a:xfrm>
        </p:grpSpPr>
        <p:sp>
          <p:nvSpPr>
            <p:cNvPr id="31" name="TextBox 30"/>
            <p:cNvSpPr txBox="1"/>
            <p:nvPr/>
          </p:nvSpPr>
          <p:spPr>
            <a:xfrm>
              <a:off x="7003210" y="2017752"/>
              <a:ext cx="122085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err="1" smtClean="0"/>
                <a:t>Staufen</a:t>
              </a:r>
              <a:r>
                <a:rPr lang="en-US" sz="2000" b="1" dirty="0" smtClean="0"/>
                <a:t> </a:t>
              </a:r>
            </a:p>
            <a:p>
              <a:pPr algn="ctr"/>
              <a:r>
                <a:rPr lang="en-US" sz="2000" b="1" dirty="0" smtClean="0"/>
                <a:t>Mediated </a:t>
              </a:r>
            </a:p>
            <a:p>
              <a:pPr algn="ctr"/>
              <a:r>
                <a:rPr lang="en-US" sz="2000" b="1" dirty="0" smtClean="0"/>
                <a:t>Decay</a:t>
              </a:r>
              <a:endParaRPr lang="en-US" sz="2000" b="1" dirty="0"/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6465746" y="2359519"/>
              <a:ext cx="428851" cy="405296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410829" y="1834135"/>
            <a:ext cx="864339" cy="440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mRNA</a:t>
            </a:r>
            <a:endParaRPr lang="en-US" sz="20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410829" y="2563942"/>
            <a:ext cx="864339" cy="440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mRNA</a:t>
            </a:r>
            <a:endParaRPr lang="en-US" sz="2000" b="1" dirty="0"/>
          </a:p>
        </p:txBody>
      </p:sp>
      <p:grpSp>
        <p:nvGrpSpPr>
          <p:cNvPr id="44" name="Group 43"/>
          <p:cNvGrpSpPr/>
          <p:nvPr/>
        </p:nvGrpSpPr>
        <p:grpSpPr>
          <a:xfrm>
            <a:off x="4213611" y="3411522"/>
            <a:ext cx="4721387" cy="3292293"/>
            <a:chOff x="4213611" y="3411522"/>
            <a:chExt cx="4721387" cy="3292293"/>
          </a:xfrm>
        </p:grpSpPr>
        <p:sp>
          <p:nvSpPr>
            <p:cNvPr id="37" name="Rectangle 36"/>
            <p:cNvSpPr/>
            <p:nvPr/>
          </p:nvSpPr>
          <p:spPr>
            <a:xfrm>
              <a:off x="4213611" y="3411522"/>
              <a:ext cx="472138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000" b="1" dirty="0" err="1" smtClean="0">
                  <a:solidFill>
                    <a:prstClr val="black"/>
                  </a:solidFill>
                </a:rPr>
                <a:t>Staufen</a:t>
              </a:r>
              <a:r>
                <a:rPr lang="en-US" sz="2000" b="1" dirty="0" smtClean="0">
                  <a:solidFill>
                    <a:prstClr val="black"/>
                  </a:solidFill>
                </a:rPr>
                <a:t> stress granules traffic mRNAs  in dendrites</a:t>
              </a:r>
              <a:endParaRPr lang="en-US" sz="2000" b="1" dirty="0">
                <a:solidFill>
                  <a:prstClr val="black"/>
                </a:solidFill>
              </a:endParaRPr>
            </a:p>
          </p:txBody>
        </p:sp>
        <p:pic>
          <p:nvPicPr>
            <p:cNvPr id="43" name="Picture 42" descr="neuron2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448" y="3973407"/>
              <a:ext cx="4699550" cy="2730408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70736" y="3085069"/>
            <a:ext cx="3706260" cy="3270974"/>
            <a:chOff x="370736" y="3085069"/>
            <a:chExt cx="3706260" cy="327097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16" t="25884" r="20455" b="37005"/>
            <a:stretch/>
          </p:blipFill>
          <p:spPr>
            <a:xfrm>
              <a:off x="370736" y="3764341"/>
              <a:ext cx="3326164" cy="2552263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370736" y="3085069"/>
              <a:ext cx="348891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000" b="1" dirty="0" err="1" smtClean="0"/>
                <a:t>Staufen</a:t>
              </a:r>
              <a:r>
                <a:rPr lang="en-US" sz="2000" b="1" dirty="0" smtClean="0"/>
                <a:t> directs sequestration of mRNA into stress granules</a:t>
              </a:r>
              <a:endParaRPr lang="en-US" sz="2000" b="1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87445" y="5771267"/>
              <a:ext cx="3689551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3200" b="1" dirty="0" smtClean="0">
                  <a:solidFill>
                    <a:srgbClr val="18B20C"/>
                  </a:solidFill>
                </a:rPr>
                <a:t>ATXN2         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STAU1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2802" y="6263681"/>
            <a:ext cx="35095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SH-SY5Y </a:t>
            </a:r>
            <a:r>
              <a:rPr lang="en-US" sz="2000" b="1" dirty="0" smtClean="0"/>
              <a:t>cells, 15 </a:t>
            </a:r>
            <a:r>
              <a:rPr lang="en-US" sz="2000" b="1" dirty="0"/>
              <a:t>min at 43.5 °C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814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>
          <a:xfrm>
            <a:off x="394152" y="71120"/>
            <a:ext cx="834204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ATXN2 and interacting proteins</a:t>
            </a:r>
            <a:endParaRPr lang="en-US" sz="3600" dirty="0"/>
          </a:p>
        </p:txBody>
      </p:sp>
      <p:sp>
        <p:nvSpPr>
          <p:cNvPr id="13" name="Rounded Rectangle 12"/>
          <p:cNvSpPr/>
          <p:nvPr/>
        </p:nvSpPr>
        <p:spPr>
          <a:xfrm>
            <a:off x="1659064" y="2789619"/>
            <a:ext cx="6183271" cy="278496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>
              <a:rot lat="0" lon="0" rev="20940000"/>
            </a:lightRig>
          </a:scene3d>
          <a:sp3d prstMaterial="matte"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3236975" y="2527861"/>
            <a:ext cx="512762" cy="158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859566" y="2036251"/>
            <a:ext cx="0" cy="74576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H="1">
            <a:off x="3900720" y="2596888"/>
            <a:ext cx="370416" cy="301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3864695" y="2061651"/>
            <a:ext cx="1056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 smtClean="0">
                <a:latin typeface="Calibri (Body)" charset="0"/>
                <a:ea typeface="Calibri (Body)" charset="0"/>
                <a:cs typeface="Calibri (Body)" charset="0"/>
              </a:rPr>
              <a:t>Clathrin</a:t>
            </a:r>
            <a:endParaRPr lang="en-US" b="1" dirty="0">
              <a:latin typeface="Calibri (Body)" charset="0"/>
              <a:ea typeface="Calibri (Body)" charset="0"/>
              <a:cs typeface="Calibri (Body)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3015644" y="1874844"/>
            <a:ext cx="659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 smtClean="0">
                <a:latin typeface="Calibri (Body)" charset="0"/>
                <a:ea typeface="Calibri (Body)" charset="0"/>
                <a:cs typeface="Calibri (Body)" charset="0"/>
              </a:rPr>
              <a:t>Lsm</a:t>
            </a:r>
            <a:endParaRPr lang="en-US" b="1" dirty="0">
              <a:latin typeface="Calibri (Body)" charset="0"/>
              <a:ea typeface="Calibri (Body)" charset="0"/>
              <a:cs typeface="Calibri (Body)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371245" y="1690178"/>
            <a:ext cx="13395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Calibri (Body)" charset="0"/>
                <a:ea typeface="Calibri (Body)" charset="0"/>
                <a:cs typeface="Calibri (Body)" charset="0"/>
              </a:rPr>
              <a:t>Caspase-3</a:t>
            </a:r>
            <a:endParaRPr lang="en-US" b="1" dirty="0">
              <a:latin typeface="Calibri (Body)" charset="0"/>
              <a:ea typeface="Calibri (Body)" charset="0"/>
              <a:cs typeface="Calibri (Body)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2968227" y="995734"/>
            <a:ext cx="34211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latin typeface="Calibri (Body)" charset="0"/>
                <a:ea typeface="Calibri (Body)" charset="0"/>
                <a:cs typeface="Calibri (Body)" charset="0"/>
              </a:rPr>
              <a:t>1312 amino acids, 145 </a:t>
            </a:r>
            <a:r>
              <a:rPr lang="en-US" sz="2000" b="1" dirty="0" err="1" smtClean="0">
                <a:latin typeface="Calibri (Body)" charset="0"/>
                <a:ea typeface="Calibri (Body)" charset="0"/>
                <a:cs typeface="Calibri (Body)" charset="0"/>
              </a:rPr>
              <a:t>kDa</a:t>
            </a:r>
            <a:endParaRPr lang="en-US" sz="2000" b="1" dirty="0">
              <a:latin typeface="Calibri (Body)" charset="0"/>
              <a:ea typeface="Calibri (Body)" charset="0"/>
              <a:cs typeface="Calibri (Body)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952933" y="2756199"/>
            <a:ext cx="779872" cy="345337"/>
          </a:xfrm>
          <a:prstGeom prst="round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tx1"/>
                </a:solidFill>
                <a:latin typeface="Calibri (Body)"/>
                <a:cs typeface="Calibri (Body)"/>
              </a:rPr>
              <a:t>PolyQ</a:t>
            </a:r>
            <a:endParaRPr lang="en-US" sz="1400" dirty="0"/>
          </a:p>
        </p:txBody>
      </p:sp>
      <p:sp>
        <p:nvSpPr>
          <p:cNvPr id="28" name="Rounded Rectangle 27"/>
          <p:cNvSpPr/>
          <p:nvPr/>
        </p:nvSpPr>
        <p:spPr>
          <a:xfrm>
            <a:off x="3206751" y="2789236"/>
            <a:ext cx="164494" cy="27837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9" name="Rounded Rectangle 28"/>
          <p:cNvSpPr/>
          <p:nvPr/>
        </p:nvSpPr>
        <p:spPr>
          <a:xfrm>
            <a:off x="3426913" y="2789236"/>
            <a:ext cx="160837" cy="27837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0" name="Rounded Rectangle 29"/>
          <p:cNvSpPr/>
          <p:nvPr/>
        </p:nvSpPr>
        <p:spPr>
          <a:xfrm>
            <a:off x="3814263" y="2789236"/>
            <a:ext cx="96731" cy="27837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1" name="Rounded Rectangle 30"/>
          <p:cNvSpPr/>
          <p:nvPr/>
        </p:nvSpPr>
        <p:spPr>
          <a:xfrm>
            <a:off x="4039688" y="2789236"/>
            <a:ext cx="96731" cy="27837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3042246" y="2532446"/>
            <a:ext cx="512762" cy="158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11303" y="3764447"/>
            <a:ext cx="17471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RNA Binding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/>
              <a:t>A2BP1 / </a:t>
            </a:r>
            <a:r>
              <a:rPr lang="en-US" dirty="0" smtClean="0"/>
              <a:t>FOX1</a:t>
            </a:r>
          </a:p>
          <a:p>
            <a:r>
              <a:rPr lang="en-US" dirty="0" smtClean="0"/>
              <a:t>     TDP-43</a:t>
            </a:r>
            <a:br>
              <a:rPr lang="en-US" dirty="0" smtClean="0"/>
            </a:br>
            <a:r>
              <a:rPr lang="en-US" dirty="0" smtClean="0"/>
              <a:t>     PABP</a:t>
            </a:r>
          </a:p>
          <a:p>
            <a:r>
              <a:rPr lang="en-US" dirty="0"/>
              <a:t> </a:t>
            </a:r>
            <a:r>
              <a:rPr lang="en-US" dirty="0" smtClean="0"/>
              <a:t>    DDX6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 smtClean="0"/>
              <a:t>Staufen</a:t>
            </a:r>
            <a:endParaRPr lang="en-US" dirty="0"/>
          </a:p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214143" y="4811831"/>
            <a:ext cx="1989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Synapse formation</a:t>
            </a:r>
          </a:p>
          <a:p>
            <a:r>
              <a:rPr lang="en-US" dirty="0" smtClean="0"/>
              <a:t>     </a:t>
            </a:r>
            <a:r>
              <a:rPr lang="en-US" dirty="0" err="1" smtClean="0"/>
              <a:t>Endophilins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587938" y="4426346"/>
            <a:ext cx="1710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EGFR Activation</a:t>
            </a:r>
          </a:p>
          <a:p>
            <a:r>
              <a:rPr lang="en-US" dirty="0" smtClean="0"/>
              <a:t>     CIN85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1785642" y="2789582"/>
            <a:ext cx="96731" cy="27837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9" name="Rectangle 6"/>
          <p:cNvSpPr>
            <a:spLocks noChangeArrowheads="1"/>
          </p:cNvSpPr>
          <p:nvPr/>
        </p:nvSpPr>
        <p:spPr bwMode="auto">
          <a:xfrm>
            <a:off x="1552726" y="1874844"/>
            <a:ext cx="8259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Calibri (Body)" charset="0"/>
                <a:ea typeface="Calibri (Body)" charset="0"/>
                <a:cs typeface="Calibri (Body)" charset="0"/>
              </a:rPr>
              <a:t>SBM1</a:t>
            </a:r>
            <a:endParaRPr lang="en-US" b="1" dirty="0">
              <a:latin typeface="Calibri (Body)" charset="0"/>
              <a:ea typeface="Calibri (Body)" charset="0"/>
              <a:cs typeface="Calibri (Body)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rot="5400000">
            <a:off x="1579328" y="2532446"/>
            <a:ext cx="512762" cy="158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4888269" y="2789582"/>
            <a:ext cx="96731" cy="27837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3" name="Rectangle 6"/>
          <p:cNvSpPr>
            <a:spLocks noChangeArrowheads="1"/>
          </p:cNvSpPr>
          <p:nvPr/>
        </p:nvSpPr>
        <p:spPr bwMode="auto">
          <a:xfrm>
            <a:off x="4655353" y="1874844"/>
            <a:ext cx="8259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Calibri (Body)" charset="0"/>
                <a:ea typeface="Calibri (Body)" charset="0"/>
                <a:cs typeface="Calibri (Body)" charset="0"/>
              </a:rPr>
              <a:t>SBM2</a:t>
            </a:r>
            <a:endParaRPr lang="en-US" b="1" dirty="0">
              <a:latin typeface="Calibri (Body)" charset="0"/>
              <a:ea typeface="Calibri (Body)" charset="0"/>
              <a:cs typeface="Calibri (Body)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rot="5400000">
            <a:off x="4681955" y="2532446"/>
            <a:ext cx="512762" cy="158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5923319" y="2789582"/>
            <a:ext cx="96731" cy="27837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5690403" y="1874844"/>
            <a:ext cx="8088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Calibri (Body)" charset="0"/>
                <a:ea typeface="Calibri (Body)" charset="0"/>
                <a:cs typeface="Calibri (Body)" charset="0"/>
              </a:rPr>
              <a:t>PAM2</a:t>
            </a:r>
            <a:endParaRPr lang="en-US" b="1" dirty="0">
              <a:latin typeface="Calibri (Body)" charset="0"/>
              <a:ea typeface="Calibri (Body)" charset="0"/>
              <a:cs typeface="Calibri (Body)" charset="0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rot="5400000">
            <a:off x="5717005" y="2532446"/>
            <a:ext cx="512762" cy="158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223544" y="3811223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Calcium </a:t>
            </a:r>
          </a:p>
          <a:p>
            <a:r>
              <a:rPr lang="en-US" dirty="0" smtClean="0"/>
              <a:t>     InsP3R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61091" y="4424502"/>
            <a:ext cx="1061516" cy="1030043"/>
            <a:chOff x="1161091" y="4424502"/>
            <a:chExt cx="1061516" cy="1030043"/>
          </a:xfrm>
        </p:grpSpPr>
        <p:sp>
          <p:nvSpPr>
            <p:cNvPr id="10" name="Rectangle 9"/>
            <p:cNvSpPr/>
            <p:nvPr/>
          </p:nvSpPr>
          <p:spPr>
            <a:xfrm>
              <a:off x="1161091" y="4600171"/>
              <a:ext cx="104387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b="1" dirty="0" smtClean="0">
                  <a:solidFill>
                    <a:prstClr val="black"/>
                  </a:solidFill>
                </a:rPr>
                <a:t>Stress</a:t>
              </a:r>
            </a:p>
            <a:p>
              <a:pPr lvl="0"/>
              <a:r>
                <a:rPr lang="en-US" b="1" dirty="0" smtClean="0">
                  <a:solidFill>
                    <a:prstClr val="black"/>
                  </a:solidFill>
                </a:rPr>
                <a:t>Granules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2222607" y="4424502"/>
              <a:ext cx="0" cy="103004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3754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/>
        </p:nvSpPr>
        <p:spPr>
          <a:xfrm>
            <a:off x="932968" y="30837"/>
            <a:ext cx="72878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Stress granules are </a:t>
            </a:r>
            <a:r>
              <a:rPr lang="en-US" sz="3200" u="sng" dirty="0" smtClean="0"/>
              <a:t>constitutively</a:t>
            </a:r>
            <a:r>
              <a:rPr lang="en-US" sz="3200" dirty="0" smtClean="0"/>
              <a:t> present in SCA2[Q42] patient fibroblasts</a:t>
            </a:r>
            <a:endParaRPr lang="en-US" sz="3200" dirty="0"/>
          </a:p>
        </p:txBody>
      </p:sp>
      <p:pic>
        <p:nvPicPr>
          <p:cNvPr id="2" name="Picture 1" descr="Fig1-coIP and colocalization-vrs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1" r="-1" b="37177"/>
          <a:stretch/>
        </p:blipFill>
        <p:spPr>
          <a:xfrm>
            <a:off x="1147393" y="1426370"/>
            <a:ext cx="6471827" cy="395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28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367842" y="751180"/>
            <a:ext cx="4445784" cy="5324743"/>
            <a:chOff x="4127326" y="751180"/>
            <a:chExt cx="4686300" cy="53247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27326" y="751180"/>
              <a:ext cx="4686300" cy="12319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7580" y="2050023"/>
              <a:ext cx="4406900" cy="6477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7326" y="2697723"/>
              <a:ext cx="4686300" cy="33782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076" y="742587"/>
            <a:ext cx="4072577" cy="1374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77" y="2083447"/>
            <a:ext cx="4072577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7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731" y="719076"/>
            <a:ext cx="6278430" cy="5282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0703" y="5354897"/>
            <a:ext cx="3788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Jain et al., </a:t>
            </a:r>
            <a:r>
              <a:rPr lang="en-US" dirty="0" smtClean="0"/>
              <a:t>Cell 164:487-98</a:t>
            </a:r>
          </a:p>
          <a:p>
            <a:r>
              <a:rPr lang="en-US" dirty="0" smtClean="0"/>
              <a:t>Jan 28 2016</a:t>
            </a:r>
          </a:p>
        </p:txBody>
      </p:sp>
    </p:spTree>
    <p:extLst>
      <p:ext uri="{BB962C8B-B14F-4D97-AF65-F5344CB8AC3E}">
        <p14:creationId xmlns:p14="http://schemas.microsoft.com/office/powerpoint/2010/main" val="261390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31972" y="1641874"/>
            <a:ext cx="4185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Superresolution</a:t>
            </a:r>
            <a:r>
              <a:rPr lang="en-US" sz="2000" b="1" dirty="0" smtClean="0"/>
              <a:t> Microscopy (STORM)</a:t>
            </a:r>
            <a:endParaRPr lang="en-US" sz="2000" b="1" dirty="0"/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932968" y="-119571"/>
            <a:ext cx="72878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Isolation and Analysis of Stress Granules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34449" y="1130403"/>
            <a:ext cx="3031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Isolation of stress granules</a:t>
            </a:r>
          </a:p>
          <a:p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02548" y="6156558"/>
            <a:ext cx="1639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Jain et al., 2016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954204" y="5223362"/>
            <a:ext cx="267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FISH using </a:t>
            </a:r>
            <a:r>
              <a:rPr lang="en-US" dirty="0" err="1" smtClean="0"/>
              <a:t>Oligo</a:t>
            </a:r>
            <a:r>
              <a:rPr lang="en-US" dirty="0"/>
              <a:t>(</a:t>
            </a:r>
            <a:r>
              <a:rPr lang="en-US" dirty="0" err="1" smtClean="0"/>
              <a:t>dT</a:t>
            </a:r>
            <a:r>
              <a:rPr lang="en-US" dirty="0" smtClean="0"/>
              <a:t>) probe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77133" y="1613665"/>
            <a:ext cx="228600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1600" b="1" dirty="0" smtClean="0">
                <a:solidFill>
                  <a:prstClr val="black"/>
                </a:solidFill>
              </a:rPr>
              <a:t>Lysate</a:t>
            </a:r>
          </a:p>
          <a:p>
            <a:pPr lvl="0" algn="ctr"/>
            <a:endParaRPr lang="en-US" sz="1600" b="1" dirty="0" smtClean="0">
              <a:solidFill>
                <a:prstClr val="black"/>
              </a:solidFill>
            </a:endParaRPr>
          </a:p>
          <a:p>
            <a:pPr lvl="0" algn="ctr"/>
            <a:endParaRPr lang="en-US" sz="1600" b="1" dirty="0" smtClean="0">
              <a:solidFill>
                <a:prstClr val="black"/>
              </a:solidFill>
            </a:endParaRPr>
          </a:p>
          <a:p>
            <a:pPr lvl="0" algn="ctr"/>
            <a:r>
              <a:rPr lang="en-US" sz="1600" b="1" dirty="0" smtClean="0">
                <a:solidFill>
                  <a:prstClr val="black"/>
                </a:solidFill>
              </a:rPr>
              <a:t>Differential </a:t>
            </a:r>
            <a:r>
              <a:rPr lang="en-US" sz="1600" b="1" dirty="0">
                <a:solidFill>
                  <a:prstClr val="black"/>
                </a:solidFill>
              </a:rPr>
              <a:t>centrifugation</a:t>
            </a:r>
          </a:p>
          <a:p>
            <a:pPr lvl="0" algn="ctr"/>
            <a:endParaRPr lang="en-US" sz="1600" b="1" dirty="0" smtClean="0">
              <a:solidFill>
                <a:prstClr val="black"/>
              </a:solidFill>
            </a:endParaRPr>
          </a:p>
          <a:p>
            <a:pPr lvl="0" algn="ctr"/>
            <a:endParaRPr lang="en-US" sz="1600" b="1" dirty="0">
              <a:solidFill>
                <a:prstClr val="black"/>
              </a:solidFill>
            </a:endParaRPr>
          </a:p>
          <a:p>
            <a:pPr lvl="0" algn="ctr"/>
            <a:endParaRPr lang="en-US" sz="1600" b="1" dirty="0" smtClean="0">
              <a:solidFill>
                <a:prstClr val="black"/>
              </a:solidFill>
            </a:endParaRPr>
          </a:p>
          <a:p>
            <a:pPr lvl="0" algn="ctr"/>
            <a:endParaRPr lang="en-US" sz="1600" b="1" dirty="0">
              <a:solidFill>
                <a:prstClr val="black"/>
              </a:solidFill>
            </a:endParaRPr>
          </a:p>
          <a:p>
            <a:pPr lvl="0" algn="ctr"/>
            <a:r>
              <a:rPr lang="en-US" sz="1600" b="1" dirty="0">
                <a:solidFill>
                  <a:prstClr val="black"/>
                </a:solidFill>
              </a:rPr>
              <a:t>Affinity </a:t>
            </a:r>
            <a:r>
              <a:rPr lang="en-US" sz="1600" b="1" dirty="0" smtClean="0">
                <a:solidFill>
                  <a:prstClr val="black"/>
                </a:solidFill>
              </a:rPr>
              <a:t>Purification</a:t>
            </a:r>
          </a:p>
          <a:p>
            <a:pPr lvl="0" algn="ctr"/>
            <a:endParaRPr lang="en-US" sz="1600" b="1" dirty="0">
              <a:solidFill>
                <a:prstClr val="black"/>
              </a:solidFill>
            </a:endParaRPr>
          </a:p>
          <a:p>
            <a:pPr lvl="0" algn="ctr"/>
            <a:endParaRPr lang="en-US" sz="1600" b="1" dirty="0" smtClean="0">
              <a:solidFill>
                <a:prstClr val="black"/>
              </a:solidFill>
            </a:endParaRPr>
          </a:p>
          <a:p>
            <a:pPr lvl="0" algn="ctr"/>
            <a:endParaRPr lang="en-US" sz="1600" b="1" dirty="0">
              <a:solidFill>
                <a:prstClr val="black"/>
              </a:solidFill>
            </a:endParaRPr>
          </a:p>
          <a:p>
            <a:pPr lvl="0" algn="ctr"/>
            <a:r>
              <a:rPr lang="en-US" sz="1600" b="1" dirty="0" smtClean="0">
                <a:solidFill>
                  <a:prstClr val="black"/>
                </a:solidFill>
              </a:rPr>
              <a:t>Microscopy</a:t>
            </a:r>
          </a:p>
          <a:p>
            <a:pPr lvl="0" algn="ctr"/>
            <a:r>
              <a:rPr lang="en-US" sz="1600" b="1" dirty="0" smtClean="0">
                <a:solidFill>
                  <a:prstClr val="black"/>
                </a:solidFill>
              </a:rPr>
              <a:t>Proteomics</a:t>
            </a:r>
          </a:p>
          <a:p>
            <a:pPr lvl="0" algn="ctr"/>
            <a:r>
              <a:rPr lang="en-US" sz="1600" b="1" dirty="0" err="1" smtClean="0">
                <a:solidFill>
                  <a:prstClr val="black"/>
                </a:solidFill>
              </a:rPr>
              <a:t>qPCR</a:t>
            </a:r>
            <a:endParaRPr lang="en-US" sz="1600" b="1" dirty="0" smtClean="0">
              <a:solidFill>
                <a:prstClr val="black"/>
              </a:solidFill>
            </a:endParaRPr>
          </a:p>
          <a:p>
            <a:pPr lvl="0" algn="ctr"/>
            <a:r>
              <a:rPr lang="en-US" sz="1600" b="1" dirty="0" smtClean="0">
                <a:solidFill>
                  <a:prstClr val="black"/>
                </a:solidFill>
              </a:rPr>
              <a:t>RNA-</a:t>
            </a:r>
            <a:r>
              <a:rPr lang="en-US" sz="1600" b="1" dirty="0" err="1" smtClean="0">
                <a:solidFill>
                  <a:prstClr val="black"/>
                </a:solidFill>
              </a:rPr>
              <a:t>seq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370" y="2041984"/>
            <a:ext cx="2979820" cy="31224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43089" y="4448982"/>
            <a:ext cx="729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2 </a:t>
            </a:r>
            <a:r>
              <a:rPr lang="en-US" sz="2000" b="1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sz="2000" b="1" dirty="0" smtClean="0">
                <a:solidFill>
                  <a:srgbClr val="FFFFFF"/>
                </a:solidFill>
              </a:rPr>
              <a:t>m</a:t>
            </a:r>
            <a:endParaRPr lang="en-US" sz="2000" b="1" dirty="0">
              <a:solidFill>
                <a:srgbClr val="FFFF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605291" y="1983720"/>
            <a:ext cx="0" cy="31754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605291" y="3387952"/>
            <a:ext cx="0" cy="31754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596210" y="2944690"/>
            <a:ext cx="0" cy="31754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605291" y="4331496"/>
            <a:ext cx="0" cy="31754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127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ress-Granule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15756"/>
            <a:ext cx="9144000" cy="4700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8677" y="183768"/>
            <a:ext cx="4463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Stress Granule by 3D STORM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334738"/>
            <a:ext cx="1682497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18B20C"/>
                </a:solidFill>
              </a:rPr>
              <a:t>GFP-G3BP</a:t>
            </a:r>
            <a:endParaRPr lang="en-US" sz="2800" b="1" dirty="0">
              <a:solidFill>
                <a:srgbClr val="18B20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4539" y="1340376"/>
            <a:ext cx="2074181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PolyA</a:t>
            </a:r>
            <a:r>
              <a:rPr lang="en-US" sz="2800" b="1" dirty="0" smtClean="0">
                <a:solidFill>
                  <a:srgbClr val="FFFF00"/>
                </a:solidFill>
              </a:rPr>
              <a:t> mRNA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1182" y="6344261"/>
            <a:ext cx="536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U2OS cells, bone </a:t>
            </a:r>
            <a:r>
              <a:rPr lang="en-US" dirty="0"/>
              <a:t>osteosarcoma  </a:t>
            </a:r>
            <a:r>
              <a:rPr lang="en-US" dirty="0" smtClean="0"/>
              <a:t>             Jain </a:t>
            </a:r>
            <a:r>
              <a:rPr lang="en-US" dirty="0"/>
              <a:t>et al., </a:t>
            </a:r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538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932968" y="-119571"/>
            <a:ext cx="72878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/>
              <a:t>Ataxin</a:t>
            </a:r>
            <a:r>
              <a:rPr lang="en-US" sz="4000" dirty="0" smtClean="0"/>
              <a:t> 2 Stress Granules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3121443" y="908454"/>
            <a:ext cx="2538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Arial"/>
                <a:cs typeface="Arial"/>
              </a:rPr>
              <a:t>ATXN2</a:t>
            </a:r>
            <a:r>
              <a:rPr lang="en-US" sz="2400" b="1" dirty="0" smtClean="0">
                <a:latin typeface="Arial"/>
                <a:cs typeface="Arial"/>
              </a:rPr>
              <a:t> Mutation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6827" y="1862873"/>
            <a:ext cx="1615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STAUFEN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3974" y="2907775"/>
            <a:ext cx="414883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Stress granule size and abundance</a:t>
            </a:r>
          </a:p>
          <a:p>
            <a:r>
              <a:rPr lang="en-US" b="1" dirty="0" smtClean="0">
                <a:latin typeface="Arial"/>
                <a:cs typeface="Arial"/>
              </a:rPr>
              <a:t>mRNA sequestration in SGs</a:t>
            </a:r>
          </a:p>
          <a:p>
            <a:r>
              <a:rPr lang="en-US" b="1" dirty="0" smtClean="0">
                <a:latin typeface="Arial"/>
                <a:cs typeface="Arial"/>
              </a:rPr>
              <a:t>Altered SG trafficking</a:t>
            </a:r>
          </a:p>
          <a:p>
            <a:r>
              <a:rPr lang="en-US" b="1" dirty="0" err="1" smtClean="0">
                <a:latin typeface="Arial"/>
                <a:cs typeface="Arial"/>
              </a:rPr>
              <a:t>Staufen</a:t>
            </a:r>
            <a:r>
              <a:rPr lang="en-US" b="1" dirty="0" smtClean="0">
                <a:latin typeface="Arial"/>
                <a:cs typeface="Arial"/>
              </a:rPr>
              <a:t> Mediated mRNA Decay</a:t>
            </a:r>
          </a:p>
          <a:p>
            <a:endParaRPr lang="en-US" b="1" dirty="0" smtClean="0">
              <a:latin typeface="Arial"/>
              <a:cs typeface="Arial"/>
            </a:endParaRPr>
          </a:p>
          <a:p>
            <a:endParaRPr lang="en-US" b="1" dirty="0" smtClean="0">
              <a:latin typeface="Arial"/>
              <a:cs typeface="Arial"/>
            </a:endParaRPr>
          </a:p>
        </p:txBody>
      </p:sp>
      <p:sp>
        <p:nvSpPr>
          <p:cNvPr id="14" name="Right Arrow 13"/>
          <p:cNvSpPr/>
          <p:nvPr/>
        </p:nvSpPr>
        <p:spPr>
          <a:xfrm rot="5400000">
            <a:off x="3930970" y="1407506"/>
            <a:ext cx="402709" cy="3105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ight Arrow 16"/>
          <p:cNvSpPr/>
          <p:nvPr/>
        </p:nvSpPr>
        <p:spPr>
          <a:xfrm rot="5400000">
            <a:off x="3991610" y="2508978"/>
            <a:ext cx="387270" cy="3105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8" name="Right Arrow 17"/>
          <p:cNvSpPr/>
          <p:nvPr/>
        </p:nvSpPr>
        <p:spPr>
          <a:xfrm rot="16200000">
            <a:off x="3198968" y="1940784"/>
            <a:ext cx="325207" cy="31051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Right Arrow 18"/>
          <p:cNvSpPr/>
          <p:nvPr/>
        </p:nvSpPr>
        <p:spPr>
          <a:xfrm rot="16200000">
            <a:off x="2276116" y="2846022"/>
            <a:ext cx="325207" cy="31051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extBox 1"/>
          <p:cNvSpPr txBox="1"/>
          <p:nvPr/>
        </p:nvSpPr>
        <p:spPr>
          <a:xfrm>
            <a:off x="2240746" y="3348083"/>
            <a:ext cx="1580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2810379" y="4438111"/>
            <a:ext cx="1022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RGS8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74390" y="4438111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PCP2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26" name="Right Arrow 25"/>
          <p:cNvSpPr/>
          <p:nvPr/>
        </p:nvSpPr>
        <p:spPr>
          <a:xfrm rot="5400000">
            <a:off x="3134808" y="4218812"/>
            <a:ext cx="248854" cy="3105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Right Arrow 26"/>
          <p:cNvSpPr/>
          <p:nvPr/>
        </p:nvSpPr>
        <p:spPr>
          <a:xfrm rot="5400000">
            <a:off x="5057432" y="4218812"/>
            <a:ext cx="248854" cy="3105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0" name="TextBox 29"/>
          <p:cNvSpPr txBox="1"/>
          <p:nvPr/>
        </p:nvSpPr>
        <p:spPr>
          <a:xfrm>
            <a:off x="2543027" y="5822592"/>
            <a:ext cx="3467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CALCIUM MOVEMENT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0547" y="5007989"/>
            <a:ext cx="832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G</a:t>
            </a:r>
            <a:r>
              <a:rPr lang="en-US" sz="2800" b="1" dirty="0" err="1" smtClean="0">
                <a:latin typeface="Symbol" charset="2"/>
                <a:cs typeface="Symbol" charset="2"/>
              </a:rPr>
              <a:t>a</a:t>
            </a:r>
            <a:r>
              <a:rPr lang="en-US" sz="2800" b="1" dirty="0" err="1" smtClean="0"/>
              <a:t>q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761182" y="4990348"/>
            <a:ext cx="832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</a:t>
            </a:r>
            <a:r>
              <a:rPr lang="en-US" sz="2800" b="1" dirty="0" smtClean="0">
                <a:latin typeface="Symbol" charset="2"/>
                <a:cs typeface="Symbol" charset="2"/>
              </a:rPr>
              <a:t>a</a:t>
            </a:r>
            <a:r>
              <a:rPr lang="en-US" sz="2800" b="1" dirty="0" smtClean="0"/>
              <a:t>0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593974" y="3350124"/>
            <a:ext cx="0" cy="618017"/>
          </a:xfrm>
          <a:prstGeom prst="line">
            <a:avLst/>
          </a:prstGeom>
          <a:ln w="28575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ight Arrow 32"/>
          <p:cNvSpPr/>
          <p:nvPr/>
        </p:nvSpPr>
        <p:spPr>
          <a:xfrm rot="5400000">
            <a:off x="3143597" y="4835128"/>
            <a:ext cx="248854" cy="3105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4" name="Right Arrow 33"/>
          <p:cNvSpPr/>
          <p:nvPr/>
        </p:nvSpPr>
        <p:spPr>
          <a:xfrm rot="5400000">
            <a:off x="5066221" y="4835128"/>
            <a:ext cx="248854" cy="3105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5" name="Right Arrow 34"/>
          <p:cNvSpPr/>
          <p:nvPr/>
        </p:nvSpPr>
        <p:spPr>
          <a:xfrm rot="5400000">
            <a:off x="3144660" y="5482739"/>
            <a:ext cx="248854" cy="3105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6" name="Right Arrow 35"/>
          <p:cNvSpPr/>
          <p:nvPr/>
        </p:nvSpPr>
        <p:spPr>
          <a:xfrm rot="5400000">
            <a:off x="5067284" y="5482739"/>
            <a:ext cx="248854" cy="3105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Rectangle 6"/>
          <p:cNvSpPr/>
          <p:nvPr/>
        </p:nvSpPr>
        <p:spPr>
          <a:xfrm>
            <a:off x="6590096" y="4662102"/>
            <a:ext cx="23179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Redd</a:t>
            </a:r>
            <a:r>
              <a:rPr lang="en-US" dirty="0" smtClean="0"/>
              <a:t> et al. </a:t>
            </a:r>
            <a:r>
              <a:rPr lang="en-US" dirty="0"/>
              <a:t>J </a:t>
            </a:r>
            <a:r>
              <a:rPr lang="en-US" dirty="0" err="1"/>
              <a:t>Neurosci</a:t>
            </a:r>
            <a:r>
              <a:rPr lang="en-US" dirty="0"/>
              <a:t> Res. 2002 </a:t>
            </a:r>
            <a:r>
              <a:rPr lang="en-US" dirty="0" smtClean="0"/>
              <a:t>70:</a:t>
            </a:r>
            <a:r>
              <a:rPr lang="en-US" dirty="0"/>
              <a:t>631-7.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6693" y="4459289"/>
            <a:ext cx="2116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Stau2 &amp; RGS4:</a:t>
            </a:r>
          </a:p>
          <a:p>
            <a:r>
              <a:rPr lang="en-US" dirty="0" err="1" smtClean="0"/>
              <a:t>Heraud-Farlow</a:t>
            </a:r>
            <a:r>
              <a:rPr lang="en-US" dirty="0" smtClean="0"/>
              <a:t> et al., Cell Reports 5:1511;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6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  <p:bldP spid="27" grpId="0" animBg="1"/>
      <p:bldP spid="30" grpId="0"/>
      <p:bldP spid="11" grpId="0"/>
      <p:bldP spid="32" grpId="0"/>
      <p:bldP spid="33" grpId="0" animBg="1"/>
      <p:bldP spid="34" grpId="0" animBg="1"/>
      <p:bldP spid="35" grpId="0" animBg="1"/>
      <p:bldP spid="36" grpId="0" animBg="1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>
          <a:xfrm>
            <a:off x="719981" y="-47575"/>
            <a:ext cx="76294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Production of SCA2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1">
                    <a:lumMod val="85000"/>
                  </a:schemeClr>
                </a:solidFill>
              </a:rPr>
              <a:t>Embryoid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 Bodies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1469" y="6309160"/>
            <a:ext cx="3822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D9D9D9"/>
                </a:solidFill>
              </a:rPr>
              <a:t>Sharan</a:t>
            </a:r>
            <a:r>
              <a:rPr lang="en-US" sz="2400" dirty="0" smtClean="0">
                <a:solidFill>
                  <a:srgbClr val="D9D9D9"/>
                </a:solidFill>
              </a:rPr>
              <a:t> Paul &amp; Amber Staples</a:t>
            </a:r>
            <a:endParaRPr lang="en-US" sz="2400" dirty="0">
              <a:solidFill>
                <a:srgbClr val="D9D9D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20" y="3304217"/>
            <a:ext cx="2889507" cy="30049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62351" y="1205609"/>
            <a:ext cx="8164142" cy="1933053"/>
            <a:chOff x="660282" y="1205610"/>
            <a:chExt cx="5780613" cy="13686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967" y="1205610"/>
              <a:ext cx="1824928" cy="136869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282" y="1211255"/>
              <a:ext cx="1882210" cy="136305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146" y="1205610"/>
              <a:ext cx="1865307" cy="1365814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841614" y="5920576"/>
            <a:ext cx="1732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18B2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Nestin</a:t>
            </a:r>
            <a:r>
              <a:rPr lang="en-US" sz="1400" b="1" dirty="0" smtClean="0">
                <a:solidFill>
                  <a:srgbClr val="18B2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400" b="1" dirty="0" smtClean="0">
                <a:solidFill>
                  <a:srgbClr val="FF07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</a:t>
            </a:r>
            <a:endParaRPr lang="en-US" sz="1400" b="1" dirty="0">
              <a:solidFill>
                <a:srgbClr val="FF07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27565" y="2764621"/>
            <a:ext cx="1433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7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NANOG</a:t>
            </a:r>
            <a:endParaRPr lang="en-US" sz="1400" b="1" dirty="0">
              <a:solidFill>
                <a:srgbClr val="FF07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87489" y="2790993"/>
            <a:ext cx="1214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18B2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OCT4</a:t>
            </a:r>
            <a:endParaRPr lang="en-US" sz="1400" b="1" dirty="0">
              <a:solidFill>
                <a:srgbClr val="18B2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88445" y="2779562"/>
            <a:ext cx="580691" cy="30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EBs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725" y="3304217"/>
            <a:ext cx="3001256" cy="30049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87906" y="5935403"/>
            <a:ext cx="1023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7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AFP</a:t>
            </a:r>
            <a:endParaRPr lang="en-US" sz="1400" b="1" dirty="0">
              <a:solidFill>
                <a:srgbClr val="FF07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2351" y="4354781"/>
            <a:ext cx="1209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712"/>
                </a:solidFill>
              </a:rPr>
              <a:t>Ectoderm</a:t>
            </a:r>
          </a:p>
          <a:p>
            <a:r>
              <a:rPr lang="en-US" dirty="0" smtClean="0">
                <a:solidFill>
                  <a:srgbClr val="18B20C"/>
                </a:solidFill>
              </a:rPr>
              <a:t>Mesoderm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57957" y="4537138"/>
            <a:ext cx="1162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712"/>
                </a:solidFill>
              </a:rPr>
              <a:t>Endoderm</a:t>
            </a:r>
          </a:p>
        </p:txBody>
      </p:sp>
    </p:spTree>
    <p:extLst>
      <p:ext uri="{BB962C8B-B14F-4D97-AF65-F5344CB8AC3E}">
        <p14:creationId xmlns:p14="http://schemas.microsoft.com/office/powerpoint/2010/main" val="3609214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>
          <a:xfrm>
            <a:off x="719981" y="150365"/>
            <a:ext cx="76294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Production of SCA2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neurons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3" y="1507800"/>
            <a:ext cx="2882113" cy="2876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58" y="1507800"/>
            <a:ext cx="2883325" cy="28765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719" y="1507800"/>
            <a:ext cx="2826256" cy="28765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09974" y="4039189"/>
            <a:ext cx="1023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6923" y="4060061"/>
            <a:ext cx="1214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TUJ1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4148" y="4039189"/>
            <a:ext cx="1255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SMI-32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8133" y="4390735"/>
            <a:ext cx="145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Pan-neuronal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00016" y="4414610"/>
            <a:ext cx="163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Motor Neurons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89440" y="4411172"/>
            <a:ext cx="14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Dopaminergic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21469" y="6309160"/>
            <a:ext cx="3822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D9D9D9"/>
                </a:solidFill>
              </a:rPr>
              <a:t>Sharan</a:t>
            </a:r>
            <a:r>
              <a:rPr lang="en-US" sz="2400" dirty="0" smtClean="0">
                <a:solidFill>
                  <a:srgbClr val="D9D9D9"/>
                </a:solidFill>
              </a:rPr>
              <a:t> Paul &amp; Amber Staples</a:t>
            </a:r>
            <a:endParaRPr lang="en-US" sz="2400" dirty="0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25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649139" y="448430"/>
            <a:ext cx="9621414" cy="6786848"/>
            <a:chOff x="-649139" y="448430"/>
            <a:chExt cx="9621414" cy="6786848"/>
          </a:xfrm>
        </p:grpSpPr>
        <p:grpSp>
          <p:nvGrpSpPr>
            <p:cNvPr id="10" name="Group 9"/>
            <p:cNvGrpSpPr/>
            <p:nvPr/>
          </p:nvGrpSpPr>
          <p:grpSpPr>
            <a:xfrm>
              <a:off x="-649139" y="448430"/>
              <a:ext cx="9621414" cy="6786848"/>
              <a:chOff x="-649139" y="448430"/>
              <a:chExt cx="9621414" cy="6786848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-649139" y="448430"/>
                <a:ext cx="9621414" cy="6786848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2572" y="4057110"/>
                <a:ext cx="150726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Calcium</a:t>
                </a:r>
              </a:p>
              <a:p>
                <a:r>
                  <a:rPr lang="en-US" sz="2000" b="1" dirty="0" smtClean="0"/>
                  <a:t>  Abundance</a:t>
                </a:r>
                <a:endParaRPr lang="en-US" sz="2000" b="1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332947" y="1082913"/>
                <a:ext cx="182862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 smtClean="0"/>
                  <a:t>Stress Granules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549162" y="1163682"/>
                <a:ext cx="21645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    </a:t>
                </a:r>
                <a:r>
                  <a:rPr lang="en-US" sz="2000" b="1" dirty="0" err="1" smtClean="0"/>
                  <a:t>Staufen</a:t>
                </a:r>
                <a:r>
                  <a:rPr lang="en-US" sz="2000" b="1" dirty="0" smtClean="0"/>
                  <a:t> </a:t>
                </a:r>
              </a:p>
              <a:p>
                <a:r>
                  <a:rPr lang="en-US" sz="2000" b="1" dirty="0" smtClean="0"/>
                  <a:t>            Mediated </a:t>
                </a:r>
              </a:p>
              <a:p>
                <a:r>
                  <a:rPr lang="en-US" sz="2000" b="1" dirty="0" smtClean="0"/>
                  <a:t>                       Decay</a:t>
                </a:r>
                <a:endParaRPr lang="en-US" sz="2000" b="1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33110" y="1908783"/>
                <a:ext cx="215471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 smtClean="0"/>
                  <a:t>Transcriptome</a:t>
                </a:r>
                <a:r>
                  <a:rPr lang="en-US" sz="2000" b="1" dirty="0" smtClean="0"/>
                  <a:t> Analysis</a:t>
                </a:r>
                <a:endParaRPr lang="en-US" sz="2000" b="1" dirty="0"/>
              </a:p>
              <a:p>
                <a:endParaRPr lang="en-US" sz="2000" b="1" dirty="0" smtClean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839396" y="6088444"/>
                <a:ext cx="21547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/>
                  <a:t>Electrophysiology</a:t>
                </a: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533110" y="5402168"/>
              <a:ext cx="21547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PC Morphology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01293" y="1671514"/>
            <a:ext cx="6765630" cy="4327183"/>
            <a:chOff x="1401293" y="1671514"/>
            <a:chExt cx="6765630" cy="4327183"/>
          </a:xfrm>
        </p:grpSpPr>
        <p:sp>
          <p:nvSpPr>
            <p:cNvPr id="34" name="Oval 33"/>
            <p:cNvSpPr/>
            <p:nvPr/>
          </p:nvSpPr>
          <p:spPr>
            <a:xfrm>
              <a:off x="1401293" y="1671514"/>
              <a:ext cx="6765630" cy="4327183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55513" y="2768231"/>
              <a:ext cx="2187480" cy="1154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/>
                <a:t>    ATXN2</a:t>
              </a:r>
              <a:r>
                <a:rPr lang="en-US" sz="2000" b="1" dirty="0" smtClean="0"/>
                <a:t> ASOs</a:t>
              </a:r>
            </a:p>
            <a:p>
              <a:endParaRPr lang="en-US" sz="300" b="1" dirty="0" smtClean="0"/>
            </a:p>
            <a:p>
              <a:r>
                <a:rPr lang="en-US" sz="2000" b="1" i="1" dirty="0" smtClean="0"/>
                <a:t>ATXN2</a:t>
              </a:r>
              <a:r>
                <a:rPr lang="en-US" sz="2000" b="1" dirty="0" smtClean="0"/>
                <a:t> inhibitors</a:t>
              </a:r>
            </a:p>
            <a:p>
              <a:endParaRPr lang="en-US" sz="500" b="1" dirty="0" smtClean="0"/>
            </a:p>
            <a:p>
              <a:r>
                <a:rPr lang="en-US" sz="2000" b="1" dirty="0" smtClean="0"/>
                <a:t>  mGlur1 inhibitors </a:t>
              </a:r>
              <a:endParaRPr lang="en-US" sz="2000" b="1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185476" y="8658"/>
            <a:ext cx="2859640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5400" dirty="0" smtClean="0"/>
              <a:t>Summary</a:t>
            </a:r>
            <a:endParaRPr lang="en-US" sz="5400" dirty="0"/>
          </a:p>
        </p:txBody>
      </p:sp>
      <p:grpSp>
        <p:nvGrpSpPr>
          <p:cNvPr id="6" name="Group 5"/>
          <p:cNvGrpSpPr/>
          <p:nvPr/>
        </p:nvGrpSpPr>
        <p:grpSpPr>
          <a:xfrm>
            <a:off x="3803313" y="2271663"/>
            <a:ext cx="3910349" cy="3330560"/>
            <a:chOff x="3803313" y="2271663"/>
            <a:chExt cx="3910349" cy="3330560"/>
          </a:xfrm>
        </p:grpSpPr>
        <p:sp>
          <p:nvSpPr>
            <p:cNvPr id="25" name="Oval 24"/>
            <p:cNvSpPr/>
            <p:nvPr/>
          </p:nvSpPr>
          <p:spPr>
            <a:xfrm>
              <a:off x="4464149" y="2271663"/>
              <a:ext cx="3249513" cy="182234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882941" y="2585291"/>
              <a:ext cx="267252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SCA2 mice</a:t>
              </a:r>
            </a:p>
            <a:p>
              <a:r>
                <a:rPr lang="en-US" sz="2000" b="1" dirty="0" smtClean="0"/>
                <a:t>SCA2 x </a:t>
              </a:r>
              <a:r>
                <a:rPr lang="en-US" sz="2000" b="1" dirty="0" err="1" smtClean="0"/>
                <a:t>Staufen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ko</a:t>
              </a:r>
              <a:r>
                <a:rPr lang="en-US" sz="2000" b="1" dirty="0" smtClean="0"/>
                <a:t> mice</a:t>
              </a:r>
            </a:p>
            <a:p>
              <a:r>
                <a:rPr lang="en-US" sz="2000" b="1" dirty="0" smtClean="0"/>
                <a:t>SCA2 x mGlur1 </a:t>
              </a:r>
              <a:r>
                <a:rPr lang="en-US" sz="2000" b="1" dirty="0" err="1" smtClean="0"/>
                <a:t>ko</a:t>
              </a:r>
              <a:r>
                <a:rPr lang="en-US" sz="2000" b="1" dirty="0" smtClean="0"/>
                <a:t> mice</a:t>
              </a:r>
              <a:endParaRPr lang="en-US" sz="2000" b="1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3803313" y="4188816"/>
              <a:ext cx="2689475" cy="141340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22105" y="4502444"/>
              <a:ext cx="195438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SCA2 Fibroblasts</a:t>
              </a:r>
            </a:p>
            <a:p>
              <a:r>
                <a:rPr lang="en-US" sz="2000" b="1" dirty="0" smtClean="0"/>
                <a:t>SCA2 Neurons</a:t>
              </a:r>
              <a:endParaRPr lang="en-US" sz="2000" b="1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800600" y="1256015"/>
            <a:ext cx="4445727" cy="4233255"/>
            <a:chOff x="9648194" y="1325919"/>
            <a:chExt cx="4445727" cy="4233255"/>
          </a:xfrm>
        </p:grpSpPr>
        <p:cxnSp>
          <p:nvCxnSpPr>
            <p:cNvPr id="44" name="Straight Arrow Connector 43"/>
            <p:cNvCxnSpPr/>
            <p:nvPr/>
          </p:nvCxnSpPr>
          <p:spPr>
            <a:xfrm flipV="1">
              <a:off x="9648194" y="1836432"/>
              <a:ext cx="831416" cy="334658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9971080" y="3415320"/>
              <a:ext cx="574215" cy="0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10573081" y="3184487"/>
              <a:ext cx="33829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New therapeutic targets</a:t>
              </a:r>
              <a:endParaRPr lang="en-US" sz="2400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505982" y="1325919"/>
              <a:ext cx="28457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Identification of new</a:t>
              </a:r>
            </a:p>
            <a:p>
              <a:r>
                <a:rPr lang="en-US" sz="2400" b="1" dirty="0" smtClean="0"/>
                <a:t>SCA2 therapeutics</a:t>
              </a:r>
              <a:endParaRPr lang="en-US" sz="2400" b="1" dirty="0"/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9664850" y="4542122"/>
              <a:ext cx="880445" cy="275371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10589085" y="4358846"/>
              <a:ext cx="3504836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Validation of therapeutics</a:t>
              </a:r>
            </a:p>
            <a:p>
              <a:r>
                <a:rPr lang="en-US" sz="2400" b="1" dirty="0" smtClean="0"/>
                <a:t>from completed screens</a:t>
              </a:r>
            </a:p>
            <a:p>
              <a:r>
                <a:rPr lang="en-US" sz="2400" b="1" dirty="0"/>
                <a:t> </a:t>
              </a:r>
              <a:r>
                <a:rPr lang="en-US" sz="2400" b="1" dirty="0" smtClean="0"/>
                <a:t> (compounds &amp; ASOs)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08694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-0.22638 -0.08912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9" y="-446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-0.28316 -0.09259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-463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L -0.1934 -0.0900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0" y="-451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anoid carto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1181100"/>
            <a:ext cx="4925568" cy="4474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66669" y="627279"/>
            <a:ext cx="5661209" cy="5645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55815" y="322918"/>
            <a:ext cx="498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Drug Discovery Strategies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584714" y="1986389"/>
            <a:ext cx="36894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Target-based screens</a:t>
            </a:r>
          </a:p>
          <a:p>
            <a:pPr algn="ctr"/>
            <a:r>
              <a:rPr lang="en-US" sz="2800" b="1" dirty="0" err="1" smtClean="0"/>
              <a:t>vs</a:t>
            </a:r>
            <a:r>
              <a:rPr lang="en-US" sz="2800" b="1" dirty="0" smtClean="0"/>
              <a:t> </a:t>
            </a:r>
          </a:p>
          <a:p>
            <a:pPr algn="ctr"/>
            <a:r>
              <a:rPr lang="en-US" sz="2800" b="1" dirty="0" smtClean="0"/>
              <a:t>Target-agnostic screens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1636" y="4229090"/>
            <a:ext cx="5626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Elder et al</a:t>
            </a:r>
            <a:r>
              <a:rPr lang="en-US" dirty="0"/>
              <a:t>., The discovery of first‑in‑class </a:t>
            </a:r>
            <a:r>
              <a:rPr lang="en-US" dirty="0" smtClean="0"/>
              <a:t>drugs: origins </a:t>
            </a:r>
            <a:r>
              <a:rPr lang="en-US" dirty="0"/>
              <a:t>and </a:t>
            </a:r>
            <a:r>
              <a:rPr lang="en-US" dirty="0" smtClean="0"/>
              <a:t>evolution. </a:t>
            </a:r>
            <a:r>
              <a:rPr lang="en-US" i="1" dirty="0" smtClean="0"/>
              <a:t>Nature Reviews Drug Discovery </a:t>
            </a:r>
            <a:r>
              <a:rPr lang="en-US" dirty="0" smtClean="0"/>
              <a:t>13:577-587; 2014.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64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5260168" y="3901499"/>
            <a:ext cx="3112800" cy="79109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508238" y="3956293"/>
            <a:ext cx="2606807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 Hung, Frank </a:t>
            </a:r>
            <a:r>
              <a:rPr 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Rigo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Paymaan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Jafar-nejad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 Bennett  </a:t>
            </a:r>
          </a:p>
        </p:txBody>
      </p:sp>
      <p:sp>
        <p:nvSpPr>
          <p:cNvPr id="3" name="Rectangle 2"/>
          <p:cNvSpPr/>
          <p:nvPr/>
        </p:nvSpPr>
        <p:spPr>
          <a:xfrm>
            <a:off x="2667005" y="3"/>
            <a:ext cx="43540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Acknowledgments</a:t>
            </a:r>
            <a:endParaRPr lang="en-US" sz="3600" b="1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88863" y="5894176"/>
            <a:ext cx="678616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 NINDS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grants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RC4NS073009,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R21NS081182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R37NS033123, &amp;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Pharmaceuticals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0938" y="4023821"/>
            <a:ext cx="1419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latin typeface="+mn-lt"/>
              </a:rPr>
              <a:t>Tom Otis</a:t>
            </a:r>
          </a:p>
          <a:p>
            <a:pPr algn="r"/>
            <a:r>
              <a:rPr lang="en-US" sz="1600" b="1" dirty="0" err="1" smtClean="0">
                <a:latin typeface="+mn-lt"/>
              </a:rPr>
              <a:t>Pratap</a:t>
            </a:r>
            <a:r>
              <a:rPr lang="en-US" sz="1600" b="1" dirty="0" smtClean="0">
                <a:latin typeface="+mn-lt"/>
              </a:rPr>
              <a:t> </a:t>
            </a:r>
            <a:r>
              <a:rPr lang="en-US" sz="1600" b="1" dirty="0" err="1" smtClean="0">
                <a:latin typeface="+mn-lt"/>
              </a:rPr>
              <a:t>Meera</a:t>
            </a:r>
            <a:endParaRPr lang="en-US" sz="1600" b="1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324" y="3959663"/>
            <a:ext cx="1536931" cy="680684"/>
          </a:xfrm>
          <a:prstGeom prst="rect">
            <a:avLst/>
          </a:prstGeom>
        </p:spPr>
      </p:pic>
      <p:pic>
        <p:nvPicPr>
          <p:cNvPr id="26" name="Picture 23" descr="Ulogo_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294515"/>
            <a:ext cx="1665226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13036"/>
          <a:stretch/>
        </p:blipFill>
        <p:spPr>
          <a:xfrm>
            <a:off x="3827382" y="726411"/>
            <a:ext cx="1003989" cy="1086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5273" t="1" r="8378" b="2028"/>
          <a:stretch/>
        </p:blipFill>
        <p:spPr>
          <a:xfrm>
            <a:off x="6844802" y="712400"/>
            <a:ext cx="821508" cy="1083639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r="9876" b="20524"/>
          <a:stretch/>
        </p:blipFill>
        <p:spPr bwMode="auto">
          <a:xfrm>
            <a:off x="6732994" y="1934321"/>
            <a:ext cx="1078621" cy="10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5140" r="21719"/>
          <a:stretch/>
        </p:blipFill>
        <p:spPr>
          <a:xfrm>
            <a:off x="5615031" y="1934066"/>
            <a:ext cx="1073604" cy="10895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7778" b="8180"/>
          <a:stretch/>
        </p:blipFill>
        <p:spPr>
          <a:xfrm>
            <a:off x="4884084" y="726765"/>
            <a:ext cx="928115" cy="10895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l="9359" r="8053"/>
          <a:stretch/>
        </p:blipFill>
        <p:spPr>
          <a:xfrm>
            <a:off x="5857964" y="726319"/>
            <a:ext cx="940658" cy="10895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14923" y="1951565"/>
            <a:ext cx="956317" cy="10852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8683" y="1957982"/>
            <a:ext cx="1005099" cy="1067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/>
          <a:srcRect b="14814"/>
          <a:stretch/>
        </p:blipFill>
        <p:spPr>
          <a:xfrm>
            <a:off x="1831395" y="725191"/>
            <a:ext cx="903031" cy="1062321"/>
          </a:xfrm>
          <a:prstGeom prst="rect">
            <a:avLst/>
          </a:prstGeom>
        </p:spPr>
      </p:pic>
      <p:pic>
        <p:nvPicPr>
          <p:cNvPr id="5" name="Picture 4" descr="Cristhian-041315.jp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1" b="17182"/>
          <a:stretch/>
        </p:blipFill>
        <p:spPr>
          <a:xfrm>
            <a:off x="2526792" y="1953830"/>
            <a:ext cx="936448" cy="1094098"/>
          </a:xfrm>
          <a:prstGeom prst="rect">
            <a:avLst/>
          </a:prstGeom>
        </p:spPr>
      </p:pic>
      <p:pic>
        <p:nvPicPr>
          <p:cNvPr id="9" name="Picture 8" descr="Hayden-041315.jp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8" t="16081" r="19329" b="27126"/>
          <a:stretch/>
        </p:blipFill>
        <p:spPr>
          <a:xfrm>
            <a:off x="2828504" y="729177"/>
            <a:ext cx="952781" cy="1066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/>
          <a:srcRect l="1146" t="9357" r="-1146" b="24269"/>
          <a:stretch/>
        </p:blipFill>
        <p:spPr>
          <a:xfrm>
            <a:off x="2828504" y="5074510"/>
            <a:ext cx="1815282" cy="75766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76301" y="5051708"/>
            <a:ext cx="2090704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Ajit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Jadhav</a:t>
            </a: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Anton </a:t>
            </a:r>
            <a:r>
              <a:rPr 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Simeonov</a:t>
            </a: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Maloney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03782" y="4825350"/>
            <a:ext cx="635222" cy="71965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415813" y="4931530"/>
            <a:ext cx="2182595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Julio </a:t>
            </a:r>
            <a:r>
              <a:rPr 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Facelli</a:t>
            </a: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 </a:t>
            </a:r>
            <a:r>
              <a:rPr 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Pflieger</a:t>
            </a: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Jingran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Wen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E. Jones</a:t>
            </a:r>
          </a:p>
          <a:p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47542" y="5545000"/>
            <a:ext cx="11523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 </a:t>
            </a:r>
          </a:p>
          <a:p>
            <a:pPr lvl="0"/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Informatics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9980" y="4092499"/>
            <a:ext cx="2030250" cy="5351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05042" y="3277287"/>
            <a:ext cx="556546" cy="57361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049526" y="3374650"/>
            <a:ext cx="2908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Amber Staples &amp; Allison Harden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020722" y="1702784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2919936" y="1702784"/>
            <a:ext cx="74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Hayden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3984649" y="1706512"/>
            <a:ext cx="690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Sharan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4926664" y="1715484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Warunee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5989429" y="1702784"/>
            <a:ext cx="662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Duong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7021040" y="1693812"/>
            <a:ext cx="49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Linh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7914044" y="1682240"/>
            <a:ext cx="548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Chris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2558032" y="2960398"/>
            <a:ext cx="830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Cristhian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3555634" y="2951882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Lance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4753285" y="2943750"/>
            <a:ext cx="538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Matt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5777435" y="2931823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Pattie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6987982" y="2922101"/>
            <a:ext cx="105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Stefan </a:t>
            </a:r>
            <a:r>
              <a:rPr lang="en-US" sz="1400" dirty="0" err="1" smtClean="0"/>
              <a:t>Pulst</a:t>
            </a:r>
            <a:endParaRPr lang="en-US" sz="1400" dirty="0"/>
          </a:p>
        </p:txBody>
      </p:sp>
      <p:sp>
        <p:nvSpPr>
          <p:cNvPr id="50" name="Rectangle 49"/>
          <p:cNvSpPr/>
          <p:nvPr/>
        </p:nvSpPr>
        <p:spPr>
          <a:xfrm>
            <a:off x="5245078" y="4803128"/>
            <a:ext cx="3112800" cy="126509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66614" y="3895930"/>
            <a:ext cx="4748431" cy="9294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66614" y="4901844"/>
            <a:ext cx="4748431" cy="1117955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919936" y="3280876"/>
            <a:ext cx="4022199" cy="57002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30647" y="712400"/>
            <a:ext cx="788415" cy="1075112"/>
          </a:xfrm>
          <a:prstGeom prst="rect">
            <a:avLst/>
          </a:prstGeom>
        </p:spPr>
      </p:pic>
      <p:sp>
        <p:nvSpPr>
          <p:cNvPr id="55" name="Oval 54"/>
          <p:cNvSpPr/>
          <p:nvPr/>
        </p:nvSpPr>
        <p:spPr>
          <a:xfrm rot="391980">
            <a:off x="3487808" y="3337740"/>
            <a:ext cx="135885" cy="187325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992243" y="3234745"/>
            <a:ext cx="73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UROP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0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08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18599">
        <p:fade/>
      </p:transition>
    </mc:Choice>
    <mc:Fallback xmlns="">
      <p:transition xmlns:p14="http://schemas.microsoft.com/office/powerpoint/2010/main" advTm="1859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61300"/>
            <a:ext cx="7848600" cy="2057399"/>
          </a:xfrm>
        </p:spPr>
        <p:txBody>
          <a:bodyPr>
            <a:noAutofit/>
          </a:bodyPr>
          <a:lstStyle/>
          <a:p>
            <a:r>
              <a:rPr lang="en-US" dirty="0" smtClean="0"/>
              <a:t>Gain of toxic function</a:t>
            </a:r>
          </a:p>
          <a:p>
            <a:r>
              <a:rPr lang="en-US" dirty="0" smtClean="0"/>
              <a:t>Gene dose relationship:  SCA2 phenotypes are worse in patients or mice with two copies of the gene. </a:t>
            </a:r>
          </a:p>
          <a:p>
            <a:r>
              <a:rPr lang="en-US" dirty="0" smtClean="0"/>
              <a:t>Disease reversibility in mouse models.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Hypothesis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1143000"/>
            <a:ext cx="6934200" cy="107721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Lowering of </a:t>
            </a:r>
            <a:r>
              <a:rPr lang="en-US" sz="3200" i="1" dirty="0" smtClean="0"/>
              <a:t>ATXN2</a:t>
            </a:r>
            <a:r>
              <a:rPr lang="en-US" sz="3200" dirty="0" smtClean="0"/>
              <a:t> expression may be therapeutic for SCA2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3940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-651723" y="-515951"/>
            <a:ext cx="10464800" cy="1905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SCA2 Mouse Models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5687531" y="3163168"/>
            <a:ext cx="3379571" cy="3152287"/>
            <a:chOff x="31040" y="1276350"/>
            <a:chExt cx="2168700" cy="2214775"/>
          </a:xfrm>
        </p:grpSpPr>
        <p:graphicFrame>
          <p:nvGraphicFramePr>
            <p:cNvPr id="26" name="Chart 2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34494594"/>
                </p:ext>
              </p:extLst>
            </p:nvPr>
          </p:nvGraphicFramePr>
          <p:xfrm>
            <a:off x="31040" y="1276350"/>
            <a:ext cx="1981200" cy="2057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7" name="Rectangle 26"/>
            <p:cNvSpPr/>
            <p:nvPr/>
          </p:nvSpPr>
          <p:spPr>
            <a:xfrm>
              <a:off x="475619" y="3200158"/>
              <a:ext cx="1467482" cy="2909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63002" y="1799534"/>
              <a:ext cx="436738" cy="210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+mj-lt"/>
                </a:rPr>
                <a:t>WT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71299" y="2553520"/>
              <a:ext cx="405741" cy="266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+mj-lt"/>
                </a:rPr>
                <a:t>Q127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16583" y="1430937"/>
              <a:ext cx="1163927" cy="194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+mj-lt"/>
                </a:rPr>
                <a:t>*  ***            **             ***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9987" y="3176034"/>
              <a:ext cx="1289307" cy="178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latin typeface="+mj-lt"/>
                </a:rPr>
                <a:t>4     8    12                24                 36</a:t>
              </a:r>
              <a:endParaRPr lang="en-US" sz="1050" b="1" dirty="0">
                <a:latin typeface="+mj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91673" y="3291974"/>
              <a:ext cx="761011" cy="193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latin typeface="+mj-lt"/>
                </a:rPr>
                <a:t>Age (weeks)</a:t>
              </a:r>
              <a:endParaRPr lang="en-US" sz="1050" b="1" dirty="0">
                <a:latin typeface="+mj-lt"/>
              </a:endParaRPr>
            </a:p>
          </p:txBody>
        </p:sp>
      </p:grpSp>
      <p:pic>
        <p:nvPicPr>
          <p:cNvPr id="34" name="Picture 33" descr="mou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2123" y="2027592"/>
            <a:ext cx="1857374" cy="655283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 flipH="1">
            <a:off x="936626" y="1474739"/>
            <a:ext cx="30895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2574870" y="1490614"/>
            <a:ext cx="1451281" cy="5211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36626" y="1490614"/>
            <a:ext cx="1638244" cy="5211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1413372" y="1232407"/>
            <a:ext cx="195640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381622" y="1264157"/>
            <a:ext cx="208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Pcp2-</a:t>
            </a:r>
            <a:r>
              <a:rPr lang="en-US" i="1" dirty="0" smtClean="0"/>
              <a:t>ATXN2 </a:t>
            </a:r>
            <a:r>
              <a:rPr lang="en-US" dirty="0" smtClean="0"/>
              <a:t>[Q127]</a:t>
            </a:r>
            <a:endParaRPr lang="en-US" dirty="0"/>
          </a:p>
        </p:txBody>
      </p:sp>
      <p:pic>
        <p:nvPicPr>
          <p:cNvPr id="49" name="Picture 48" descr="mou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531" y="2027592"/>
            <a:ext cx="1857374" cy="655283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 flipH="1">
            <a:off x="5052034" y="1474739"/>
            <a:ext cx="30895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6690278" y="1490614"/>
            <a:ext cx="1451281" cy="5211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052034" y="1490614"/>
            <a:ext cx="1638244" cy="5211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5528780" y="1232407"/>
            <a:ext cx="195640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5645476" y="1264157"/>
            <a:ext cx="1833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</a:t>
            </a:r>
            <a:r>
              <a:rPr lang="en-US" i="1" dirty="0" smtClean="0"/>
              <a:t> ATXN2</a:t>
            </a:r>
            <a:r>
              <a:rPr lang="en-US" dirty="0" smtClean="0"/>
              <a:t> [Q72]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1837944" y="800816"/>
            <a:ext cx="1328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Transgenic</a:t>
            </a:r>
            <a:endParaRPr lang="en-US" sz="20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5846281" y="800816"/>
            <a:ext cx="1219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SCA2 BAC</a:t>
            </a:r>
            <a:endParaRPr lang="en-US" sz="2000" b="1" dirty="0"/>
          </a:p>
        </p:txBody>
      </p:sp>
      <p:pic>
        <p:nvPicPr>
          <p:cNvPr id="12" name="Picture 11" descr="Rotaro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193" y="3470821"/>
            <a:ext cx="2099283" cy="189004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6637481" y="2889825"/>
            <a:ext cx="2211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Rotarod</a:t>
            </a:r>
            <a:r>
              <a:rPr lang="en-US" dirty="0" smtClean="0"/>
              <a:t> Performance</a:t>
            </a:r>
            <a:endParaRPr lang="en-US" dirty="0"/>
          </a:p>
        </p:txBody>
      </p:sp>
      <p:graphicFrame>
        <p:nvGraphicFramePr>
          <p:cNvPr id="63" name="Chart 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3305244"/>
              </p:ext>
            </p:extLst>
          </p:nvPr>
        </p:nvGraphicFramePr>
        <p:xfrm>
          <a:off x="386860" y="3108912"/>
          <a:ext cx="2163761" cy="1630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728661" y="2819871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Cerebellar Rgs8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2252608" y="3315241"/>
            <a:ext cx="564276" cy="218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WT</a:t>
            </a:r>
            <a:endParaRPr lang="en-US" sz="1200" b="1" dirty="0">
              <a:latin typeface="+mj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167890" y="3774144"/>
            <a:ext cx="446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Q72</a:t>
            </a:r>
            <a:endParaRPr lang="en-US" sz="1200" b="1" dirty="0">
              <a:latin typeface="+mj-lt"/>
            </a:endParaRPr>
          </a:p>
        </p:txBody>
      </p:sp>
      <p:graphicFrame>
        <p:nvGraphicFramePr>
          <p:cNvPr id="71" name="Chart 7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4603071"/>
              </p:ext>
            </p:extLst>
          </p:nvPr>
        </p:nvGraphicFramePr>
        <p:xfrm>
          <a:off x="380917" y="4669723"/>
          <a:ext cx="2163761" cy="1721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2" name="TextBox 71"/>
          <p:cNvSpPr txBox="1"/>
          <p:nvPr/>
        </p:nvSpPr>
        <p:spPr>
          <a:xfrm>
            <a:off x="2259142" y="4818841"/>
            <a:ext cx="564276" cy="218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WT</a:t>
            </a:r>
            <a:endParaRPr lang="en-US" sz="1200" b="1" dirty="0">
              <a:latin typeface="+mj-l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191588" y="5146886"/>
            <a:ext cx="524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Q127</a:t>
            </a:r>
            <a:endParaRPr lang="en-US" sz="1200" b="1" dirty="0">
              <a:latin typeface="+mj-lt"/>
            </a:endParaRPr>
          </a:p>
        </p:txBody>
      </p:sp>
      <p:sp>
        <p:nvSpPr>
          <p:cNvPr id="74" name="TextBox 73"/>
          <p:cNvSpPr txBox="1"/>
          <p:nvPr/>
        </p:nvSpPr>
        <p:spPr>
          <a:xfrm rot="16200000">
            <a:off x="-790479" y="4265793"/>
            <a:ext cx="2110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Relative Expression (%)</a:t>
            </a:r>
            <a:endParaRPr lang="en-US" sz="1600" dirty="0"/>
          </a:p>
        </p:txBody>
      </p:sp>
      <p:sp>
        <p:nvSpPr>
          <p:cNvPr id="75" name="TextBox 74"/>
          <p:cNvSpPr txBox="1"/>
          <p:nvPr/>
        </p:nvSpPr>
        <p:spPr>
          <a:xfrm>
            <a:off x="6496791" y="6243494"/>
            <a:ext cx="1982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Hansen et al., 2013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446733" y="6243494"/>
            <a:ext cx="234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Dansithong</a:t>
            </a:r>
            <a:r>
              <a:rPr lang="en-US" dirty="0" smtClean="0"/>
              <a:t> et al.,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59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Graphic spid="63" grpId="0">
        <p:bldAsOne/>
      </p:bldGraphic>
      <p:bldP spid="64" grpId="0"/>
      <p:bldP spid="67" grpId="0"/>
      <p:bldP spid="68" grpId="0"/>
      <p:bldGraphic spid="71" grpId="0">
        <p:bldAsOne/>
      </p:bldGraphic>
      <p:bldP spid="72" grpId="0"/>
      <p:bldP spid="73" grpId="0"/>
      <p:bldP spid="74" grpId="0"/>
      <p:bldP spid="75" grpId="0"/>
      <p:bldP spid="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-651723" y="-515951"/>
            <a:ext cx="10464800" cy="1905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SCA2 Mouse Purkinje Cells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403623" y="1691568"/>
            <a:ext cx="1294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Purkinje cell firing frequency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071287" y="966819"/>
            <a:ext cx="5538805" cy="3041649"/>
            <a:chOff x="1836067" y="966819"/>
            <a:chExt cx="5538805" cy="3041649"/>
          </a:xfrm>
        </p:grpSpPr>
        <p:pic>
          <p:nvPicPr>
            <p:cNvPr id="55" name="Picture 10" descr="SCA2_alltraces_layout_4_1_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067" y="966819"/>
              <a:ext cx="5538805" cy="30416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/>
            <p:cNvSpPr txBox="1"/>
            <p:nvPr/>
          </p:nvSpPr>
          <p:spPr>
            <a:xfrm>
              <a:off x="2778225" y="2424423"/>
              <a:ext cx="5242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+mj-lt"/>
                </a:rPr>
                <a:t>Q127</a:t>
              </a:r>
              <a:endParaRPr lang="en-US" sz="1200" b="1" dirty="0">
                <a:latin typeface="+mj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8428" y="2746835"/>
            <a:ext cx="1982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Hansen et al., 2013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14755" y="4026109"/>
            <a:ext cx="6536213" cy="2863880"/>
            <a:chOff x="1514755" y="4008468"/>
            <a:chExt cx="6536213" cy="2863880"/>
          </a:xfrm>
        </p:grpSpPr>
        <p:grpSp>
          <p:nvGrpSpPr>
            <p:cNvPr id="43" name="Group 42"/>
            <p:cNvGrpSpPr/>
            <p:nvPr/>
          </p:nvGrpSpPr>
          <p:grpSpPr>
            <a:xfrm>
              <a:off x="1514755" y="4008468"/>
              <a:ext cx="6536213" cy="2494548"/>
              <a:chOff x="1193257" y="3036977"/>
              <a:chExt cx="6857712" cy="3265492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0933" y="3036977"/>
                <a:ext cx="3270036" cy="3265492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3257" y="3036977"/>
                <a:ext cx="3515402" cy="3265492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3865078" y="5686118"/>
                <a:ext cx="16626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FF00"/>
                    </a:solidFill>
                  </a:rPr>
                  <a:t>WT       TG</a:t>
                </a:r>
                <a:endParaRPr lang="en-US" sz="28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6576548" y="6503016"/>
              <a:ext cx="1474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Pratap</a:t>
              </a:r>
              <a:r>
                <a:rPr lang="en-US" dirty="0" smtClean="0"/>
                <a:t> </a:t>
              </a:r>
              <a:r>
                <a:rPr lang="en-US" dirty="0" err="1" smtClean="0"/>
                <a:t>Meera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27087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4037906" y="3612740"/>
            <a:ext cx="4307283" cy="133334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40005" dist="22987" dir="5400000" sx="105000" sy="105000" algn="tl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STRESS GRANULES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-73025" y="-372802"/>
            <a:ext cx="9042400" cy="1905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A Treatment for SCA2</a:t>
            </a:r>
            <a:endParaRPr lang="en-US" sz="3600" dirty="0"/>
          </a:p>
        </p:txBody>
      </p:sp>
      <p:sp>
        <p:nvSpPr>
          <p:cNvPr id="13" name="Oval 12"/>
          <p:cNvSpPr/>
          <p:nvPr/>
        </p:nvSpPr>
        <p:spPr>
          <a:xfrm>
            <a:off x="4143746" y="2657128"/>
            <a:ext cx="4077966" cy="118303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40005" dist="22987" dir="5400000" sx="105000" sy="105000" algn="tl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TARGETING CALCIUM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40252" y="3021223"/>
            <a:ext cx="4077966" cy="118303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40005" dist="22987" dir="5400000" sx="105000" sy="105000" algn="tl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ANTISENSE OLIGONUCLEOTIDES (ASOS)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565467" y="1659322"/>
            <a:ext cx="4815649" cy="1030506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40005" dist="22987" dir="5400000" sx="105000" sy="105000" algn="tl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COMPOUND SCREENING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97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 txBox="1">
            <a:spLocks noChangeArrowheads="1"/>
          </p:cNvSpPr>
          <p:nvPr/>
        </p:nvSpPr>
        <p:spPr bwMode="auto">
          <a:xfrm>
            <a:off x="76200" y="0"/>
            <a:ext cx="891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1" i="1" kern="0" dirty="0" smtClean="0">
                <a:solidFill>
                  <a:srgbClr val="000000"/>
                </a:solidFill>
                <a:latin typeface="+mn-lt"/>
                <a:ea typeface="ＭＳ Ｐゴシック" pitchFamily="-80" charset="-128"/>
                <a:cs typeface="Cantarell Bold"/>
              </a:rPr>
              <a:t>ATXN2</a:t>
            </a:r>
            <a:r>
              <a:rPr lang="en-US" sz="3200" b="1" kern="0" dirty="0" smtClean="0">
                <a:solidFill>
                  <a:srgbClr val="000000"/>
                </a:solidFill>
                <a:latin typeface="+mn-lt"/>
                <a:ea typeface="ＭＳ Ｐゴシック" pitchFamily="-80" charset="-128"/>
                <a:cs typeface="Cantarell Bold"/>
              </a:rPr>
              <a:t> Antisense oligonucleotide (ASO)</a:t>
            </a:r>
          </a:p>
        </p:txBody>
      </p:sp>
      <p:cxnSp>
        <p:nvCxnSpPr>
          <p:cNvPr id="99" name="Straight Connector 98"/>
          <p:cNvCxnSpPr/>
          <p:nvPr/>
        </p:nvCxnSpPr>
        <p:spPr>
          <a:xfrm>
            <a:off x="391991" y="1179018"/>
            <a:ext cx="8294815" cy="158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120691" y="2373511"/>
            <a:ext cx="2754226" cy="2380079"/>
            <a:chOff x="-100656" y="3791067"/>
            <a:chExt cx="2754226" cy="2380079"/>
          </a:xfrm>
        </p:grpSpPr>
        <p:sp>
          <p:nvSpPr>
            <p:cNvPr id="89" name="TextBox 88"/>
            <p:cNvSpPr txBox="1"/>
            <p:nvPr/>
          </p:nvSpPr>
          <p:spPr>
            <a:xfrm>
              <a:off x="-89630" y="3791067"/>
              <a:ext cx="27432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 i="1">
                  <a:latin typeface="Arial"/>
                  <a:cs typeface="Arial"/>
                </a:defRPr>
              </a:lvl1pPr>
            </a:lstStyle>
            <a:p>
              <a:pPr algn="ctr"/>
              <a:r>
                <a:rPr lang="en-US" sz="1600" i="0" dirty="0" err="1" smtClean="0">
                  <a:solidFill>
                    <a:srgbClr val="000000"/>
                  </a:solidFill>
                </a:rPr>
                <a:t>Intracerebroventricular</a:t>
              </a:r>
              <a:r>
                <a:rPr lang="en-US" sz="1600" i="0" dirty="0" smtClean="0">
                  <a:solidFill>
                    <a:srgbClr val="000000"/>
                  </a:solidFill>
                </a:rPr>
                <a:t> (ICV) Injection</a:t>
              </a:r>
              <a:endParaRPr lang="en-US" sz="1600" i="0" dirty="0">
                <a:solidFill>
                  <a:srgbClr val="000000"/>
                </a:solidFill>
              </a:endParaRPr>
            </a:p>
          </p:txBody>
        </p:sp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371" y="4537192"/>
              <a:ext cx="1905001" cy="1295400"/>
            </a:xfrm>
            <a:prstGeom prst="rect">
              <a:avLst/>
            </a:prstGeom>
          </p:spPr>
        </p:pic>
        <p:sp>
          <p:nvSpPr>
            <p:cNvPr id="91" name="TextBox 90"/>
            <p:cNvSpPr txBox="1"/>
            <p:nvPr/>
          </p:nvSpPr>
          <p:spPr>
            <a:xfrm>
              <a:off x="1878871" y="5529557"/>
              <a:ext cx="5435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chemeClr val="bg2">
                      <a:lumMod val="50000"/>
                    </a:schemeClr>
                  </a:solidFill>
                </a:rPr>
                <a:t>JAX</a:t>
              </a:r>
              <a:endParaRPr lang="en-US" sz="1400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 bwMode="auto">
            <a:xfrm>
              <a:off x="997820" y="4476896"/>
              <a:ext cx="0" cy="508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93" name="TextBox 92"/>
            <p:cNvSpPr txBox="1"/>
            <p:nvPr/>
          </p:nvSpPr>
          <p:spPr>
            <a:xfrm>
              <a:off x="-100656" y="5832592"/>
              <a:ext cx="2743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 i="1">
                  <a:latin typeface="Arial"/>
                  <a:cs typeface="Arial"/>
                </a:defRPr>
              </a:lvl1pPr>
            </a:lstStyle>
            <a:p>
              <a:pPr algn="ctr"/>
              <a:r>
                <a:rPr lang="en-US" sz="1600" b="0" i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Right Lateral Ventricle</a:t>
              </a:r>
              <a:endParaRPr lang="en-US" sz="1600" b="0" i="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106" y="4826009"/>
            <a:ext cx="1028700" cy="95090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8385" y="4850175"/>
            <a:ext cx="1041400" cy="8541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07848" y="4665509"/>
            <a:ext cx="58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ASO</a:t>
            </a:r>
            <a:endParaRPr lang="en-US" b="1" dirty="0"/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6951475" y="5241377"/>
            <a:ext cx="546123" cy="995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42698" y="1403038"/>
            <a:ext cx="3224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ASO treatment improved. . 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1470" y="4295807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 firing frequency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5711470" y="2039462"/>
            <a:ext cx="220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Molecular phenotype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6337048" y="2384077"/>
            <a:ext cx="2377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Rgs8</a:t>
            </a:r>
            <a:r>
              <a:rPr lang="en-US" dirty="0" smtClean="0"/>
              <a:t> &amp; </a:t>
            </a:r>
            <a:r>
              <a:rPr lang="en-US" i="1" dirty="0" smtClean="0"/>
              <a:t>Pcp2</a:t>
            </a:r>
            <a:r>
              <a:rPr lang="en-US" dirty="0" smtClean="0"/>
              <a:t> </a:t>
            </a:r>
          </a:p>
          <a:p>
            <a:r>
              <a:rPr lang="en-US" dirty="0" smtClean="0"/>
              <a:t>expression improved</a:t>
            </a:r>
            <a:endParaRPr lang="en-US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1636" y="1903126"/>
            <a:ext cx="561936" cy="470385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1636" y="3089014"/>
            <a:ext cx="561936" cy="470385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1636" y="4132453"/>
            <a:ext cx="561936" cy="470385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918118" y="711349"/>
            <a:ext cx="3108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Target based approach</a:t>
            </a:r>
            <a:endParaRPr lang="en-US" sz="2400" b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5711470" y="3222123"/>
            <a:ext cx="1454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Rotarod</a:t>
            </a:r>
            <a:endParaRPr lang="en-US" dirty="0" smtClean="0"/>
          </a:p>
          <a:p>
            <a:r>
              <a:rPr lang="en-US" dirty="0" smtClean="0"/>
              <a:t>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77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19851</TotalTime>
  <Words>1532</Words>
  <Application>Microsoft Macintosh PowerPoint</Application>
  <PresentationFormat>On-screen Show (4:3)</PresentationFormat>
  <Paragraphs>427</Paragraphs>
  <Slides>41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ATXN2 Screening Construct</vt:lpstr>
      <vt:lpstr>PowerPoint Presentation</vt:lpstr>
      <vt:lpstr>PowerPoint Presentation</vt:lpstr>
      <vt:lpstr>Screening Assay</vt:lpstr>
      <vt:lpstr>Robotic Compound Screening</vt:lpstr>
      <vt:lpstr>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Utah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Scoles</dc:creator>
  <cp:lastModifiedBy>Daniel Scoles</cp:lastModifiedBy>
  <cp:revision>266</cp:revision>
  <dcterms:created xsi:type="dcterms:W3CDTF">2016-01-14T03:57:35Z</dcterms:created>
  <dcterms:modified xsi:type="dcterms:W3CDTF">2016-02-05T21:17:35Z</dcterms:modified>
</cp:coreProperties>
</file>