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.xml" ContentType="application/vnd.openxmlformats-officedocument.presentationml.tags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0"/>
  </p:notesMasterIdLst>
  <p:sldIdLst>
    <p:sldId id="1042" r:id="rId2"/>
    <p:sldId id="1046" r:id="rId3"/>
    <p:sldId id="1044" r:id="rId4"/>
    <p:sldId id="1045" r:id="rId5"/>
    <p:sldId id="1047" r:id="rId6"/>
    <p:sldId id="1040" r:id="rId7"/>
    <p:sldId id="1012" r:id="rId8"/>
    <p:sldId id="1043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8F3F"/>
    <a:srgbClr val="1BBAD6"/>
    <a:srgbClr val="52A6FF"/>
    <a:srgbClr val="7ADEFF"/>
    <a:srgbClr val="FFFFFF"/>
    <a:srgbClr val="B54EFF"/>
    <a:srgbClr val="E98137"/>
    <a:srgbClr val="FF33FD"/>
    <a:srgbClr val="23B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6927" autoAdjust="0"/>
  </p:normalViewPr>
  <p:slideViewPr>
    <p:cSldViewPr>
      <p:cViewPr varScale="1">
        <p:scale>
          <a:sx n="84" d="100"/>
          <a:sy n="84" d="100"/>
        </p:scale>
        <p:origin x="-672" y="-104"/>
      </p:cViewPr>
      <p:guideLst>
        <p:guide orient="horz" pos="432"/>
        <p:guide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Lab%20Notebook:ISIS%20Collaboration:ASO%20surgery%20related%20mouse%20work:06142012_Q127_transgenic%20ASO%20experiment:2012-6-22_ASO_trans_m64-72_huATXN2_mAtxn2_Actin_and_AIFIB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haimeiwang:Documents:Lab%20Notebook:ISIS%20Collaboration:ASO%20surgery%20related%20mouse%20work:Iba1%20compil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haimeiwang:Documents:Lab%20Notebook:ISIS%20Collaboration:Rotarod%20Experiments:MATT4:MATT4%2010%20weeks%20-%20Dan's%20edi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haimeiwang:Documents:Lab%20Notebook:ISIS%20Collaboration:Rotarod%20Experiments:Matt%20experiments%202014:Matt2:MATT2-9%20weeks:matt2-5%20and%209wks%2019s%20ms%20removed%20-%20added%2013%20week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Lab%20Notebook:ISIS%20Collaboration:Rotarod%20Experiments:Matt%20experiments%202014:Matt2:qPCR%20data%20091514:MATT2%20qPC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Lab%20Notebook:ISIS%20Collaboration:Rotarod%20Experiments:MATT4:cerebellum%20qPCR:MATT4%20cerebellum%20qPC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imeiwang:Documents:Meetings:AAN:AAN%202015%20Washington%20DC:Slideshow%20figures:Hansen%20Hz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  <a:ln>
              <a:solidFill>
                <a:srgbClr val="4B4B4B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Sheet1!$C$80:$G$80</c:f>
                <c:numCache>
                  <c:formatCode>General</c:formatCode>
                  <c:ptCount val="5"/>
                  <c:pt idx="0">
                    <c:v>14.19452857291479</c:v>
                  </c:pt>
                  <c:pt idx="1">
                    <c:v>10.64513951040732</c:v>
                  </c:pt>
                  <c:pt idx="2">
                    <c:v>5.56300268886113</c:v>
                  </c:pt>
                  <c:pt idx="3">
                    <c:v>3.775560431595548</c:v>
                  </c:pt>
                  <c:pt idx="4">
                    <c:v>13.97385806117264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>
                <a:solidFill>
                  <a:srgbClr val="4B4B4B"/>
                </a:solidFill>
              </a:ln>
            </c:spPr>
          </c:errBars>
          <c:val>
            <c:numRef>
              <c:f>Sheet1!$C$79:$G$79</c:f>
              <c:numCache>
                <c:formatCode>General</c:formatCode>
                <c:ptCount val="5"/>
                <c:pt idx="0">
                  <c:v>100.0</c:v>
                </c:pt>
                <c:pt idx="1">
                  <c:v>35.70259148611314</c:v>
                </c:pt>
                <c:pt idx="2">
                  <c:v>38.2644569226746</c:v>
                </c:pt>
                <c:pt idx="3">
                  <c:v>53.56740936655745</c:v>
                </c:pt>
                <c:pt idx="4">
                  <c:v>60.6094009310361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7745064"/>
        <c:axId val="-2117890264"/>
      </c:barChart>
      <c:catAx>
        <c:axId val="-21177450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7890264"/>
        <c:crosses val="autoZero"/>
        <c:auto val="1"/>
        <c:lblAlgn val="ctr"/>
        <c:lblOffset val="100"/>
        <c:noMultiLvlLbl val="0"/>
      </c:catAx>
      <c:valAx>
        <c:axId val="-2117890264"/>
        <c:scaling>
          <c:orientation val="minMax"/>
          <c:max val="120.0"/>
          <c:min val="0.0"/>
        </c:scaling>
        <c:delete val="0"/>
        <c:axPos val="l"/>
        <c:majorGridlines>
          <c:spPr>
            <a:ln>
              <a:solidFill>
                <a:srgbClr val="4B4B4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4B4B4B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-2117745064"/>
        <c:crosses val="autoZero"/>
        <c:crossBetween val="between"/>
        <c:majorUnit val="25.0"/>
      </c:valAx>
      <c:spPr>
        <a:ln>
          <a:solidFill>
            <a:srgbClr val="4B4B4B"/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Sheet1!$C$45:$G$45</c:f>
                <c:numCache>
                  <c:formatCode>General</c:formatCode>
                  <c:ptCount val="5"/>
                  <c:pt idx="0">
                    <c:v>17.865650015088</c:v>
                  </c:pt>
                  <c:pt idx="1">
                    <c:v>26.06766188009887</c:v>
                  </c:pt>
                  <c:pt idx="2">
                    <c:v>51.63523331016136</c:v>
                  </c:pt>
                  <c:pt idx="3">
                    <c:v>43.21872778076905</c:v>
                  </c:pt>
                  <c:pt idx="4">
                    <c:v>21.26317004358508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Sheet1!$C$47:$G$47</c:f>
              <c:strCache>
                <c:ptCount val="5"/>
                <c:pt idx="0">
                  <c:v>Sal</c:v>
                </c:pt>
                <c:pt idx="1">
                  <c:v>ASO1</c:v>
                </c:pt>
                <c:pt idx="2">
                  <c:v>ASO3</c:v>
                </c:pt>
                <c:pt idx="3">
                  <c:v>ASO7</c:v>
                </c:pt>
                <c:pt idx="4">
                  <c:v>ASO8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  <c:pt idx="0">
                  <c:v>102.3075419363148</c:v>
                </c:pt>
                <c:pt idx="1">
                  <c:v>102.6264544759944</c:v>
                </c:pt>
                <c:pt idx="2">
                  <c:v>112.7193685494856</c:v>
                </c:pt>
                <c:pt idx="3">
                  <c:v>102.8357500532738</c:v>
                </c:pt>
                <c:pt idx="4">
                  <c:v>222.5826101659834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21952744"/>
        <c:axId val="-2135740728"/>
      </c:barChart>
      <c:catAx>
        <c:axId val="-212195274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5740728"/>
        <c:crosses val="autoZero"/>
        <c:auto val="1"/>
        <c:lblAlgn val="ctr"/>
        <c:lblOffset val="100"/>
        <c:noMultiLvlLbl val="0"/>
      </c:catAx>
      <c:valAx>
        <c:axId val="-2135740728"/>
        <c:scaling>
          <c:orientation val="minMax"/>
          <c:max val="25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21952744"/>
        <c:crosses val="autoZero"/>
        <c:crossBetween val="between"/>
        <c:minorUnit val="50.0"/>
      </c:valAx>
    </c:plotArea>
    <c:plotVisOnly val="1"/>
    <c:dispBlanksAs val="gap"/>
    <c:showDLblsOverMax val="0"/>
  </c:chart>
  <c:txPr>
    <a:bodyPr/>
    <a:lstStyle/>
    <a:p>
      <a:pPr>
        <a:defRPr sz="1800" b="1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WT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Sheet1!$E$3:$E$7</c:f>
                <c:numCache>
                  <c:formatCode>General</c:formatCode>
                  <c:ptCount val="5"/>
                  <c:pt idx="0">
                    <c:v>20.0</c:v>
                  </c:pt>
                  <c:pt idx="1">
                    <c:v>20.0</c:v>
                  </c:pt>
                  <c:pt idx="2">
                    <c:v>20.0</c:v>
                  </c:pt>
                  <c:pt idx="3">
                    <c:v>35.0</c:v>
                  </c:pt>
                  <c:pt idx="4">
                    <c:v>40.0</c:v>
                  </c:pt>
                </c:numCache>
              </c:numRef>
            </c:plus>
            <c:minus>
              <c:numRef>
                <c:f>Sheet1!$E$3:$E$7</c:f>
                <c:numCache>
                  <c:formatCode>General</c:formatCode>
                  <c:ptCount val="5"/>
                  <c:pt idx="0">
                    <c:v>20.0</c:v>
                  </c:pt>
                  <c:pt idx="1">
                    <c:v>20.0</c:v>
                  </c:pt>
                  <c:pt idx="2">
                    <c:v>20.0</c:v>
                  </c:pt>
                  <c:pt idx="3">
                    <c:v>35.0</c:v>
                  </c:pt>
                  <c:pt idx="4">
                    <c:v>40.0</c:v>
                  </c:pt>
                </c:numCache>
              </c:numRef>
            </c:minus>
          </c:errBars>
          <c:xVal>
            <c:numRef>
              <c:f>Sheet1!$B$3:$B$7</c:f>
              <c:numCache>
                <c:formatCode>General</c:formatCode>
                <c:ptCount val="5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24.0</c:v>
                </c:pt>
                <c:pt idx="4">
                  <c:v>36.0</c:v>
                </c:pt>
              </c:numCache>
            </c:numRef>
          </c:xVal>
          <c:yVal>
            <c:numRef>
              <c:f>Sheet1!$C$3:$C$7</c:f>
              <c:numCache>
                <c:formatCode>General</c:formatCode>
                <c:ptCount val="5"/>
                <c:pt idx="0">
                  <c:v>590.0</c:v>
                </c:pt>
                <c:pt idx="1">
                  <c:v>540.0</c:v>
                </c:pt>
                <c:pt idx="2">
                  <c:v>545.0</c:v>
                </c:pt>
                <c:pt idx="3">
                  <c:v>440.0</c:v>
                </c:pt>
                <c:pt idx="4">
                  <c:v>500.0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TG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Sheet1!$F$3:$F$7</c:f>
                <c:numCache>
                  <c:formatCode>General</c:formatCode>
                  <c:ptCount val="5"/>
                  <c:pt idx="0">
                    <c:v>10.0</c:v>
                  </c:pt>
                  <c:pt idx="1">
                    <c:v>30.0</c:v>
                  </c:pt>
                  <c:pt idx="2">
                    <c:v>20.0</c:v>
                  </c:pt>
                  <c:pt idx="3">
                    <c:v>30.0</c:v>
                  </c:pt>
                  <c:pt idx="4">
                    <c:v>35.0</c:v>
                  </c:pt>
                </c:numCache>
              </c:numRef>
            </c:plus>
            <c:minus>
              <c:numRef>
                <c:f>Sheet1!$F$3:$F$7</c:f>
                <c:numCache>
                  <c:formatCode>General</c:formatCode>
                  <c:ptCount val="5"/>
                  <c:pt idx="0">
                    <c:v>10.0</c:v>
                  </c:pt>
                  <c:pt idx="1">
                    <c:v>30.0</c:v>
                  </c:pt>
                  <c:pt idx="2">
                    <c:v>20.0</c:v>
                  </c:pt>
                  <c:pt idx="3">
                    <c:v>30.0</c:v>
                  </c:pt>
                  <c:pt idx="4">
                    <c:v>35.0</c:v>
                  </c:pt>
                </c:numCache>
              </c:numRef>
            </c:minus>
          </c:errBars>
          <c:xVal>
            <c:numRef>
              <c:f>Sheet1!$B$3:$B$7</c:f>
              <c:numCache>
                <c:formatCode>General</c:formatCode>
                <c:ptCount val="5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24.0</c:v>
                </c:pt>
                <c:pt idx="4">
                  <c:v>36.0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580.0</c:v>
                </c:pt>
                <c:pt idx="1">
                  <c:v>400.0</c:v>
                </c:pt>
                <c:pt idx="2">
                  <c:v>320.0</c:v>
                </c:pt>
                <c:pt idx="3">
                  <c:v>280.0</c:v>
                </c:pt>
                <c:pt idx="4">
                  <c:v>205.0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034488"/>
        <c:axId val="-2135684920"/>
      </c:scatterChart>
      <c:valAx>
        <c:axId val="-2135034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2135684920"/>
        <c:crosses val="autoZero"/>
        <c:crossBetween val="midCat"/>
        <c:majorUnit val="4.0"/>
        <c:minorUnit val="0.8"/>
      </c:valAx>
      <c:valAx>
        <c:axId val="-2135684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Latency to fall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50344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'Charts 5 &amp; 10 wks'!$C$35</c:f>
              <c:strCache>
                <c:ptCount val="1"/>
                <c:pt idx="0">
                  <c:v>ASO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'Charts 5 &amp; 10 wks'!$D$40:$J$40</c:f>
                <c:numCache>
                  <c:formatCode>General</c:formatCode>
                  <c:ptCount val="7"/>
                  <c:pt idx="0">
                    <c:v>12.87822362391189</c:v>
                  </c:pt>
                  <c:pt idx="1">
                    <c:v>14.79907313534042</c:v>
                  </c:pt>
                  <c:pt idx="2">
                    <c:v>13.78233118158079</c:v>
                  </c:pt>
                  <c:pt idx="4">
                    <c:v>15.66148974986687</c:v>
                  </c:pt>
                  <c:pt idx="5">
                    <c:v>19.41707479971633</c:v>
                  </c:pt>
                  <c:pt idx="6">
                    <c:v>20.96428250708898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multiLvlStrRef>
              <c:f>'Charts 5 &amp; 10 wks'!$D$33:$J$34</c:f>
              <c:multiLvlStrCache>
                <c:ptCount val="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</c:lvl>
                <c:lvl>
                  <c:pt idx="0">
                    <c:v>WEEK 5</c:v>
                  </c:pt>
                  <c:pt idx="5">
                    <c:v>WEEK 10</c:v>
                  </c:pt>
                </c:lvl>
              </c:multiLvlStrCache>
            </c:multiLvlStrRef>
          </c:cat>
          <c:val>
            <c:numRef>
              <c:f>'Charts 5 &amp; 10 wks'!$D$35:$J$35</c:f>
              <c:numCache>
                <c:formatCode>General</c:formatCode>
                <c:ptCount val="7"/>
                <c:pt idx="0">
                  <c:v>240.6535714285714</c:v>
                </c:pt>
                <c:pt idx="1">
                  <c:v>257.95357142857</c:v>
                </c:pt>
                <c:pt idx="2">
                  <c:v>259.5988095238095</c:v>
                </c:pt>
                <c:pt idx="4">
                  <c:v>194.3906666666666</c:v>
                </c:pt>
                <c:pt idx="5">
                  <c:v>226.0373333333333</c:v>
                </c:pt>
                <c:pt idx="6">
                  <c:v>242.7853333333333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'Charts 5 &amp; 10 wks'!$C$36</c:f>
              <c:strCache>
                <c:ptCount val="1"/>
                <c:pt idx="0">
                  <c:v>Saline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'Charts 5 &amp; 10 wks'!$D$41:$J$41</c:f>
                <c:numCache>
                  <c:formatCode>General</c:formatCode>
                  <c:ptCount val="7"/>
                  <c:pt idx="0">
                    <c:v>17.76587485415041</c:v>
                  </c:pt>
                  <c:pt idx="1">
                    <c:v>17.93131754779886</c:v>
                  </c:pt>
                  <c:pt idx="2">
                    <c:v>17.62719269260485</c:v>
                  </c:pt>
                  <c:pt idx="4">
                    <c:v>13.99477327917103</c:v>
                  </c:pt>
                  <c:pt idx="5">
                    <c:v>16.7560177009228</c:v>
                  </c:pt>
                  <c:pt idx="6">
                    <c:v>15.53810063265004</c:v>
                  </c:pt>
                </c:numCache>
              </c:numRef>
            </c:minus>
          </c:errBars>
          <c:cat>
            <c:multiLvlStrRef>
              <c:f>'Charts 5 &amp; 10 wks'!$D$33:$J$34</c:f>
              <c:multiLvlStrCache>
                <c:ptCount val="7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</c:lvl>
                <c:lvl>
                  <c:pt idx="0">
                    <c:v>WEEK 5</c:v>
                  </c:pt>
                  <c:pt idx="5">
                    <c:v>WEEK 10</c:v>
                  </c:pt>
                </c:lvl>
              </c:multiLvlStrCache>
            </c:multiLvlStrRef>
          </c:cat>
          <c:val>
            <c:numRef>
              <c:f>'Charts 5 &amp; 10 wks'!$D$36:$J$36</c:f>
              <c:numCache>
                <c:formatCode>General</c:formatCode>
                <c:ptCount val="7"/>
                <c:pt idx="0">
                  <c:v>218.526</c:v>
                </c:pt>
                <c:pt idx="1">
                  <c:v>240.918</c:v>
                </c:pt>
                <c:pt idx="2">
                  <c:v>236.5066666666667</c:v>
                </c:pt>
                <c:pt idx="4">
                  <c:v>216.2130434782609</c:v>
                </c:pt>
                <c:pt idx="5">
                  <c:v>198.7420289855072</c:v>
                </c:pt>
                <c:pt idx="6">
                  <c:v>212.0985507246377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189224"/>
        <c:axId val="-2122186216"/>
      </c:lineChart>
      <c:catAx>
        <c:axId val="-2122189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2186216"/>
        <c:crosses val="autoZero"/>
        <c:auto val="1"/>
        <c:lblAlgn val="ctr"/>
        <c:lblOffset val="100"/>
        <c:noMultiLvlLbl val="0"/>
      </c:catAx>
      <c:valAx>
        <c:axId val="-2122186216"/>
        <c:scaling>
          <c:orientation val="minMax"/>
          <c:max val="275.0"/>
          <c:min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Latency to fall (s)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122189224"/>
        <c:crosses val="autoZero"/>
        <c:crossBetween val="between"/>
        <c:minorUnit val="25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'week 5 &amp; week 9'!$M$49</c:f>
              <c:strCache>
                <c:ptCount val="1"/>
                <c:pt idx="0">
                  <c:v> ASO7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'week 5 &amp; week 9'!$S$50:$S$60</c:f>
                <c:numCache>
                  <c:formatCode>General</c:formatCode>
                  <c:ptCount val="11"/>
                  <c:pt idx="0">
                    <c:v>26.13823643</c:v>
                  </c:pt>
                  <c:pt idx="1">
                    <c:v>27.37703447</c:v>
                  </c:pt>
                  <c:pt idx="2">
                    <c:v>30.47481096</c:v>
                  </c:pt>
                  <c:pt idx="4">
                    <c:v>28.05840613843891</c:v>
                  </c:pt>
                  <c:pt idx="5">
                    <c:v>26.60695573512918</c:v>
                  </c:pt>
                  <c:pt idx="6">
                    <c:v>24.85322052399247</c:v>
                  </c:pt>
                  <c:pt idx="8">
                    <c:v>19.63523767678182</c:v>
                  </c:pt>
                  <c:pt idx="9">
                    <c:v>22.16546753194007</c:v>
                  </c:pt>
                  <c:pt idx="10">
                    <c:v>22.78609043165945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multiLvlStrRef>
              <c:f>'week 5 &amp; week 9'!$K$50:$L$60</c:f>
              <c:multiLvlStrCache>
                <c:ptCount val="1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</c:lvl>
                <c:lvl>
                  <c:pt idx="0">
                    <c:v>week 5</c:v>
                  </c:pt>
                  <c:pt idx="4">
                    <c:v>week 9</c:v>
                  </c:pt>
                  <c:pt idx="8">
                    <c:v>week 13</c:v>
                  </c:pt>
                </c:lvl>
              </c:multiLvlStrCache>
            </c:multiLvlStrRef>
          </c:cat>
          <c:val>
            <c:numRef>
              <c:f>'week 5 &amp; week 9'!$M$50:$M$60</c:f>
              <c:numCache>
                <c:formatCode>General</c:formatCode>
                <c:ptCount val="11"/>
                <c:pt idx="0">
                  <c:v>144.8230769</c:v>
                </c:pt>
                <c:pt idx="1">
                  <c:v>140.9692308</c:v>
                </c:pt>
                <c:pt idx="2">
                  <c:v>153.8423077</c:v>
                </c:pt>
                <c:pt idx="4">
                  <c:v>149.0807692307692</c:v>
                </c:pt>
                <c:pt idx="5">
                  <c:v>138.5807692307692</c:v>
                </c:pt>
                <c:pt idx="6">
                  <c:v>139.0346153846154</c:v>
                </c:pt>
                <c:pt idx="8">
                  <c:v>113.448717948718</c:v>
                </c:pt>
                <c:pt idx="9">
                  <c:v>135.6923076923077</c:v>
                </c:pt>
                <c:pt idx="10">
                  <c:v>142.8564102564103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 5 &amp; week 9'!$N$49</c:f>
              <c:strCache>
                <c:ptCount val="1"/>
                <c:pt idx="0">
                  <c:v> ASO3</c:v>
                </c:pt>
              </c:strCache>
            </c:strRef>
          </c:tx>
          <c:spPr>
            <a:ln w="50800">
              <a:solidFill>
                <a:srgbClr val="E98137"/>
              </a:solidFill>
            </a:ln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'week 5 &amp; week 9'!$T$50:$T$60</c:f>
                <c:numCache>
                  <c:formatCode>General</c:formatCode>
                  <c:ptCount val="11"/>
                  <c:pt idx="0">
                    <c:v>16.51719933</c:v>
                  </c:pt>
                  <c:pt idx="1">
                    <c:v>18.55320121</c:v>
                  </c:pt>
                  <c:pt idx="2">
                    <c:v>20.8252684</c:v>
                  </c:pt>
                  <c:pt idx="4">
                    <c:v>15.4095989390899</c:v>
                  </c:pt>
                  <c:pt idx="5">
                    <c:v>17.24398243643847</c:v>
                  </c:pt>
                  <c:pt idx="6">
                    <c:v>17.49811339584337</c:v>
                  </c:pt>
                  <c:pt idx="8">
                    <c:v>11.88418070251447</c:v>
                  </c:pt>
                  <c:pt idx="9">
                    <c:v>15.96291783099232</c:v>
                  </c:pt>
                  <c:pt idx="10">
                    <c:v>17.47708360966206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multiLvlStrRef>
              <c:f>'week 5 &amp; week 9'!$K$50:$L$60</c:f>
              <c:multiLvlStrCache>
                <c:ptCount val="1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</c:lvl>
                <c:lvl>
                  <c:pt idx="0">
                    <c:v>week 5</c:v>
                  </c:pt>
                  <c:pt idx="4">
                    <c:v>week 9</c:v>
                  </c:pt>
                  <c:pt idx="8">
                    <c:v>week 13</c:v>
                  </c:pt>
                </c:lvl>
              </c:multiLvlStrCache>
            </c:multiLvlStrRef>
          </c:cat>
          <c:val>
            <c:numRef>
              <c:f>'week 5 &amp; week 9'!$N$50:$N$60</c:f>
              <c:numCache>
                <c:formatCode>General</c:formatCode>
                <c:ptCount val="11"/>
                <c:pt idx="0">
                  <c:v>136.85</c:v>
                </c:pt>
                <c:pt idx="1">
                  <c:v>140.1866667</c:v>
                </c:pt>
                <c:pt idx="2">
                  <c:v>155.0533333</c:v>
                </c:pt>
                <c:pt idx="4">
                  <c:v>130.8666666666667</c:v>
                </c:pt>
                <c:pt idx="5">
                  <c:v>125.4866666666667</c:v>
                </c:pt>
                <c:pt idx="6">
                  <c:v>133.72</c:v>
                </c:pt>
                <c:pt idx="8">
                  <c:v>95.67555555555499</c:v>
                </c:pt>
                <c:pt idx="9">
                  <c:v>101.0088888888889</c:v>
                </c:pt>
                <c:pt idx="10">
                  <c:v>114.1444444444444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'week 5 &amp; week 9'!$O$49</c:f>
              <c:strCache>
                <c:ptCount val="1"/>
                <c:pt idx="0">
                  <c:v> SALINE</c:v>
                </c:pt>
              </c:strCache>
            </c:strRef>
          </c:tx>
          <c:spPr>
            <a:ln w="50800">
              <a:solidFill>
                <a:srgbClr val="CB1116"/>
              </a:solidFill>
            </a:ln>
          </c:spPr>
          <c:marker>
            <c:symbol val="none"/>
          </c:marker>
          <c:errBars>
            <c:errDir val="y"/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'week 5 &amp; week 9'!$U$50:$U$60</c:f>
                <c:numCache>
                  <c:formatCode>General</c:formatCode>
                  <c:ptCount val="11"/>
                  <c:pt idx="0">
                    <c:v>14.47096456</c:v>
                  </c:pt>
                  <c:pt idx="1">
                    <c:v>12.23220199</c:v>
                  </c:pt>
                  <c:pt idx="2">
                    <c:v>13.64931304</c:v>
                  </c:pt>
                  <c:pt idx="4">
                    <c:v>11.70894372769767</c:v>
                  </c:pt>
                  <c:pt idx="5">
                    <c:v>14.56734962495874</c:v>
                  </c:pt>
                  <c:pt idx="6">
                    <c:v>14.45046354106763</c:v>
                  </c:pt>
                  <c:pt idx="8">
                    <c:v>13.47389959775454</c:v>
                  </c:pt>
                  <c:pt idx="9">
                    <c:v>12.30867696983697</c:v>
                  </c:pt>
                  <c:pt idx="10">
                    <c:v>11.7371049133094</c:v>
                  </c:pt>
                </c:numCache>
              </c:numRef>
            </c:minus>
          </c:errBars>
          <c:cat>
            <c:multiLvlStrRef>
              <c:f>'week 5 &amp; week 9'!$K$50:$L$60</c:f>
              <c:multiLvlStrCache>
                <c:ptCount val="1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</c:lvl>
                <c:lvl>
                  <c:pt idx="0">
                    <c:v>week 5</c:v>
                  </c:pt>
                  <c:pt idx="4">
                    <c:v>week 9</c:v>
                  </c:pt>
                  <c:pt idx="8">
                    <c:v>week 13</c:v>
                  </c:pt>
                </c:lvl>
              </c:multiLvlStrCache>
            </c:multiLvlStrRef>
          </c:cat>
          <c:val>
            <c:numRef>
              <c:f>'week 5 &amp; week 9'!$O$50:$O$60</c:f>
              <c:numCache>
                <c:formatCode>General</c:formatCode>
                <c:ptCount val="11"/>
                <c:pt idx="0">
                  <c:v>123.2533333</c:v>
                </c:pt>
                <c:pt idx="1">
                  <c:v>118.97</c:v>
                </c:pt>
                <c:pt idx="2">
                  <c:v>130.9366667</c:v>
                </c:pt>
                <c:pt idx="4">
                  <c:v>103.67</c:v>
                </c:pt>
                <c:pt idx="5">
                  <c:v>104.1733333333333</c:v>
                </c:pt>
                <c:pt idx="6">
                  <c:v>112.45</c:v>
                </c:pt>
                <c:pt idx="8">
                  <c:v>88.54000000000002</c:v>
                </c:pt>
                <c:pt idx="9">
                  <c:v>93.76888888888854</c:v>
                </c:pt>
                <c:pt idx="10">
                  <c:v>99.86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856600"/>
        <c:axId val="-2117846472"/>
      </c:lineChart>
      <c:catAx>
        <c:axId val="-2135856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117846472"/>
        <c:crosses val="autoZero"/>
        <c:auto val="1"/>
        <c:lblAlgn val="ctr"/>
        <c:lblOffset val="100"/>
        <c:noMultiLvlLbl val="0"/>
      </c:catAx>
      <c:valAx>
        <c:axId val="-2117846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Latency to fall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5856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389219352496"/>
          <c:y val="0.278284598372116"/>
          <c:w val="0.24339081507906"/>
          <c:h val="0.295308789204588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1" i="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</c:dPt>
          <c:errBars>
            <c:errBarType val="plus"/>
            <c:errValType val="cust"/>
            <c:noEndCap val="0"/>
            <c:plus>
              <c:numRef>
                <c:f>'qPCR - calc'!$L$77:$N$77</c:f>
                <c:numCache>
                  <c:formatCode>General</c:formatCode>
                  <c:ptCount val="3"/>
                  <c:pt idx="0">
                    <c:v>48.90067190773944</c:v>
                  </c:pt>
                  <c:pt idx="1">
                    <c:v>10.09105270468714</c:v>
                  </c:pt>
                  <c:pt idx="2">
                    <c:v>13.63650334121985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'qPCR - calc'!$L$75:$N$75</c:f>
              <c:strCache>
                <c:ptCount val="3"/>
                <c:pt idx="0">
                  <c:v>Saline</c:v>
                </c:pt>
                <c:pt idx="1">
                  <c:v>ASO3</c:v>
                </c:pt>
                <c:pt idx="2">
                  <c:v>ASO7</c:v>
                </c:pt>
              </c:strCache>
            </c:strRef>
          </c:cat>
          <c:val>
            <c:numRef>
              <c:f>'qPCR - calc'!$L$76:$N$76</c:f>
              <c:numCache>
                <c:formatCode>General</c:formatCode>
                <c:ptCount val="3"/>
                <c:pt idx="0">
                  <c:v>100.0</c:v>
                </c:pt>
                <c:pt idx="1">
                  <c:v>19.19227682848692</c:v>
                </c:pt>
                <c:pt idx="2">
                  <c:v>26.02544509949409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7989336"/>
        <c:axId val="-2135598024"/>
      </c:barChart>
      <c:catAx>
        <c:axId val="-2117989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5598024"/>
        <c:crosses val="autoZero"/>
        <c:auto val="1"/>
        <c:lblAlgn val="ctr"/>
        <c:lblOffset val="100"/>
        <c:noMultiLvlLbl val="0"/>
      </c:catAx>
      <c:valAx>
        <c:axId val="-2135598024"/>
        <c:scaling>
          <c:orientation val="minMax"/>
          <c:max val="15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b="1" i="1" baseline="0" dirty="0">
                    <a:effectLst/>
                  </a:rPr>
                  <a:t>ATXN2 /  Actin (%)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426356589147287"/>
              <c:y val="0.02807017543859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7989336"/>
        <c:crosses val="autoZero"/>
        <c:crossBetween val="between"/>
        <c:majorUnit val="25.0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errBars>
            <c:errBarType val="plus"/>
            <c:errValType val="cust"/>
            <c:noEndCap val="0"/>
            <c:plus>
              <c:numRef>
                <c:f>'qPCR calc'!$H$54:$I$54</c:f>
                <c:numCache>
                  <c:formatCode>General</c:formatCode>
                  <c:ptCount val="2"/>
                  <c:pt idx="0">
                    <c:v>47.2659824234413</c:v>
                  </c:pt>
                  <c:pt idx="1">
                    <c:v>45.23316893528752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'qPCR calc'!$H$52:$I$52</c:f>
              <c:strCache>
                <c:ptCount val="2"/>
                <c:pt idx="0">
                  <c:v>Saline</c:v>
                </c:pt>
                <c:pt idx="1">
                  <c:v>ASO7</c:v>
                </c:pt>
              </c:strCache>
            </c:strRef>
          </c:cat>
          <c:val>
            <c:numRef>
              <c:f>'qPCR calc'!$H$53:$I$53</c:f>
              <c:numCache>
                <c:formatCode>General</c:formatCode>
                <c:ptCount val="2"/>
                <c:pt idx="0">
                  <c:v>100.0</c:v>
                </c:pt>
                <c:pt idx="1">
                  <c:v>45.68443968591509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17984824"/>
        <c:axId val="-2117981816"/>
      </c:barChart>
      <c:catAx>
        <c:axId val="-2117984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7981816"/>
        <c:crosses val="autoZero"/>
        <c:auto val="1"/>
        <c:lblAlgn val="ctr"/>
        <c:lblOffset val="100"/>
        <c:noMultiLvlLbl val="0"/>
      </c:catAx>
      <c:valAx>
        <c:axId val="-2117981816"/>
        <c:scaling>
          <c:orientation val="minMax"/>
          <c:max val="15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ATXN2 / Actin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7984824"/>
        <c:crosses val="autoZero"/>
        <c:crossBetween val="between"/>
        <c:majorUnit val="25.0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961149087133"/>
          <c:y val="0.0506134891778754"/>
          <c:w val="0.471806639554671"/>
          <c:h val="0.6493423449547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1.0</c:v>
                  </c:pt>
                  <c:pt idx="1">
                    <c:v>1.0</c:v>
                  </c:pt>
                  <c:pt idx="2">
                    <c:v>3.0</c:v>
                  </c:pt>
                  <c:pt idx="3">
                    <c:v>2.0</c:v>
                  </c:pt>
                  <c:pt idx="4">
                    <c:v>2.0</c:v>
                  </c:pt>
                  <c:pt idx="5">
                    <c:v>3.0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1.0</c:v>
                  </c:pt>
                  <c:pt idx="1">
                    <c:v>1.0</c:v>
                  </c:pt>
                  <c:pt idx="2">
                    <c:v>3.0</c:v>
                  </c:pt>
                  <c:pt idx="3">
                    <c:v>2.0</c:v>
                  </c:pt>
                  <c:pt idx="4">
                    <c:v>2.0</c:v>
                  </c:pt>
                  <c:pt idx="5">
                    <c:v>3.0</c:v>
                  </c:pt>
                </c:numCache>
              </c:numRef>
            </c:minus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4.0</c:v>
                </c:pt>
                <c:pt idx="1">
                  <c:v>6.0</c:v>
                </c:pt>
                <c:pt idx="2">
                  <c:v>8.0</c:v>
                </c:pt>
                <c:pt idx="3">
                  <c:v>12.0</c:v>
                </c:pt>
                <c:pt idx="4">
                  <c:v>24.0</c:v>
                </c:pt>
                <c:pt idx="5">
                  <c:v>40.0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30.0</c:v>
                </c:pt>
                <c:pt idx="1">
                  <c:v>42.0</c:v>
                </c:pt>
                <c:pt idx="2">
                  <c:v>46.0</c:v>
                </c:pt>
                <c:pt idx="3">
                  <c:v>43.0</c:v>
                </c:pt>
                <c:pt idx="4">
                  <c:v>43.0</c:v>
                </c:pt>
                <c:pt idx="5">
                  <c:v>48.0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Q127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0.9</c:v>
                  </c:pt>
                  <c:pt idx="1">
                    <c:v>1.0</c:v>
                  </c:pt>
                  <c:pt idx="2">
                    <c:v>3.0</c:v>
                  </c:pt>
                  <c:pt idx="3">
                    <c:v>1.0</c:v>
                  </c:pt>
                  <c:pt idx="4">
                    <c:v>1.0</c:v>
                  </c:pt>
                  <c:pt idx="5">
                    <c:v>1.0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0.9</c:v>
                  </c:pt>
                  <c:pt idx="1">
                    <c:v>1.0</c:v>
                  </c:pt>
                  <c:pt idx="2">
                    <c:v>3.0</c:v>
                  </c:pt>
                  <c:pt idx="3">
                    <c:v>1.0</c:v>
                  </c:pt>
                  <c:pt idx="4">
                    <c:v>1.0</c:v>
                  </c:pt>
                  <c:pt idx="5">
                    <c:v>1.0</c:v>
                  </c:pt>
                </c:numCache>
              </c:numRef>
            </c:minus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4.0</c:v>
                </c:pt>
                <c:pt idx="1">
                  <c:v>6.0</c:v>
                </c:pt>
                <c:pt idx="2">
                  <c:v>8.0</c:v>
                </c:pt>
                <c:pt idx="3">
                  <c:v>12.0</c:v>
                </c:pt>
                <c:pt idx="4">
                  <c:v>24.0</c:v>
                </c:pt>
                <c:pt idx="5">
                  <c:v>40.0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34.0</c:v>
                </c:pt>
                <c:pt idx="1">
                  <c:v>35.0</c:v>
                </c:pt>
                <c:pt idx="2">
                  <c:v>32.0</c:v>
                </c:pt>
                <c:pt idx="3">
                  <c:v>27.0</c:v>
                </c:pt>
                <c:pt idx="4">
                  <c:v>17.0</c:v>
                </c:pt>
                <c:pt idx="5">
                  <c:v>11.0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163720"/>
        <c:axId val="-2131606280"/>
      </c:scatterChart>
      <c:valAx>
        <c:axId val="-2131163720"/>
        <c:scaling>
          <c:orientation val="minMax"/>
          <c:max val="4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Age (Weeks)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2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-2131606280"/>
        <c:crosses val="autoZero"/>
        <c:crossBetween val="midCat"/>
        <c:minorUnit val="2.0"/>
      </c:valAx>
      <c:valAx>
        <c:axId val="-2131606280"/>
        <c:scaling>
          <c:orientation val="minMax"/>
          <c:max val="54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Firing Frequency (Hz)</a:t>
                </a:r>
              </a:p>
            </c:rich>
          </c:tx>
          <c:layout>
            <c:manualLayout>
              <c:xMode val="edge"/>
              <c:yMode val="edge"/>
              <c:x val="0.0"/>
              <c:y val="0.03806960950093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25000"/>
              </a:schemeClr>
            </a:solidFill>
          </a:ln>
        </c:spPr>
        <c:crossAx val="-2131163720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4081309919942"/>
          <c:y val="0.292399000364189"/>
          <c:w val="0.2342895421135"/>
          <c:h val="0.22633864546836"/>
        </c:manualLayout>
      </c:layout>
      <c:overlay val="0"/>
      <c:spPr>
        <a:solidFill>
          <a:srgbClr val="FFFFFF"/>
        </a:solidFill>
      </c:spPr>
    </c:legend>
    <c:plotVisOnly val="1"/>
    <c:dispBlanksAs val="gap"/>
    <c:showDLblsOverMax val="0"/>
  </c:chart>
  <c:txPr>
    <a:bodyPr/>
    <a:lstStyle/>
    <a:p>
      <a:pPr>
        <a:defRPr sz="1400" b="1" i="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758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7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Here is the</a:t>
            </a:r>
            <a:r>
              <a:rPr lang="en-US" baseline="0" dirty="0" smtClean="0"/>
              <a:t> structure of the ASOs we are using and how they work.</a:t>
            </a:r>
          </a:p>
          <a:p>
            <a:r>
              <a:rPr lang="en-US" baseline="0" dirty="0" smtClean="0"/>
              <a:t>These ASOs are the MOE </a:t>
            </a:r>
            <a:r>
              <a:rPr lang="en-US" baseline="0" dirty="0" err="1" smtClean="0"/>
              <a:t>gapmer</a:t>
            </a:r>
            <a:r>
              <a:rPr lang="en-US" baseline="0" dirty="0" smtClean="0"/>
              <a:t> variety</a:t>
            </a:r>
          </a:p>
          <a:p>
            <a:r>
              <a:rPr lang="en-US" baseline="0" dirty="0" smtClean="0"/>
              <a:t>They have modified nucleotides, including the O-</a:t>
            </a:r>
            <a:r>
              <a:rPr lang="en-US" baseline="0" dirty="0" err="1" smtClean="0"/>
              <a:t>methoxyethyl</a:t>
            </a:r>
            <a:r>
              <a:rPr lang="en-US" baseline="0" dirty="0" smtClean="0"/>
              <a:t> modification at the 2’ position, and a </a:t>
            </a:r>
            <a:r>
              <a:rPr lang="en-US" baseline="0" dirty="0" err="1" smtClean="0"/>
              <a:t>phosphorothioate</a:t>
            </a:r>
            <a:r>
              <a:rPr lang="en-US" baseline="0" dirty="0" smtClean="0"/>
              <a:t> backbone.</a:t>
            </a:r>
          </a:p>
          <a:p>
            <a:r>
              <a:rPr lang="en-US" baseline="0" dirty="0" smtClean="0"/>
              <a:t>The MOE modification enhances ASO stability and inclusion of a 10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gap of regular </a:t>
            </a:r>
            <a:r>
              <a:rPr lang="en-US" baseline="0" dirty="0" err="1" smtClean="0"/>
              <a:t>phosphorothioate</a:t>
            </a:r>
            <a:r>
              <a:rPr lang="en-US" baseline="0" dirty="0" smtClean="0"/>
              <a:t> ensures </a:t>
            </a:r>
            <a:r>
              <a:rPr lang="en-US" baseline="0" dirty="0" err="1" smtClean="0"/>
              <a:t>RNase</a:t>
            </a:r>
            <a:r>
              <a:rPr lang="en-US" baseline="0" dirty="0" smtClean="0"/>
              <a:t> H destruction of target mRNAs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0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C397E57-822F-6D4B-A004-D14803D61C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9668E-ED04-1444-ACA4-861DC2A99EA3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E73C-5C3F-442A-80F0-1984F030E5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20BD-0EB5-4702-AA92-CDD4D53D10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0A6F-D63B-49B4-A1A1-EF949B041D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638-6A28-4B97-BBAC-B829B13E7A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A9A3A-5A0D-43F4-8049-D092E34357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774F-166A-4C21-AC76-C210D8375E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C386-2F40-4CF8-B540-97FB28CB99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BE63-711A-4130-B357-B65EDCA3F0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2B896-A522-49B9-B165-A9E78C0EDF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03FE-E850-4DAB-A601-953FB9D378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A68A-6705-465B-8CD1-7C165063BB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8692-91D3-4D15-8475-A19780D8A8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656BC-4C14-4D6E-B0C2-C351621B6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B7F919-4C03-4D8C-9730-5A77A8CFD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1.png"/><Relationship Id="rId17" Type="http://schemas.openxmlformats.org/officeDocument/2006/relationships/image" Target="../media/image23.jpg"/><Relationship Id="rId18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57150"/>
            <a:ext cx="8991600" cy="11025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/>
              </a:rPr>
              <a:t>Antisense oligonucleotides for the treatment of spinocerebellar ataxia type 2 (SCA2)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79911" y="1839905"/>
            <a:ext cx="2514600" cy="238125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Matt D. Schneider</a:t>
            </a:r>
          </a:p>
          <a:p>
            <a:pPr algn="l"/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Meera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Pratap</a:t>
            </a:r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Gene Hung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Frank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Rigo</a:t>
            </a:r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. Frank Bennett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cs typeface="Arial"/>
              </a:rPr>
              <a:t>Thomas </a:t>
            </a:r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Otis</a:t>
            </a:r>
            <a:endParaRPr lang="en-US" sz="2000" b="1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8" name="Picture 23" descr="Ulogo_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43050"/>
            <a:ext cx="241666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52400" y="4629151"/>
            <a:ext cx="96773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Disclosures:  ASOs were provided by Isis Pharmaceutics.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0314" y="1287021"/>
            <a:ext cx="3377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Daniel R. Scoles</a:t>
            </a:r>
            <a:endParaRPr lang="en-US" sz="32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4030221"/>
            <a:ext cx="2390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Stefan M. Pulst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257550"/>
            <a:ext cx="990600" cy="8048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96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157162"/>
            <a:ext cx="8229600" cy="64293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Spinocerebellar Ataxia Type 2 (SCA2)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6426" y="914401"/>
            <a:ext cx="8686800" cy="30691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SCA2 is a dominantly inherited </a:t>
            </a:r>
            <a:r>
              <a:rPr lang="en-US" sz="2200" b="1" dirty="0" err="1" smtClean="0">
                <a:solidFill>
                  <a:srgbClr val="000000"/>
                </a:solidFill>
                <a:latin typeface="Arial"/>
                <a:cs typeface="Arial"/>
              </a:rPr>
              <a:t>polyglutamine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 disorder caused by </a:t>
            </a:r>
            <a:r>
              <a:rPr lang="en-US" sz="2200" b="1" i="1" dirty="0" smtClean="0">
                <a:solidFill>
                  <a:srgbClr val="000000"/>
                </a:solidFill>
                <a:latin typeface="Arial"/>
                <a:cs typeface="Arial"/>
              </a:rPr>
              <a:t>ATXN2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 mutation that causes ataxia.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Age of onset is characterized by anticipation where CAG22-23 is normal and CAG ≥ 33 causes disease.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Characterized by gain of toxic function &amp; Purkinje cell death.</a:t>
            </a:r>
          </a:p>
          <a:p>
            <a:pPr>
              <a:buFont typeface="Arial"/>
              <a:buChar char="•"/>
            </a:pPr>
            <a:endParaRPr lang="en-US" sz="2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We hypothesize that lowering </a:t>
            </a:r>
            <a:r>
              <a:rPr lang="en-US" sz="2200" b="1" i="1" dirty="0" smtClean="0">
                <a:solidFill>
                  <a:srgbClr val="000000"/>
                </a:solidFill>
                <a:latin typeface="Arial"/>
                <a:cs typeface="Arial"/>
              </a:rPr>
              <a:t>ATXN2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 expression will be therapeutic for SCA2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990" y="685802"/>
            <a:ext cx="8294815" cy="1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333">
        <p:fade/>
      </p:transition>
    </mc:Choice>
    <mc:Fallback xmlns="">
      <p:transition xmlns:p14="http://schemas.microsoft.com/office/powerpoint/2010/main" advTm="33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76200" y="0"/>
            <a:ext cx="8915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ＭＳ Ｐゴシック" pitchFamily="-80" charset="-128"/>
                <a:cs typeface="Cantarell Bold"/>
              </a:rPr>
              <a:t>MOE antisense oligonucleotide (ASO) structure and action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1420955" y="2404780"/>
            <a:ext cx="2330450" cy="211231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450" h="211231">
                <a:moveTo>
                  <a:pt x="0" y="134798"/>
                </a:moveTo>
                <a:cubicBezTo>
                  <a:pt x="110066" y="61773"/>
                  <a:pt x="220133" y="-11252"/>
                  <a:pt x="330200" y="1448"/>
                </a:cubicBezTo>
                <a:cubicBezTo>
                  <a:pt x="440267" y="14148"/>
                  <a:pt x="546100" y="203590"/>
                  <a:pt x="660400" y="210998"/>
                </a:cubicBezTo>
                <a:cubicBezTo>
                  <a:pt x="774700" y="218406"/>
                  <a:pt x="899583" y="46956"/>
                  <a:pt x="1016000" y="45898"/>
                </a:cubicBezTo>
                <a:cubicBezTo>
                  <a:pt x="1132417" y="44840"/>
                  <a:pt x="1228725" y="198298"/>
                  <a:pt x="1358900" y="204648"/>
                </a:cubicBezTo>
                <a:cubicBezTo>
                  <a:pt x="1489075" y="210998"/>
                  <a:pt x="1635125" y="94581"/>
                  <a:pt x="1797050" y="83998"/>
                </a:cubicBezTo>
                <a:cubicBezTo>
                  <a:pt x="1958975" y="73415"/>
                  <a:pt x="2330450" y="141148"/>
                  <a:pt x="2330450" y="141148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41476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mRNA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6505" y="262847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ASO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417909" y="2780878"/>
            <a:ext cx="20495" cy="12196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Freeform 20"/>
          <p:cNvSpPr/>
          <p:nvPr/>
        </p:nvSpPr>
        <p:spPr>
          <a:xfrm>
            <a:off x="775459" y="4093665"/>
            <a:ext cx="330200" cy="178982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7668 h 207768"/>
              <a:gd name="connsiteX1" fmla="*/ 330200 w 2330450"/>
              <a:gd name="connsiteY1" fmla="*/ 4318 h 207768"/>
              <a:gd name="connsiteX2" fmla="*/ 1016000 w 2330450"/>
              <a:gd name="connsiteY2" fmla="*/ 48768 h 207768"/>
              <a:gd name="connsiteX3" fmla="*/ 1358900 w 2330450"/>
              <a:gd name="connsiteY3" fmla="*/ 207518 h 207768"/>
              <a:gd name="connsiteX4" fmla="*/ 1797050 w 2330450"/>
              <a:gd name="connsiteY4" fmla="*/ 86868 h 207768"/>
              <a:gd name="connsiteX5" fmla="*/ 2330450 w 2330450"/>
              <a:gd name="connsiteY5" fmla="*/ 144018 h 207768"/>
              <a:gd name="connsiteX0" fmla="*/ 0 w 2330450"/>
              <a:gd name="connsiteY0" fmla="*/ 134596 h 204696"/>
              <a:gd name="connsiteX1" fmla="*/ 330200 w 2330450"/>
              <a:gd name="connsiteY1" fmla="*/ 1246 h 204696"/>
              <a:gd name="connsiteX2" fmla="*/ 1358900 w 2330450"/>
              <a:gd name="connsiteY2" fmla="*/ 204446 h 204696"/>
              <a:gd name="connsiteX3" fmla="*/ 1797050 w 2330450"/>
              <a:gd name="connsiteY3" fmla="*/ 83796 h 204696"/>
              <a:gd name="connsiteX4" fmla="*/ 2330450 w 2330450"/>
              <a:gd name="connsiteY4" fmla="*/ 140946 h 204696"/>
              <a:gd name="connsiteX0" fmla="*/ 0 w 2330450"/>
              <a:gd name="connsiteY0" fmla="*/ 134078 h 140428"/>
              <a:gd name="connsiteX1" fmla="*/ 330200 w 2330450"/>
              <a:gd name="connsiteY1" fmla="*/ 728 h 140428"/>
              <a:gd name="connsiteX2" fmla="*/ 1797050 w 2330450"/>
              <a:gd name="connsiteY2" fmla="*/ 83278 h 140428"/>
              <a:gd name="connsiteX3" fmla="*/ 2330450 w 2330450"/>
              <a:gd name="connsiteY3" fmla="*/ 140428 h 140428"/>
              <a:gd name="connsiteX0" fmla="*/ 0 w 2330450"/>
              <a:gd name="connsiteY0" fmla="*/ 133364 h 139714"/>
              <a:gd name="connsiteX1" fmla="*/ 330200 w 2330450"/>
              <a:gd name="connsiteY1" fmla="*/ 14 h 139714"/>
              <a:gd name="connsiteX2" fmla="*/ 2330450 w 2330450"/>
              <a:gd name="connsiteY2" fmla="*/ 139714 h 139714"/>
              <a:gd name="connsiteX0" fmla="*/ 0 w 330200"/>
              <a:gd name="connsiteY0" fmla="*/ 133364 h 133364"/>
              <a:gd name="connsiteX1" fmla="*/ 330200 w 330200"/>
              <a:gd name="connsiteY1" fmla="*/ 14 h 133364"/>
              <a:gd name="connsiteX0" fmla="*/ 0 w 330200"/>
              <a:gd name="connsiteY0" fmla="*/ 161220 h 161220"/>
              <a:gd name="connsiteX1" fmla="*/ 330200 w 330200"/>
              <a:gd name="connsiteY1" fmla="*/ 27870 h 161220"/>
              <a:gd name="connsiteX0" fmla="*/ 0 w 330200"/>
              <a:gd name="connsiteY0" fmla="*/ 178982 h 178982"/>
              <a:gd name="connsiteX1" fmla="*/ 330200 w 330200"/>
              <a:gd name="connsiteY1" fmla="*/ 45632 h 17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78982">
                <a:moveTo>
                  <a:pt x="0" y="178982"/>
                </a:moveTo>
                <a:cubicBezTo>
                  <a:pt x="129116" y="-1993"/>
                  <a:pt x="208492" y="-44326"/>
                  <a:pt x="330200" y="45632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554228">
            <a:off x="2617759" y="4361583"/>
            <a:ext cx="1028700" cy="209783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2330450 w 2330450"/>
              <a:gd name="connsiteY5" fmla="*/ 141148 h 211231"/>
              <a:gd name="connsiteX0" fmla="*/ 0 w 1358900"/>
              <a:gd name="connsiteY0" fmla="*/ 134798 h 211231"/>
              <a:gd name="connsiteX1" fmla="*/ 330200 w 1358900"/>
              <a:gd name="connsiteY1" fmla="*/ 1448 h 211231"/>
              <a:gd name="connsiteX2" fmla="*/ 660400 w 1358900"/>
              <a:gd name="connsiteY2" fmla="*/ 210998 h 211231"/>
              <a:gd name="connsiteX3" fmla="*/ 1016000 w 1358900"/>
              <a:gd name="connsiteY3" fmla="*/ 45898 h 211231"/>
              <a:gd name="connsiteX4" fmla="*/ 1358900 w 1358900"/>
              <a:gd name="connsiteY4" fmla="*/ 204648 h 211231"/>
              <a:gd name="connsiteX0" fmla="*/ 0 w 1028700"/>
              <a:gd name="connsiteY0" fmla="*/ 0 h 209783"/>
              <a:gd name="connsiteX1" fmla="*/ 330200 w 1028700"/>
              <a:gd name="connsiteY1" fmla="*/ 209550 h 209783"/>
              <a:gd name="connsiteX2" fmla="*/ 685800 w 1028700"/>
              <a:gd name="connsiteY2" fmla="*/ 44450 h 209783"/>
              <a:gd name="connsiteX3" fmla="*/ 1028700 w 1028700"/>
              <a:gd name="connsiteY3" fmla="*/ 203200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09783">
                <a:moveTo>
                  <a:pt x="0" y="0"/>
                </a:moveTo>
                <a:cubicBezTo>
                  <a:pt x="110067" y="12700"/>
                  <a:pt x="215900" y="202142"/>
                  <a:pt x="330200" y="209550"/>
                </a:cubicBezTo>
                <a:cubicBezTo>
                  <a:pt x="444500" y="216958"/>
                  <a:pt x="569383" y="45508"/>
                  <a:pt x="685800" y="44450"/>
                </a:cubicBezTo>
                <a:cubicBezTo>
                  <a:pt x="802217" y="43392"/>
                  <a:pt x="809625" y="187325"/>
                  <a:pt x="1028700" y="20320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111093" y="4137850"/>
            <a:ext cx="971550" cy="122023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000250"/>
              <a:gd name="connsiteY0" fmla="*/ 0 h 209783"/>
              <a:gd name="connsiteX1" fmla="*/ 330200 w 2000250"/>
              <a:gd name="connsiteY1" fmla="*/ 209550 h 209783"/>
              <a:gd name="connsiteX2" fmla="*/ 685800 w 2000250"/>
              <a:gd name="connsiteY2" fmla="*/ 44450 h 209783"/>
              <a:gd name="connsiteX3" fmla="*/ 1028700 w 2000250"/>
              <a:gd name="connsiteY3" fmla="*/ 203200 h 209783"/>
              <a:gd name="connsiteX4" fmla="*/ 1466850 w 2000250"/>
              <a:gd name="connsiteY4" fmla="*/ 82550 h 209783"/>
              <a:gd name="connsiteX5" fmla="*/ 2000250 w 2000250"/>
              <a:gd name="connsiteY5" fmla="*/ 139700 h 209783"/>
              <a:gd name="connsiteX0" fmla="*/ 0 w 1670050"/>
              <a:gd name="connsiteY0" fmla="*/ 165106 h 165339"/>
              <a:gd name="connsiteX1" fmla="*/ 355600 w 1670050"/>
              <a:gd name="connsiteY1" fmla="*/ 6 h 165339"/>
              <a:gd name="connsiteX2" fmla="*/ 698500 w 1670050"/>
              <a:gd name="connsiteY2" fmla="*/ 158756 h 165339"/>
              <a:gd name="connsiteX3" fmla="*/ 1136650 w 1670050"/>
              <a:gd name="connsiteY3" fmla="*/ 38106 h 165339"/>
              <a:gd name="connsiteX4" fmla="*/ 1670050 w 1670050"/>
              <a:gd name="connsiteY4" fmla="*/ 95256 h 165339"/>
              <a:gd name="connsiteX0" fmla="*/ 0 w 1314450"/>
              <a:gd name="connsiteY0" fmla="*/ 6 h 159006"/>
              <a:gd name="connsiteX1" fmla="*/ 342900 w 1314450"/>
              <a:gd name="connsiteY1" fmla="*/ 158756 h 159006"/>
              <a:gd name="connsiteX2" fmla="*/ 781050 w 1314450"/>
              <a:gd name="connsiteY2" fmla="*/ 38106 h 159006"/>
              <a:gd name="connsiteX3" fmla="*/ 1314450 w 1314450"/>
              <a:gd name="connsiteY3" fmla="*/ 95256 h 159006"/>
              <a:gd name="connsiteX0" fmla="*/ 0 w 971550"/>
              <a:gd name="connsiteY0" fmla="*/ 121773 h 122023"/>
              <a:gd name="connsiteX1" fmla="*/ 438150 w 971550"/>
              <a:gd name="connsiteY1" fmla="*/ 1123 h 122023"/>
              <a:gd name="connsiteX2" fmla="*/ 971550 w 971550"/>
              <a:gd name="connsiteY2" fmla="*/ 58273 h 12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122023">
                <a:moveTo>
                  <a:pt x="0" y="121773"/>
                </a:moveTo>
                <a:cubicBezTo>
                  <a:pt x="130175" y="128123"/>
                  <a:pt x="276225" y="11706"/>
                  <a:pt x="438150" y="1123"/>
                </a:cubicBezTo>
                <a:cubicBezTo>
                  <a:pt x="600075" y="-9460"/>
                  <a:pt x="971550" y="58273"/>
                  <a:pt x="971550" y="58273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34893" y="4366448"/>
            <a:ext cx="228600" cy="76200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7668 h 207768"/>
              <a:gd name="connsiteX1" fmla="*/ 330200 w 2330450"/>
              <a:gd name="connsiteY1" fmla="*/ 4318 h 207768"/>
              <a:gd name="connsiteX2" fmla="*/ 1016000 w 2330450"/>
              <a:gd name="connsiteY2" fmla="*/ 48768 h 207768"/>
              <a:gd name="connsiteX3" fmla="*/ 1358900 w 2330450"/>
              <a:gd name="connsiteY3" fmla="*/ 207518 h 207768"/>
              <a:gd name="connsiteX4" fmla="*/ 1797050 w 2330450"/>
              <a:gd name="connsiteY4" fmla="*/ 86868 h 207768"/>
              <a:gd name="connsiteX5" fmla="*/ 2330450 w 2330450"/>
              <a:gd name="connsiteY5" fmla="*/ 144018 h 207768"/>
              <a:gd name="connsiteX0" fmla="*/ 0 w 2330450"/>
              <a:gd name="connsiteY0" fmla="*/ 134596 h 204696"/>
              <a:gd name="connsiteX1" fmla="*/ 330200 w 2330450"/>
              <a:gd name="connsiteY1" fmla="*/ 1246 h 204696"/>
              <a:gd name="connsiteX2" fmla="*/ 1358900 w 2330450"/>
              <a:gd name="connsiteY2" fmla="*/ 204446 h 204696"/>
              <a:gd name="connsiteX3" fmla="*/ 1797050 w 2330450"/>
              <a:gd name="connsiteY3" fmla="*/ 83796 h 204696"/>
              <a:gd name="connsiteX4" fmla="*/ 2330450 w 2330450"/>
              <a:gd name="connsiteY4" fmla="*/ 140946 h 204696"/>
              <a:gd name="connsiteX0" fmla="*/ 0 w 2330450"/>
              <a:gd name="connsiteY0" fmla="*/ 134078 h 140428"/>
              <a:gd name="connsiteX1" fmla="*/ 330200 w 2330450"/>
              <a:gd name="connsiteY1" fmla="*/ 728 h 140428"/>
              <a:gd name="connsiteX2" fmla="*/ 1797050 w 2330450"/>
              <a:gd name="connsiteY2" fmla="*/ 83278 h 140428"/>
              <a:gd name="connsiteX3" fmla="*/ 2330450 w 2330450"/>
              <a:gd name="connsiteY3" fmla="*/ 140428 h 140428"/>
              <a:gd name="connsiteX0" fmla="*/ 0 w 2330450"/>
              <a:gd name="connsiteY0" fmla="*/ 133364 h 139714"/>
              <a:gd name="connsiteX1" fmla="*/ 330200 w 2330450"/>
              <a:gd name="connsiteY1" fmla="*/ 14 h 139714"/>
              <a:gd name="connsiteX2" fmla="*/ 2330450 w 2330450"/>
              <a:gd name="connsiteY2" fmla="*/ 139714 h 139714"/>
              <a:gd name="connsiteX0" fmla="*/ 0 w 330200"/>
              <a:gd name="connsiteY0" fmla="*/ 133364 h 133364"/>
              <a:gd name="connsiteX1" fmla="*/ 330200 w 330200"/>
              <a:gd name="connsiteY1" fmla="*/ 14 h 133364"/>
              <a:gd name="connsiteX0" fmla="*/ 0 w 330200"/>
              <a:gd name="connsiteY0" fmla="*/ 161220 h 161220"/>
              <a:gd name="connsiteX1" fmla="*/ 330200 w 330200"/>
              <a:gd name="connsiteY1" fmla="*/ 27870 h 161220"/>
              <a:gd name="connsiteX0" fmla="*/ 0 w 330200"/>
              <a:gd name="connsiteY0" fmla="*/ 178982 h 178982"/>
              <a:gd name="connsiteX1" fmla="*/ 330200 w 330200"/>
              <a:gd name="connsiteY1" fmla="*/ 45632 h 178982"/>
              <a:gd name="connsiteX0" fmla="*/ 0 w 330200"/>
              <a:gd name="connsiteY0" fmla="*/ 133350 h 133350"/>
              <a:gd name="connsiteX1" fmla="*/ 330200 w 330200"/>
              <a:gd name="connsiteY1" fmla="*/ 0 h 133350"/>
              <a:gd name="connsiteX0" fmla="*/ 0 w 330200"/>
              <a:gd name="connsiteY0" fmla="*/ 133350 h 140249"/>
              <a:gd name="connsiteX1" fmla="*/ 330200 w 330200"/>
              <a:gd name="connsiteY1" fmla="*/ 0 h 14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40249">
                <a:moveTo>
                  <a:pt x="0" y="133350"/>
                </a:moveTo>
                <a:cubicBezTo>
                  <a:pt x="154516" y="174625"/>
                  <a:pt x="221192" y="17992"/>
                  <a:pt x="330200" y="0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 rot="4157432">
            <a:off x="1108490" y="4500308"/>
            <a:ext cx="228600" cy="152400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7668 h 207768"/>
              <a:gd name="connsiteX1" fmla="*/ 330200 w 2330450"/>
              <a:gd name="connsiteY1" fmla="*/ 4318 h 207768"/>
              <a:gd name="connsiteX2" fmla="*/ 1016000 w 2330450"/>
              <a:gd name="connsiteY2" fmla="*/ 48768 h 207768"/>
              <a:gd name="connsiteX3" fmla="*/ 1358900 w 2330450"/>
              <a:gd name="connsiteY3" fmla="*/ 207518 h 207768"/>
              <a:gd name="connsiteX4" fmla="*/ 1797050 w 2330450"/>
              <a:gd name="connsiteY4" fmla="*/ 86868 h 207768"/>
              <a:gd name="connsiteX5" fmla="*/ 2330450 w 2330450"/>
              <a:gd name="connsiteY5" fmla="*/ 144018 h 207768"/>
              <a:gd name="connsiteX0" fmla="*/ 0 w 2330450"/>
              <a:gd name="connsiteY0" fmla="*/ 134596 h 204696"/>
              <a:gd name="connsiteX1" fmla="*/ 330200 w 2330450"/>
              <a:gd name="connsiteY1" fmla="*/ 1246 h 204696"/>
              <a:gd name="connsiteX2" fmla="*/ 1358900 w 2330450"/>
              <a:gd name="connsiteY2" fmla="*/ 204446 h 204696"/>
              <a:gd name="connsiteX3" fmla="*/ 1797050 w 2330450"/>
              <a:gd name="connsiteY3" fmla="*/ 83796 h 204696"/>
              <a:gd name="connsiteX4" fmla="*/ 2330450 w 2330450"/>
              <a:gd name="connsiteY4" fmla="*/ 140946 h 204696"/>
              <a:gd name="connsiteX0" fmla="*/ 0 w 2330450"/>
              <a:gd name="connsiteY0" fmla="*/ 134078 h 140428"/>
              <a:gd name="connsiteX1" fmla="*/ 330200 w 2330450"/>
              <a:gd name="connsiteY1" fmla="*/ 728 h 140428"/>
              <a:gd name="connsiteX2" fmla="*/ 1797050 w 2330450"/>
              <a:gd name="connsiteY2" fmla="*/ 83278 h 140428"/>
              <a:gd name="connsiteX3" fmla="*/ 2330450 w 2330450"/>
              <a:gd name="connsiteY3" fmla="*/ 140428 h 140428"/>
              <a:gd name="connsiteX0" fmla="*/ 0 w 2330450"/>
              <a:gd name="connsiteY0" fmla="*/ 133364 h 139714"/>
              <a:gd name="connsiteX1" fmla="*/ 330200 w 2330450"/>
              <a:gd name="connsiteY1" fmla="*/ 14 h 139714"/>
              <a:gd name="connsiteX2" fmla="*/ 2330450 w 2330450"/>
              <a:gd name="connsiteY2" fmla="*/ 139714 h 139714"/>
              <a:gd name="connsiteX0" fmla="*/ 0 w 330200"/>
              <a:gd name="connsiteY0" fmla="*/ 133364 h 133364"/>
              <a:gd name="connsiteX1" fmla="*/ 330200 w 330200"/>
              <a:gd name="connsiteY1" fmla="*/ 14 h 133364"/>
              <a:gd name="connsiteX0" fmla="*/ 0 w 330200"/>
              <a:gd name="connsiteY0" fmla="*/ 161220 h 161220"/>
              <a:gd name="connsiteX1" fmla="*/ 330200 w 330200"/>
              <a:gd name="connsiteY1" fmla="*/ 27870 h 161220"/>
              <a:gd name="connsiteX0" fmla="*/ 0 w 330200"/>
              <a:gd name="connsiteY0" fmla="*/ 178982 h 178982"/>
              <a:gd name="connsiteX1" fmla="*/ 330200 w 330200"/>
              <a:gd name="connsiteY1" fmla="*/ 45632 h 178982"/>
              <a:gd name="connsiteX0" fmla="*/ 0 w 330200"/>
              <a:gd name="connsiteY0" fmla="*/ 133350 h 133350"/>
              <a:gd name="connsiteX1" fmla="*/ 330200 w 330200"/>
              <a:gd name="connsiteY1" fmla="*/ 0 h 133350"/>
              <a:gd name="connsiteX0" fmla="*/ 0 w 330200"/>
              <a:gd name="connsiteY0" fmla="*/ 133350 h 140249"/>
              <a:gd name="connsiteX1" fmla="*/ 330200 w 330200"/>
              <a:gd name="connsiteY1" fmla="*/ 0 h 14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40249">
                <a:moveTo>
                  <a:pt x="0" y="133350"/>
                </a:moveTo>
                <a:cubicBezTo>
                  <a:pt x="154516" y="174625"/>
                  <a:pt x="221192" y="17992"/>
                  <a:pt x="330200" y="0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 rot="3315073">
            <a:off x="1461259" y="4518848"/>
            <a:ext cx="228600" cy="152400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7668 h 207768"/>
              <a:gd name="connsiteX1" fmla="*/ 330200 w 2330450"/>
              <a:gd name="connsiteY1" fmla="*/ 4318 h 207768"/>
              <a:gd name="connsiteX2" fmla="*/ 1016000 w 2330450"/>
              <a:gd name="connsiteY2" fmla="*/ 48768 h 207768"/>
              <a:gd name="connsiteX3" fmla="*/ 1358900 w 2330450"/>
              <a:gd name="connsiteY3" fmla="*/ 207518 h 207768"/>
              <a:gd name="connsiteX4" fmla="*/ 1797050 w 2330450"/>
              <a:gd name="connsiteY4" fmla="*/ 86868 h 207768"/>
              <a:gd name="connsiteX5" fmla="*/ 2330450 w 2330450"/>
              <a:gd name="connsiteY5" fmla="*/ 144018 h 207768"/>
              <a:gd name="connsiteX0" fmla="*/ 0 w 2330450"/>
              <a:gd name="connsiteY0" fmla="*/ 134596 h 204696"/>
              <a:gd name="connsiteX1" fmla="*/ 330200 w 2330450"/>
              <a:gd name="connsiteY1" fmla="*/ 1246 h 204696"/>
              <a:gd name="connsiteX2" fmla="*/ 1358900 w 2330450"/>
              <a:gd name="connsiteY2" fmla="*/ 204446 h 204696"/>
              <a:gd name="connsiteX3" fmla="*/ 1797050 w 2330450"/>
              <a:gd name="connsiteY3" fmla="*/ 83796 h 204696"/>
              <a:gd name="connsiteX4" fmla="*/ 2330450 w 2330450"/>
              <a:gd name="connsiteY4" fmla="*/ 140946 h 204696"/>
              <a:gd name="connsiteX0" fmla="*/ 0 w 2330450"/>
              <a:gd name="connsiteY0" fmla="*/ 134078 h 140428"/>
              <a:gd name="connsiteX1" fmla="*/ 330200 w 2330450"/>
              <a:gd name="connsiteY1" fmla="*/ 728 h 140428"/>
              <a:gd name="connsiteX2" fmla="*/ 1797050 w 2330450"/>
              <a:gd name="connsiteY2" fmla="*/ 83278 h 140428"/>
              <a:gd name="connsiteX3" fmla="*/ 2330450 w 2330450"/>
              <a:gd name="connsiteY3" fmla="*/ 140428 h 140428"/>
              <a:gd name="connsiteX0" fmla="*/ 0 w 2330450"/>
              <a:gd name="connsiteY0" fmla="*/ 133364 h 139714"/>
              <a:gd name="connsiteX1" fmla="*/ 330200 w 2330450"/>
              <a:gd name="connsiteY1" fmla="*/ 14 h 139714"/>
              <a:gd name="connsiteX2" fmla="*/ 2330450 w 2330450"/>
              <a:gd name="connsiteY2" fmla="*/ 139714 h 139714"/>
              <a:gd name="connsiteX0" fmla="*/ 0 w 330200"/>
              <a:gd name="connsiteY0" fmla="*/ 133364 h 133364"/>
              <a:gd name="connsiteX1" fmla="*/ 330200 w 330200"/>
              <a:gd name="connsiteY1" fmla="*/ 14 h 133364"/>
              <a:gd name="connsiteX0" fmla="*/ 0 w 330200"/>
              <a:gd name="connsiteY0" fmla="*/ 161220 h 161220"/>
              <a:gd name="connsiteX1" fmla="*/ 330200 w 330200"/>
              <a:gd name="connsiteY1" fmla="*/ 27870 h 161220"/>
              <a:gd name="connsiteX0" fmla="*/ 0 w 330200"/>
              <a:gd name="connsiteY0" fmla="*/ 178982 h 178982"/>
              <a:gd name="connsiteX1" fmla="*/ 330200 w 330200"/>
              <a:gd name="connsiteY1" fmla="*/ 45632 h 178982"/>
              <a:gd name="connsiteX0" fmla="*/ 0 w 330200"/>
              <a:gd name="connsiteY0" fmla="*/ 133350 h 133350"/>
              <a:gd name="connsiteX1" fmla="*/ 330200 w 330200"/>
              <a:gd name="connsiteY1" fmla="*/ 0 h 133350"/>
              <a:gd name="connsiteX0" fmla="*/ 0 w 330200"/>
              <a:gd name="connsiteY0" fmla="*/ 133350 h 140249"/>
              <a:gd name="connsiteX1" fmla="*/ 330200 w 330200"/>
              <a:gd name="connsiteY1" fmla="*/ 0 h 14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40249">
                <a:moveTo>
                  <a:pt x="0" y="133350"/>
                </a:moveTo>
                <a:cubicBezTo>
                  <a:pt x="154516" y="174625"/>
                  <a:pt x="221192" y="17992"/>
                  <a:pt x="330200" y="0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 rot="3174430">
            <a:off x="1355110" y="4351178"/>
            <a:ext cx="228600" cy="152400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7668 h 207768"/>
              <a:gd name="connsiteX1" fmla="*/ 330200 w 2330450"/>
              <a:gd name="connsiteY1" fmla="*/ 4318 h 207768"/>
              <a:gd name="connsiteX2" fmla="*/ 1016000 w 2330450"/>
              <a:gd name="connsiteY2" fmla="*/ 48768 h 207768"/>
              <a:gd name="connsiteX3" fmla="*/ 1358900 w 2330450"/>
              <a:gd name="connsiteY3" fmla="*/ 207518 h 207768"/>
              <a:gd name="connsiteX4" fmla="*/ 1797050 w 2330450"/>
              <a:gd name="connsiteY4" fmla="*/ 86868 h 207768"/>
              <a:gd name="connsiteX5" fmla="*/ 2330450 w 2330450"/>
              <a:gd name="connsiteY5" fmla="*/ 144018 h 207768"/>
              <a:gd name="connsiteX0" fmla="*/ 0 w 2330450"/>
              <a:gd name="connsiteY0" fmla="*/ 134596 h 204696"/>
              <a:gd name="connsiteX1" fmla="*/ 330200 w 2330450"/>
              <a:gd name="connsiteY1" fmla="*/ 1246 h 204696"/>
              <a:gd name="connsiteX2" fmla="*/ 1358900 w 2330450"/>
              <a:gd name="connsiteY2" fmla="*/ 204446 h 204696"/>
              <a:gd name="connsiteX3" fmla="*/ 1797050 w 2330450"/>
              <a:gd name="connsiteY3" fmla="*/ 83796 h 204696"/>
              <a:gd name="connsiteX4" fmla="*/ 2330450 w 2330450"/>
              <a:gd name="connsiteY4" fmla="*/ 140946 h 204696"/>
              <a:gd name="connsiteX0" fmla="*/ 0 w 2330450"/>
              <a:gd name="connsiteY0" fmla="*/ 134078 h 140428"/>
              <a:gd name="connsiteX1" fmla="*/ 330200 w 2330450"/>
              <a:gd name="connsiteY1" fmla="*/ 728 h 140428"/>
              <a:gd name="connsiteX2" fmla="*/ 1797050 w 2330450"/>
              <a:gd name="connsiteY2" fmla="*/ 83278 h 140428"/>
              <a:gd name="connsiteX3" fmla="*/ 2330450 w 2330450"/>
              <a:gd name="connsiteY3" fmla="*/ 140428 h 140428"/>
              <a:gd name="connsiteX0" fmla="*/ 0 w 2330450"/>
              <a:gd name="connsiteY0" fmla="*/ 133364 h 139714"/>
              <a:gd name="connsiteX1" fmla="*/ 330200 w 2330450"/>
              <a:gd name="connsiteY1" fmla="*/ 14 h 139714"/>
              <a:gd name="connsiteX2" fmla="*/ 2330450 w 2330450"/>
              <a:gd name="connsiteY2" fmla="*/ 139714 h 139714"/>
              <a:gd name="connsiteX0" fmla="*/ 0 w 330200"/>
              <a:gd name="connsiteY0" fmla="*/ 133364 h 133364"/>
              <a:gd name="connsiteX1" fmla="*/ 330200 w 330200"/>
              <a:gd name="connsiteY1" fmla="*/ 14 h 133364"/>
              <a:gd name="connsiteX0" fmla="*/ 0 w 330200"/>
              <a:gd name="connsiteY0" fmla="*/ 161220 h 161220"/>
              <a:gd name="connsiteX1" fmla="*/ 330200 w 330200"/>
              <a:gd name="connsiteY1" fmla="*/ 27870 h 161220"/>
              <a:gd name="connsiteX0" fmla="*/ 0 w 330200"/>
              <a:gd name="connsiteY0" fmla="*/ 178982 h 178982"/>
              <a:gd name="connsiteX1" fmla="*/ 330200 w 330200"/>
              <a:gd name="connsiteY1" fmla="*/ 45632 h 178982"/>
              <a:gd name="connsiteX0" fmla="*/ 0 w 330200"/>
              <a:gd name="connsiteY0" fmla="*/ 133350 h 133350"/>
              <a:gd name="connsiteX1" fmla="*/ 330200 w 330200"/>
              <a:gd name="connsiteY1" fmla="*/ 0 h 133350"/>
              <a:gd name="connsiteX0" fmla="*/ 0 w 330200"/>
              <a:gd name="connsiteY0" fmla="*/ 133350 h 140249"/>
              <a:gd name="connsiteX1" fmla="*/ 330200 w 330200"/>
              <a:gd name="connsiteY1" fmla="*/ 0 h 14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40249">
                <a:moveTo>
                  <a:pt x="0" y="133350"/>
                </a:moveTo>
                <a:cubicBezTo>
                  <a:pt x="154516" y="174625"/>
                  <a:pt x="221192" y="17992"/>
                  <a:pt x="330200" y="0"/>
                </a:cubicBezTo>
              </a:path>
            </a:pathLst>
          </a:custGeom>
          <a:ln w="38100" cmpd="sng"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770202" y="2412575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1816771" y="243374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867573" y="246761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909903" y="2526878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956472" y="2548043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007274" y="2590379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494105" y="2459144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540674" y="2480309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2591476" y="2522645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2633806" y="2560748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680375" y="2581913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2731177" y="2607317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2053843" y="262001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100406" y="262001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151208" y="2615777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2197771" y="2586146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244340" y="2552276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2290903" y="250994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341705" y="2484542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2388274" y="246761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2439070" y="2450678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Freeform 48"/>
          <p:cNvSpPr/>
          <p:nvPr/>
        </p:nvSpPr>
        <p:spPr>
          <a:xfrm>
            <a:off x="1757505" y="2552279"/>
            <a:ext cx="1028700" cy="209783"/>
          </a:xfrm>
          <a:custGeom>
            <a:avLst/>
            <a:gdLst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1797050 w 2330450"/>
              <a:gd name="connsiteY5" fmla="*/ 83998 h 211231"/>
              <a:gd name="connsiteX6" fmla="*/ 2330450 w 2330450"/>
              <a:gd name="connsiteY6" fmla="*/ 141148 h 211231"/>
              <a:gd name="connsiteX0" fmla="*/ 0 w 2330450"/>
              <a:gd name="connsiteY0" fmla="*/ 134798 h 211231"/>
              <a:gd name="connsiteX1" fmla="*/ 330200 w 2330450"/>
              <a:gd name="connsiteY1" fmla="*/ 1448 h 211231"/>
              <a:gd name="connsiteX2" fmla="*/ 660400 w 2330450"/>
              <a:gd name="connsiteY2" fmla="*/ 210998 h 211231"/>
              <a:gd name="connsiteX3" fmla="*/ 1016000 w 2330450"/>
              <a:gd name="connsiteY3" fmla="*/ 45898 h 211231"/>
              <a:gd name="connsiteX4" fmla="*/ 1358900 w 2330450"/>
              <a:gd name="connsiteY4" fmla="*/ 204648 h 211231"/>
              <a:gd name="connsiteX5" fmla="*/ 2330450 w 2330450"/>
              <a:gd name="connsiteY5" fmla="*/ 141148 h 211231"/>
              <a:gd name="connsiteX0" fmla="*/ 0 w 1358900"/>
              <a:gd name="connsiteY0" fmla="*/ 134798 h 211231"/>
              <a:gd name="connsiteX1" fmla="*/ 330200 w 1358900"/>
              <a:gd name="connsiteY1" fmla="*/ 1448 h 211231"/>
              <a:gd name="connsiteX2" fmla="*/ 660400 w 1358900"/>
              <a:gd name="connsiteY2" fmla="*/ 210998 h 211231"/>
              <a:gd name="connsiteX3" fmla="*/ 1016000 w 1358900"/>
              <a:gd name="connsiteY3" fmla="*/ 45898 h 211231"/>
              <a:gd name="connsiteX4" fmla="*/ 1358900 w 1358900"/>
              <a:gd name="connsiteY4" fmla="*/ 204648 h 211231"/>
              <a:gd name="connsiteX0" fmla="*/ 0 w 1028700"/>
              <a:gd name="connsiteY0" fmla="*/ 0 h 209783"/>
              <a:gd name="connsiteX1" fmla="*/ 330200 w 1028700"/>
              <a:gd name="connsiteY1" fmla="*/ 209550 h 209783"/>
              <a:gd name="connsiteX2" fmla="*/ 685800 w 1028700"/>
              <a:gd name="connsiteY2" fmla="*/ 44450 h 209783"/>
              <a:gd name="connsiteX3" fmla="*/ 1028700 w 1028700"/>
              <a:gd name="connsiteY3" fmla="*/ 203200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09783">
                <a:moveTo>
                  <a:pt x="0" y="0"/>
                </a:moveTo>
                <a:cubicBezTo>
                  <a:pt x="110067" y="12700"/>
                  <a:pt x="215900" y="202142"/>
                  <a:pt x="330200" y="209550"/>
                </a:cubicBezTo>
                <a:cubicBezTo>
                  <a:pt x="444500" y="216958"/>
                  <a:pt x="569383" y="45508"/>
                  <a:pt x="685800" y="44450"/>
                </a:cubicBezTo>
                <a:cubicBezTo>
                  <a:pt x="802217" y="43392"/>
                  <a:pt x="809625" y="187325"/>
                  <a:pt x="1028700" y="20320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68558" y="1947579"/>
            <a:ext cx="290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ASOs stimulate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RNase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H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036905" y="3227057"/>
            <a:ext cx="838200" cy="228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08305" y="318193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RNase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H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0" y="400050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Intact ASO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361950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Cleaved mRNA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1286868"/>
            <a:ext cx="533400" cy="2286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33600" y="1286868"/>
            <a:ext cx="990600" cy="2286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124200" y="1286868"/>
            <a:ext cx="533400" cy="2286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323" y="126164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MOE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93764" y="126461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MOE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07964" y="126097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1208" y="1473599"/>
            <a:ext cx="2457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bp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       10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bp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bp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47800" y="9715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MOE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Gapmer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391990" y="685802"/>
            <a:ext cx="8294815" cy="1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284"/>
          <p:cNvSpPr txBox="1">
            <a:spLocks noChangeArrowheads="1"/>
          </p:cNvSpPr>
          <p:nvPr/>
        </p:nvSpPr>
        <p:spPr bwMode="auto">
          <a:xfrm>
            <a:off x="5867400" y="121920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152 ASOs screened </a:t>
            </a:r>
            <a:r>
              <a:rPr lang="en-US" sz="18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vitro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lowering </a:t>
            </a:r>
            <a:r>
              <a:rPr lang="en-US" sz="18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ATXN2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expression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5029200" y="1047750"/>
            <a:ext cx="3886200" cy="38100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TextBox 284"/>
          <p:cNvSpPr txBox="1">
            <a:spLocks noChangeArrowheads="1"/>
          </p:cNvSpPr>
          <p:nvPr/>
        </p:nvSpPr>
        <p:spPr bwMode="auto">
          <a:xfrm>
            <a:off x="5562600" y="4318084"/>
            <a:ext cx="312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4.5 </a:t>
            </a:r>
            <a:r>
              <a:rPr lang="en-US" sz="1600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ASO in HepG2 cells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" name="Group 1"/>
          <p:cNvGrpSpPr>
            <a:grpSpLocks/>
          </p:cNvGrpSpPr>
          <p:nvPr/>
        </p:nvGrpSpPr>
        <p:grpSpPr bwMode="auto">
          <a:xfrm>
            <a:off x="6135209" y="3982883"/>
            <a:ext cx="1752600" cy="246221"/>
            <a:chOff x="14421417" y="13572522"/>
            <a:chExt cx="6449060" cy="906151"/>
          </a:xfrm>
          <a:solidFill>
            <a:srgbClr val="FFFFFF"/>
          </a:solidFill>
        </p:grpSpPr>
        <p:cxnSp>
          <p:nvCxnSpPr>
            <p:cNvPr id="104" name="Straight Connector 103"/>
            <p:cNvCxnSpPr/>
            <p:nvPr/>
          </p:nvCxnSpPr>
          <p:spPr>
            <a:xfrm flipH="1">
              <a:off x="14421417" y="13944633"/>
              <a:ext cx="6449060" cy="0"/>
            </a:xfrm>
            <a:prstGeom prst="line">
              <a:avLst/>
            </a:prstGeom>
            <a:grpFill/>
            <a:ln w="28575" cmpd="sng">
              <a:solidFill>
                <a:srgbClr val="0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220"/>
            <p:cNvSpPr>
              <a:spLocks noChangeArrowheads="1"/>
            </p:cNvSpPr>
            <p:nvPr/>
          </p:nvSpPr>
          <p:spPr bwMode="auto">
            <a:xfrm>
              <a:off x="16664568" y="13572522"/>
              <a:ext cx="1962757" cy="906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ASOs 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H="1">
            <a:off x="6135214" y="3034810"/>
            <a:ext cx="1752599" cy="0"/>
          </a:xfrm>
          <a:prstGeom prst="line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20"/>
          <p:cNvSpPr>
            <a:spLocks noChangeArrowheads="1"/>
          </p:cNvSpPr>
          <p:nvPr/>
        </p:nvSpPr>
        <p:spPr bwMode="auto">
          <a:xfrm>
            <a:off x="6744809" y="2933702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  <a:t>ASOs 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62" y="2260844"/>
            <a:ext cx="2713631" cy="743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8" y="3326413"/>
            <a:ext cx="2697669" cy="724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263"/>
          <p:cNvSpPr txBox="1">
            <a:spLocks noChangeArrowheads="1"/>
          </p:cNvSpPr>
          <p:nvPr/>
        </p:nvSpPr>
        <p:spPr bwMode="auto">
          <a:xfrm>
            <a:off x="8048861" y="2947882"/>
            <a:ext cx="421867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UTC</a:t>
            </a:r>
          </a:p>
        </p:txBody>
      </p:sp>
      <p:sp>
        <p:nvSpPr>
          <p:cNvPr id="123" name="TextBox 264"/>
          <p:cNvSpPr txBox="1">
            <a:spLocks noChangeArrowheads="1"/>
          </p:cNvSpPr>
          <p:nvPr/>
        </p:nvSpPr>
        <p:spPr bwMode="auto">
          <a:xfrm>
            <a:off x="8047567" y="3994469"/>
            <a:ext cx="421867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rgbClr val="000000"/>
                </a:solidFill>
                <a:latin typeface="Arial" charset="0"/>
                <a:cs typeface="Arial" charset="0"/>
              </a:rPr>
              <a:t>UTC</a:t>
            </a:r>
          </a:p>
        </p:txBody>
      </p:sp>
      <p:sp>
        <p:nvSpPr>
          <p:cNvPr id="124" name="TextBox 16"/>
          <p:cNvSpPr txBox="1">
            <a:spLocks noChangeArrowheads="1"/>
          </p:cNvSpPr>
          <p:nvPr/>
        </p:nvSpPr>
        <p:spPr bwMode="auto">
          <a:xfrm>
            <a:off x="6668612" y="2163232"/>
            <a:ext cx="679487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Plate 1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TextBox 268"/>
          <p:cNvSpPr txBox="1">
            <a:spLocks noChangeArrowheads="1"/>
          </p:cNvSpPr>
          <p:nvPr/>
        </p:nvSpPr>
        <p:spPr bwMode="auto">
          <a:xfrm>
            <a:off x="6672924" y="3241745"/>
            <a:ext cx="675173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Plate 2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5351410" y="2240327"/>
            <a:ext cx="502506" cy="846306"/>
            <a:chOff x="54401" y="2229746"/>
            <a:chExt cx="502506" cy="846306"/>
          </a:xfrm>
        </p:grpSpPr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109166" y="2250393"/>
              <a:ext cx="195332" cy="698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31" name="TextBox 215"/>
            <p:cNvSpPr txBox="1">
              <a:spLocks noChangeArrowheads="1"/>
            </p:cNvSpPr>
            <p:nvPr/>
          </p:nvSpPr>
          <p:spPr bwMode="auto">
            <a:xfrm rot="16200000">
              <a:off x="-137452" y="2421599"/>
              <a:ext cx="799203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05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% of 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UTC</a:t>
              </a:r>
            </a:p>
            <a:p>
              <a:endParaRPr lang="en-US" sz="105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TextBox 5"/>
            <p:cNvSpPr txBox="1">
              <a:spLocks noChangeArrowheads="1"/>
            </p:cNvSpPr>
            <p:nvPr/>
          </p:nvSpPr>
          <p:spPr bwMode="auto">
            <a:xfrm>
              <a:off x="201070" y="2230599"/>
              <a:ext cx="35583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</a:p>
          </p:txBody>
        </p:sp>
        <p:sp>
          <p:nvSpPr>
            <p:cNvPr id="133" name="TextBox 219"/>
            <p:cNvSpPr txBox="1">
              <a:spLocks noChangeArrowheads="1"/>
            </p:cNvSpPr>
            <p:nvPr/>
          </p:nvSpPr>
          <p:spPr bwMode="auto">
            <a:xfrm>
              <a:off x="231185" y="2351423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134" name="TextBox 220"/>
            <p:cNvSpPr txBox="1">
              <a:spLocks noChangeArrowheads="1"/>
            </p:cNvSpPr>
            <p:nvPr/>
          </p:nvSpPr>
          <p:spPr bwMode="auto">
            <a:xfrm>
              <a:off x="229460" y="2479151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135" name="TextBox 221"/>
            <p:cNvSpPr txBox="1">
              <a:spLocks noChangeArrowheads="1"/>
            </p:cNvSpPr>
            <p:nvPr/>
          </p:nvSpPr>
          <p:spPr bwMode="auto">
            <a:xfrm>
              <a:off x="228107" y="2612055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136" name="TextBox 222"/>
            <p:cNvSpPr txBox="1">
              <a:spLocks noChangeArrowheads="1"/>
            </p:cNvSpPr>
            <p:nvPr/>
          </p:nvSpPr>
          <p:spPr bwMode="auto">
            <a:xfrm>
              <a:off x="228107" y="2734608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137" name="TextBox 223"/>
            <p:cNvSpPr txBox="1">
              <a:spLocks noChangeArrowheads="1"/>
            </p:cNvSpPr>
            <p:nvPr/>
          </p:nvSpPr>
          <p:spPr bwMode="auto">
            <a:xfrm>
              <a:off x="279362" y="2860608"/>
              <a:ext cx="2417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343572" y="3287221"/>
            <a:ext cx="502506" cy="846306"/>
            <a:chOff x="54401" y="2229746"/>
            <a:chExt cx="502506" cy="846306"/>
          </a:xfrm>
        </p:grpSpPr>
        <p:sp>
          <p:nvSpPr>
            <p:cNvPr id="139" name="Rectangle 6"/>
            <p:cNvSpPr>
              <a:spLocks noChangeArrowheads="1"/>
            </p:cNvSpPr>
            <p:nvPr/>
          </p:nvSpPr>
          <p:spPr bwMode="auto">
            <a:xfrm>
              <a:off x="109166" y="2250393"/>
              <a:ext cx="195332" cy="698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40" name="TextBox 215"/>
            <p:cNvSpPr txBox="1">
              <a:spLocks noChangeArrowheads="1"/>
            </p:cNvSpPr>
            <p:nvPr/>
          </p:nvSpPr>
          <p:spPr bwMode="auto">
            <a:xfrm rot="16200000">
              <a:off x="-137452" y="2421599"/>
              <a:ext cx="799203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05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% of 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UTC</a:t>
              </a:r>
            </a:p>
            <a:p>
              <a:endParaRPr lang="en-US" sz="105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TextBox 5"/>
            <p:cNvSpPr txBox="1">
              <a:spLocks noChangeArrowheads="1"/>
            </p:cNvSpPr>
            <p:nvPr/>
          </p:nvSpPr>
          <p:spPr bwMode="auto">
            <a:xfrm>
              <a:off x="201070" y="2230599"/>
              <a:ext cx="35583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</a:p>
          </p:txBody>
        </p:sp>
        <p:sp>
          <p:nvSpPr>
            <p:cNvPr id="148" name="TextBox 219"/>
            <p:cNvSpPr txBox="1">
              <a:spLocks noChangeArrowheads="1"/>
            </p:cNvSpPr>
            <p:nvPr/>
          </p:nvSpPr>
          <p:spPr bwMode="auto">
            <a:xfrm>
              <a:off x="231185" y="2351423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149" name="TextBox 220"/>
            <p:cNvSpPr txBox="1">
              <a:spLocks noChangeArrowheads="1"/>
            </p:cNvSpPr>
            <p:nvPr/>
          </p:nvSpPr>
          <p:spPr bwMode="auto">
            <a:xfrm>
              <a:off x="229460" y="2479151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151" name="TextBox 221"/>
            <p:cNvSpPr txBox="1">
              <a:spLocks noChangeArrowheads="1"/>
            </p:cNvSpPr>
            <p:nvPr/>
          </p:nvSpPr>
          <p:spPr bwMode="auto">
            <a:xfrm>
              <a:off x="228107" y="2612055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152" name="TextBox 222"/>
            <p:cNvSpPr txBox="1">
              <a:spLocks noChangeArrowheads="1"/>
            </p:cNvSpPr>
            <p:nvPr/>
          </p:nvSpPr>
          <p:spPr bwMode="auto">
            <a:xfrm>
              <a:off x="228107" y="2734608"/>
              <a:ext cx="2987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153" name="TextBox 223"/>
            <p:cNvSpPr txBox="1">
              <a:spLocks noChangeArrowheads="1"/>
            </p:cNvSpPr>
            <p:nvPr/>
          </p:nvSpPr>
          <p:spPr bwMode="auto">
            <a:xfrm>
              <a:off x="279362" y="2860608"/>
              <a:ext cx="2417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5782737" y="2781300"/>
            <a:ext cx="182033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5777058" y="3771900"/>
            <a:ext cx="276606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TextBox 16"/>
          <p:cNvSpPr txBox="1">
            <a:spLocks noChangeArrowheads="1"/>
          </p:cNvSpPr>
          <p:nvPr/>
        </p:nvSpPr>
        <p:spPr bwMode="auto">
          <a:xfrm>
            <a:off x="5638800" y="2019302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15 LEADS</a:t>
            </a:r>
            <a:endParaRPr lang="en-US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5867400" y="2247900"/>
            <a:ext cx="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5897031" y="3086100"/>
            <a:ext cx="0" cy="685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9" name="Rounded Rectangle 158"/>
          <p:cNvSpPr/>
          <p:nvPr/>
        </p:nvSpPr>
        <p:spPr bwMode="auto">
          <a:xfrm>
            <a:off x="457200" y="1885950"/>
            <a:ext cx="4267200" cy="29718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3286">
        <p:fade/>
      </p:transition>
    </mc:Choice>
    <mc:Fallback xmlns="">
      <p:transition xmlns:p14="http://schemas.microsoft.com/office/powerpoint/2010/main" advTm="32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3048000" y="2724150"/>
            <a:ext cx="5985234" cy="2362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52550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pPr algn="ctr"/>
            <a:r>
              <a:rPr lang="en-US" sz="1600" i="0" dirty="0" err="1" smtClean="0">
                <a:solidFill>
                  <a:srgbClr val="000000"/>
                </a:solidFill>
              </a:rPr>
              <a:t>Intracerebroventricular</a:t>
            </a:r>
            <a:r>
              <a:rPr lang="en-US" sz="1600" i="0" dirty="0" smtClean="0">
                <a:solidFill>
                  <a:srgbClr val="000000"/>
                </a:solidFill>
              </a:rPr>
              <a:t> (ICV) Injection</a:t>
            </a:r>
            <a:endParaRPr lang="en-US" sz="1600" i="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14550"/>
            <a:ext cx="1905001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314759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pPr algn="ctr"/>
            <a:r>
              <a:rPr lang="en-US" sz="1600" b="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Right Lateral Ventricle</a:t>
            </a:r>
            <a:endParaRPr lang="en-US" sz="1600" b="0" i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7101" y="2858823"/>
            <a:ext cx="54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JAX</a:t>
            </a:r>
            <a:endParaRPr lang="en-US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316050" y="2069328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1" name="Picture 10" descr="no32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53" y="1437249"/>
            <a:ext cx="1919238" cy="1151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1" y="819150"/>
            <a:ext cx="363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pPr algn="ctr"/>
            <a:r>
              <a:rPr lang="en-US" i="0" dirty="0" smtClean="0">
                <a:solidFill>
                  <a:srgbClr val="000000"/>
                </a:solidFill>
              </a:rPr>
              <a:t>Injected ASOs accumulated in Purkinje cell layers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7150"/>
            <a:ext cx="8229600" cy="64293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smtClean="0">
                <a:solidFill>
                  <a:srgbClr val="000000"/>
                </a:solidFill>
                <a:latin typeface="Arial"/>
                <a:cs typeface="Arial"/>
              </a:rPr>
              <a:t>In vivo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tests using </a:t>
            </a:r>
            <a:r>
              <a:rPr lang="en-US" sz="2800" b="1" i="1" dirty="0" smtClean="0">
                <a:solidFill>
                  <a:srgbClr val="000000"/>
                </a:solidFill>
                <a:latin typeface="Arial"/>
                <a:cs typeface="Arial"/>
              </a:rPr>
              <a:t>Pcp2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2800" b="1" i="1" dirty="0" smtClean="0">
                <a:solidFill>
                  <a:srgbClr val="000000"/>
                </a:solidFill>
                <a:latin typeface="Arial"/>
                <a:cs typeface="Arial"/>
              </a:rPr>
              <a:t>ATXN2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-Q127 mice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1990" y="685802"/>
            <a:ext cx="8294815" cy="1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741310"/>
              </p:ext>
            </p:extLst>
          </p:nvPr>
        </p:nvGraphicFramePr>
        <p:xfrm>
          <a:off x="3352800" y="3560236"/>
          <a:ext cx="2602160" cy="117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1" name="Straight Connector 30"/>
          <p:cNvCxnSpPr/>
          <p:nvPr/>
        </p:nvCxnSpPr>
        <p:spPr>
          <a:xfrm flipH="1">
            <a:off x="4278246" y="4856370"/>
            <a:ext cx="137806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20"/>
          <p:cNvSpPr>
            <a:spLocks noChangeArrowheads="1"/>
          </p:cNvSpPr>
          <p:nvPr/>
        </p:nvSpPr>
        <p:spPr bwMode="auto">
          <a:xfrm>
            <a:off x="4658221" y="4716754"/>
            <a:ext cx="629299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TextBox 355"/>
          <p:cNvSpPr txBox="1">
            <a:spLocks noChangeArrowheads="1"/>
          </p:cNvSpPr>
          <p:nvPr/>
        </p:nvSpPr>
        <p:spPr bwMode="auto">
          <a:xfrm>
            <a:off x="3719174" y="4533125"/>
            <a:ext cx="2021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Sal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     </a:t>
            </a:r>
            <a:r>
              <a:rPr lang="en-US" sz="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7     8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514683"/>
              </p:ext>
            </p:extLst>
          </p:nvPr>
        </p:nvGraphicFramePr>
        <p:xfrm>
          <a:off x="6400800" y="3560236"/>
          <a:ext cx="2667000" cy="120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234167" y="3675876"/>
            <a:ext cx="109068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Microgliosis</a:t>
            </a:r>
            <a:endParaRPr lang="en-US" sz="4400" b="1" dirty="0">
              <a:latin typeface="Avenir Book" charset="0"/>
              <a:cs typeface="Avenir Book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229600" y="3867150"/>
            <a:ext cx="254587" cy="93136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0" y="334442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r>
              <a:rPr lang="en-US" sz="1600" dirty="0" smtClean="0">
                <a:solidFill>
                  <a:srgbClr val="000000"/>
                </a:solidFill>
              </a:rPr>
              <a:t>% ATXN2 / Actin</a:t>
            </a: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3504" y="2266950"/>
            <a:ext cx="12104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Anti-ASO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273482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pPr algn="ctr"/>
            <a:r>
              <a:rPr lang="en-US" i="0" dirty="0" smtClean="0">
                <a:solidFill>
                  <a:srgbClr val="000000"/>
                </a:solidFill>
              </a:rPr>
              <a:t>Cerebellar</a:t>
            </a:r>
            <a:r>
              <a:rPr lang="en-US" dirty="0" smtClean="0">
                <a:solidFill>
                  <a:srgbClr val="000000"/>
                </a:solidFill>
              </a:rPr>
              <a:t> ATXN2 </a:t>
            </a:r>
            <a:r>
              <a:rPr lang="en-US" i="0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IbaI</a:t>
            </a:r>
            <a:r>
              <a:rPr lang="en-US" dirty="0" smtClean="0">
                <a:solidFill>
                  <a:srgbClr val="000000"/>
                </a:solidFill>
              </a:rPr>
              <a:t> by </a:t>
            </a:r>
            <a:r>
              <a:rPr lang="en-US" dirty="0" err="1" smtClean="0">
                <a:solidFill>
                  <a:srgbClr val="000000"/>
                </a:solidFill>
              </a:rPr>
              <a:t>qPCR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0" dirty="0" smtClean="0">
                <a:solidFill>
                  <a:srgbClr val="000000"/>
                </a:solidFill>
              </a:rPr>
              <a:t>after 7 days treatment with 250 </a:t>
            </a:r>
            <a:r>
              <a:rPr lang="en-US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i="0" dirty="0" smtClean="0">
                <a:solidFill>
                  <a:srgbClr val="000000"/>
                </a:solidFill>
              </a:rPr>
              <a:t>g ASO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0400" y="3358787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latin typeface="Arial"/>
                <a:cs typeface="Arial"/>
              </a:defRPr>
            </a:lvl1pPr>
          </a:lstStyle>
          <a:p>
            <a:r>
              <a:rPr lang="en-US" sz="1600" dirty="0" smtClean="0">
                <a:solidFill>
                  <a:srgbClr val="000000"/>
                </a:solidFill>
              </a:rPr>
              <a:t>% Iba1 / Actin</a:t>
            </a:r>
            <a:endParaRPr lang="en-US" sz="1600" i="0" dirty="0">
              <a:solidFill>
                <a:srgbClr val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376734" y="4873292"/>
            <a:ext cx="137806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20"/>
          <p:cNvSpPr>
            <a:spLocks noChangeArrowheads="1"/>
          </p:cNvSpPr>
          <p:nvPr/>
        </p:nvSpPr>
        <p:spPr bwMode="auto">
          <a:xfrm>
            <a:off x="7756710" y="4733676"/>
            <a:ext cx="629299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TextBox 355"/>
          <p:cNvSpPr txBox="1">
            <a:spLocks noChangeArrowheads="1"/>
          </p:cNvSpPr>
          <p:nvPr/>
        </p:nvSpPr>
        <p:spPr bwMode="auto">
          <a:xfrm>
            <a:off x="6817662" y="4552950"/>
            <a:ext cx="2021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Sal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 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     </a:t>
            </a:r>
            <a:r>
              <a:rPr lang="en-US" sz="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7     8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437248"/>
            <a:ext cx="165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 layer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27964" y="183729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Purkinje cell layer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086601" y="2180198"/>
            <a:ext cx="144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Granule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33584">
        <p:fade/>
      </p:transition>
    </mc:Choice>
    <mc:Fallback xmlns="">
      <p:transition xmlns:p14="http://schemas.microsoft.com/office/powerpoint/2010/main" advTm="3358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252" y="1"/>
            <a:ext cx="6375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ASOs reduced rotarod phenotype onset in </a:t>
            </a:r>
          </a:p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Pcp2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ATXN2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-Q127 mice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1990" y="807481"/>
            <a:ext cx="8294815" cy="1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200" y="895350"/>
            <a:ext cx="18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+mj-lt"/>
              </a:rPr>
              <a:t>ATXN2</a:t>
            </a:r>
            <a:r>
              <a:rPr lang="en-US" sz="1400" b="1" dirty="0" smtClean="0">
                <a:latin typeface="+mj-lt"/>
              </a:rPr>
              <a:t>-Q127 </a:t>
            </a:r>
          </a:p>
          <a:p>
            <a:pPr algn="ctr"/>
            <a:r>
              <a:rPr lang="en-US" sz="1400" b="1" dirty="0" smtClean="0">
                <a:latin typeface="+mj-lt"/>
              </a:rPr>
              <a:t>Rotarod Phenotype</a:t>
            </a:r>
            <a:endParaRPr lang="en-US" sz="1400" b="1" dirty="0">
              <a:latin typeface="+mj-lt"/>
            </a:endParaRPr>
          </a:p>
        </p:txBody>
      </p:sp>
      <p:pic>
        <p:nvPicPr>
          <p:cNvPr id="48" name="Picture 47" descr="Rotar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550"/>
            <a:ext cx="1905000" cy="1717993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 bwMode="auto">
          <a:xfrm>
            <a:off x="1981200" y="1047750"/>
            <a:ext cx="0" cy="388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31040" y="1276350"/>
            <a:ext cx="1981200" cy="2133600"/>
            <a:chOff x="31040" y="1276350"/>
            <a:chExt cx="1981200" cy="2164217"/>
          </a:xfrm>
        </p:grpSpPr>
        <p:graphicFrame>
          <p:nvGraphicFramePr>
            <p:cNvPr id="41" name="Chart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8100143"/>
                </p:ext>
              </p:extLst>
            </p:nvPr>
          </p:nvGraphicFramePr>
          <p:xfrm>
            <a:off x="31040" y="1276350"/>
            <a:ext cx="1981200" cy="205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723900" y="3149600"/>
              <a:ext cx="1219200" cy="2909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56019" y="1989951"/>
              <a:ext cx="4367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WT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64319" y="2658621"/>
              <a:ext cx="398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TG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4819" y="1428750"/>
              <a:ext cx="9374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* ***  **  ***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1149" y="3075801"/>
              <a:ext cx="1107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+mj-lt"/>
                </a:rPr>
                <a:t>4  8 12      24       36</a:t>
              </a:r>
              <a:endParaRPr lang="en-US" sz="800" b="1" dirty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6000" y="3194506"/>
              <a:ext cx="5078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+mj-lt"/>
                </a:rPr>
                <a:t>Weeks</a:t>
              </a:r>
              <a:endParaRPr lang="en-US" sz="800" b="1" dirty="0">
                <a:latin typeface="+mj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200" y="3333750"/>
            <a:ext cx="174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Hansen et al., 2012</a:t>
            </a:r>
            <a:endParaRPr lang="en-US" sz="1400" dirty="0">
              <a:latin typeface="+mn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1199" y="776466"/>
            <a:ext cx="3276601" cy="2557284"/>
            <a:chOff x="5791199" y="776466"/>
            <a:chExt cx="3276601" cy="2557284"/>
          </a:xfrm>
        </p:grpSpPr>
        <p:grpSp>
          <p:nvGrpSpPr>
            <p:cNvPr id="13" name="Group 12"/>
            <p:cNvGrpSpPr/>
            <p:nvPr/>
          </p:nvGrpSpPr>
          <p:grpSpPr>
            <a:xfrm>
              <a:off x="5791199" y="776466"/>
              <a:ext cx="3276601" cy="2557284"/>
              <a:chOff x="4974694" y="776466"/>
              <a:chExt cx="3925614" cy="2557284"/>
            </a:xfrm>
          </p:grpSpPr>
          <p:graphicFrame>
            <p:nvGraphicFramePr>
              <p:cNvPr id="37" name="Chart 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28133982"/>
                  </p:ext>
                </p:extLst>
              </p:nvPr>
            </p:nvGraphicFramePr>
            <p:xfrm>
              <a:off x="4974694" y="1200150"/>
              <a:ext cx="3556341" cy="2133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Rectangle 13"/>
              <p:cNvSpPr/>
              <p:nvPr/>
            </p:nvSpPr>
            <p:spPr>
              <a:xfrm>
                <a:off x="5638800" y="3042783"/>
                <a:ext cx="2699406" cy="2909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34691" y="2995434"/>
                <a:ext cx="155115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Arial"/>
                    <a:cs typeface="Arial"/>
                  </a:rPr>
                  <a:t>week 13       week 19 </a:t>
                </a:r>
                <a:endParaRPr lang="en-US" sz="900" b="1" dirty="0">
                  <a:latin typeface="Arial"/>
                  <a:cs typeface="Arial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896080" y="1733550"/>
                <a:ext cx="832960" cy="10448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04787" y="1999343"/>
                <a:ext cx="6968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latin typeface="Arial"/>
                    <a:cs typeface="Arial"/>
                  </a:rPr>
                  <a:t>ASO7</a:t>
                </a:r>
                <a:endParaRPr lang="en-US" sz="1050" b="1" dirty="0">
                  <a:latin typeface="Arial"/>
                  <a:cs typeface="Arial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08781" y="2263062"/>
                <a:ext cx="8409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latin typeface="Arial"/>
                    <a:cs typeface="Arial"/>
                  </a:rPr>
                  <a:t>SALINE</a:t>
                </a:r>
                <a:endParaRPr lang="en-US" sz="1050" b="1" dirty="0">
                  <a:latin typeface="Arial"/>
                  <a:cs typeface="Arial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85626" y="1054209"/>
                <a:ext cx="7365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/>
                    <a:cs typeface="Arial"/>
                  </a:rPr>
                  <a:t>P=0.04*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91200" y="1054209"/>
                <a:ext cx="8077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/>
                    <a:cs typeface="Arial"/>
                  </a:rPr>
                  <a:t>P=0.11</a:t>
                </a:r>
                <a:r>
                  <a:rPr lang="en-US" sz="1200" baseline="30000" dirty="0" smtClean="0">
                    <a:latin typeface="Arial"/>
                    <a:cs typeface="Arial"/>
                  </a:rPr>
                  <a:t>NS</a:t>
                </a:r>
                <a:endParaRPr lang="en-US" sz="1200" baseline="30000" dirty="0">
                  <a:latin typeface="Arial"/>
                  <a:cs typeface="Arial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532930" y="1754892"/>
                <a:ext cx="314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N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27351" y="1993131"/>
                <a:ext cx="3415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27</a:t>
                </a:r>
                <a:endParaRPr lang="en-US" sz="11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516575" y="2248383"/>
                <a:ext cx="3415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23</a:t>
                </a:r>
                <a:endParaRPr lang="en-US" sz="11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8515943" y="2017737"/>
                <a:ext cx="384365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334000" y="776466"/>
                <a:ext cx="1136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/>
                    <a:cs typeface="Arial"/>
                  </a:rPr>
                  <a:t>ICV</a:t>
                </a:r>
                <a:r>
                  <a:rPr lang="en-US" sz="1100" dirty="0" smtClean="0">
                    <a:latin typeface="Arial"/>
                    <a:cs typeface="Arial"/>
                  </a:rPr>
                  <a:t>@8wks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00800" y="776466"/>
                <a:ext cx="1230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/>
                    <a:cs typeface="Arial"/>
                  </a:rPr>
                  <a:t>ICV</a:t>
                </a:r>
                <a:r>
                  <a:rPr lang="en-US" sz="1100" dirty="0" smtClean="0">
                    <a:latin typeface="Arial"/>
                    <a:cs typeface="Arial"/>
                  </a:rPr>
                  <a:t>@14wks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5718669" y="1047750"/>
                <a:ext cx="0" cy="26125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800562" y="1047750"/>
                <a:ext cx="0" cy="26125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55" name="Rectangle 54"/>
            <p:cNvSpPr/>
            <p:nvPr/>
          </p:nvSpPr>
          <p:spPr>
            <a:xfrm>
              <a:off x="7924800" y="2521863"/>
              <a:ext cx="10908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92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100" dirty="0" smtClean="0">
                  <a:solidFill>
                    <a:srgbClr val="000000"/>
                  </a:solidFill>
                  <a:latin typeface="Arial"/>
                  <a:cs typeface="Arial"/>
                </a:rPr>
                <a:t>Means ± SEM</a:t>
              </a:r>
            </a:p>
            <a:p>
              <a:pPr>
                <a:defRPr sz="192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100" dirty="0" smtClean="0">
                  <a:solidFill>
                    <a:srgbClr val="000000"/>
                  </a:solidFill>
                  <a:latin typeface="Arial"/>
                  <a:cs typeface="Arial"/>
                </a:rPr>
                <a:t>210 </a:t>
              </a:r>
              <a:r>
                <a:rPr lang="en-US" sz="11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100" dirty="0" smtClean="0">
                  <a:solidFill>
                    <a:srgbClr val="000000"/>
                  </a:solidFill>
                  <a:latin typeface="Arial"/>
                  <a:cs typeface="Arial"/>
                </a:rPr>
                <a:t>g ASO</a:t>
              </a:r>
              <a:endParaRPr lang="en-US" sz="11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784254"/>
            <a:ext cx="3657600" cy="2348367"/>
            <a:chOff x="1905000" y="784254"/>
            <a:chExt cx="3657600" cy="2348367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784254"/>
              <a:ext cx="3657600" cy="2320896"/>
              <a:chOff x="-76200" y="784254"/>
              <a:chExt cx="4343401" cy="2320896"/>
            </a:xfrm>
          </p:grpSpPr>
          <p:graphicFrame>
            <p:nvGraphicFramePr>
              <p:cNvPr id="21" name="Chart 2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1810317"/>
                  </p:ext>
                </p:extLst>
              </p:nvPr>
            </p:nvGraphicFramePr>
            <p:xfrm>
              <a:off x="-76200" y="1200150"/>
              <a:ext cx="4267200" cy="1905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2" name="Rectangle 21"/>
              <p:cNvSpPr/>
              <p:nvPr/>
            </p:nvSpPr>
            <p:spPr>
              <a:xfrm>
                <a:off x="2971800" y="2386340"/>
                <a:ext cx="12954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sz="192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Means ± SEM</a:t>
                </a:r>
              </a:p>
              <a:p>
                <a:pPr>
                  <a:defRPr sz="192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200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m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 ASO</a:t>
                </a:r>
                <a:endParaRPr lang="en-US" sz="11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34557" y="1439421"/>
                <a:ext cx="314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N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03578" y="1679256"/>
                <a:ext cx="3415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13</a:t>
                </a:r>
                <a:endParaRPr lang="en-US" sz="11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03476" y="1874244"/>
                <a:ext cx="3415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15</a:t>
                </a:r>
                <a:endParaRPr lang="en-US" sz="11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99291" y="2072679"/>
                <a:ext cx="3415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15</a:t>
                </a:r>
                <a:endParaRPr lang="en-US" sz="11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882836" y="1701859"/>
                <a:ext cx="384365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15365" y="1078728"/>
                <a:ext cx="1913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*           *          **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67853" y="1069092"/>
                <a:ext cx="13644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  <a:sym typeface="Wingdings"/>
                  </a:rPr>
                  <a:t>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ASO-7 </a:t>
                </a:r>
                <a:r>
                  <a:rPr lang="en-US" sz="12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vs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SAL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1901" y="784254"/>
                <a:ext cx="112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/>
                    <a:cs typeface="Arial"/>
                  </a:rPr>
                  <a:t>ICV</a:t>
                </a:r>
                <a:r>
                  <a:rPr lang="en-US" sz="1100" dirty="0" smtClean="0">
                    <a:latin typeface="Arial"/>
                    <a:cs typeface="Arial"/>
                  </a:rPr>
                  <a:t>@8wks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824008" y="1088195"/>
                <a:ext cx="0" cy="26125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57" name="Rectangle 56"/>
            <p:cNvSpPr/>
            <p:nvPr/>
          </p:nvSpPr>
          <p:spPr>
            <a:xfrm>
              <a:off x="2438400" y="2841654"/>
              <a:ext cx="2253119" cy="2909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867" y="2790024"/>
              <a:ext cx="18336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/>
                  <a:cs typeface="Arial"/>
                </a:rPr>
                <a:t>week 13     week 17     week 21 </a:t>
              </a:r>
              <a:endParaRPr lang="en-US" sz="900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57400" y="3199753"/>
            <a:ext cx="5927495" cy="1918971"/>
            <a:chOff x="2057400" y="3199753"/>
            <a:chExt cx="5927495" cy="1918971"/>
          </a:xfrm>
        </p:grpSpPr>
        <p:grpSp>
          <p:nvGrpSpPr>
            <p:cNvPr id="9" name="Group 8"/>
            <p:cNvGrpSpPr/>
            <p:nvPr/>
          </p:nvGrpSpPr>
          <p:grpSpPr>
            <a:xfrm>
              <a:off x="2057400" y="3199753"/>
              <a:ext cx="5927495" cy="1886597"/>
              <a:chOff x="1905000" y="3199753"/>
              <a:chExt cx="5927495" cy="1886597"/>
            </a:xfrm>
          </p:grpSpPr>
          <p:graphicFrame>
            <p:nvGraphicFramePr>
              <p:cNvPr id="34" name="Chart 3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2406033"/>
                  </p:ext>
                </p:extLst>
              </p:nvPr>
            </p:nvGraphicFramePr>
            <p:xfrm>
              <a:off x="1905000" y="3562350"/>
              <a:ext cx="2743200" cy="152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2912383" y="3199753"/>
                <a:ext cx="49201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Endpoint cerebellar human </a:t>
                </a:r>
                <a:r>
                  <a:rPr lang="en-US" sz="1400" b="1" i="1" dirty="0" smtClean="0">
                    <a:latin typeface="+mj-lt"/>
                  </a:rPr>
                  <a:t>ATXN2</a:t>
                </a:r>
                <a:r>
                  <a:rPr lang="en-US" sz="1400" b="1" dirty="0" smtClean="0">
                    <a:latin typeface="+mj-lt"/>
                  </a:rPr>
                  <a:t> expression by </a:t>
                </a:r>
                <a:r>
                  <a:rPr lang="en-US" sz="1400" b="1" dirty="0" err="1" smtClean="0">
                    <a:latin typeface="+mj-lt"/>
                  </a:rPr>
                  <a:t>qPCR</a:t>
                </a:r>
                <a:endParaRPr lang="en-US" sz="1400" b="1" dirty="0">
                  <a:latin typeface="+mj-lt"/>
                </a:endParaRPr>
              </a:p>
            </p:txBody>
          </p:sp>
        </p:grpSp>
        <p:graphicFrame>
          <p:nvGraphicFramePr>
            <p:cNvPr id="59" name="Chart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218466"/>
                </p:ext>
              </p:extLst>
            </p:nvPr>
          </p:nvGraphicFramePr>
          <p:xfrm>
            <a:off x="5715000" y="3638549"/>
            <a:ext cx="1955800" cy="1480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3581400" y="3486150"/>
              <a:ext cx="962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**          **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86600" y="3562350"/>
              <a:ext cx="324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**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25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67219">
        <p:fade/>
      </p:transition>
    </mc:Choice>
    <mc:Fallback xmlns="">
      <p:transition xmlns:p14="http://schemas.microsoft.com/office/powerpoint/2010/main" advTm="6721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572"/>
            <a:ext cx="9144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350" b="1" dirty="0" smtClean="0">
                <a:latin typeface="Arial"/>
                <a:cs typeface="Arial"/>
              </a:rPr>
              <a:t>ASO7 restored the Purkinje cell firing frequency of Q127 mice</a:t>
            </a:r>
            <a:endParaRPr lang="en-US" sz="2350" b="1" dirty="0"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59652"/>
              </p:ext>
            </p:extLst>
          </p:nvPr>
        </p:nvGraphicFramePr>
        <p:xfrm>
          <a:off x="2819401" y="861814"/>
          <a:ext cx="4333875" cy="202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1" y="151511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Hansen et al., 2012</a:t>
            </a:r>
            <a:endParaRPr lang="en-US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758269" y="2004814"/>
            <a:ext cx="0" cy="400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4343399" y="1747639"/>
            <a:ext cx="0" cy="400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828800" y="400050"/>
            <a:ext cx="510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Extracellular Recordings – </a:t>
            </a:r>
            <a:r>
              <a:rPr lang="en-US" dirty="0" err="1" smtClean="0">
                <a:solidFill>
                  <a:srgbClr val="FF0000"/>
                </a:solidFill>
              </a:rPr>
              <a:t>Meera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Pratap</a:t>
            </a:r>
            <a:r>
              <a:rPr lang="en-US" dirty="0" smtClean="0">
                <a:solidFill>
                  <a:srgbClr val="FF0000"/>
                </a:solidFill>
              </a:rPr>
              <a:t> &amp; Tom Otis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2890" y="1198880"/>
            <a:ext cx="1282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 (# neurons)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1052" y="1447801"/>
            <a:ext cx="663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43-120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0950" y="1664131"/>
            <a:ext cx="57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54-79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981170" y="1470164"/>
            <a:ext cx="1270921" cy="182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94568" y="3086100"/>
            <a:ext cx="3847200" cy="1927102"/>
            <a:chOff x="228600" y="4114800"/>
            <a:chExt cx="3847200" cy="2569469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4114800"/>
              <a:ext cx="3621583" cy="2569469"/>
              <a:chOff x="228598" y="3962400"/>
              <a:chExt cx="3621583" cy="272186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81000" y="3962400"/>
                <a:ext cx="3469181" cy="521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21 </a:t>
                </a:r>
                <a:r>
                  <a:rPr lang="en-US" b="1" dirty="0" err="1" smtClean="0">
                    <a:latin typeface="+mj-lt"/>
                  </a:rPr>
                  <a:t>wk</a:t>
                </a:r>
                <a:r>
                  <a:rPr lang="en-US" b="1" dirty="0" smtClean="0">
                    <a:latin typeface="+mj-lt"/>
                  </a:rPr>
                  <a:t> old mice treated 13 </a:t>
                </a:r>
                <a:r>
                  <a:rPr lang="en-US" b="1" dirty="0" err="1" smtClean="0">
                    <a:latin typeface="+mj-lt"/>
                  </a:rPr>
                  <a:t>wks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8711" y="4449706"/>
                <a:ext cx="761747" cy="521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Saline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8598" y="5231888"/>
                <a:ext cx="761860" cy="521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ASO7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6719" y="5950090"/>
                <a:ext cx="543739" cy="521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WT</a:t>
                </a:r>
                <a:endParaRPr lang="en-US" dirty="0"/>
              </a:p>
            </p:txBody>
          </p:sp>
          <p:pic>
            <p:nvPicPr>
              <p:cNvPr id="8" name="Picture 7" descr="Matt2-ePhys-traces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598" y="4495800"/>
                <a:ext cx="1903821" cy="2188469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2764799" y="4496532"/>
              <a:ext cx="1311001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16±1 Hz</a:t>
              </a:r>
            </a:p>
            <a:p>
              <a:r>
                <a:rPr lang="en-US" sz="1400" dirty="0" smtClean="0"/>
                <a:t>N=107 neurons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64686" y="5186660"/>
              <a:ext cx="1311001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</a:t>
              </a:r>
              <a:r>
                <a:rPr lang="en-US" dirty="0" smtClean="0"/>
                <a:t>±2 Hz</a:t>
              </a:r>
            </a:p>
            <a:p>
              <a:r>
                <a:rPr lang="en-US" sz="1400" dirty="0"/>
                <a:t>N=</a:t>
              </a:r>
              <a:r>
                <a:rPr lang="en-US" sz="1400" dirty="0" smtClean="0"/>
                <a:t>102 neurons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64546" y="5843536"/>
              <a:ext cx="1221233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  <a:r>
                <a:rPr lang="en-US" dirty="0" smtClean="0"/>
                <a:t>±1 Hz</a:t>
              </a:r>
            </a:p>
            <a:p>
              <a:r>
                <a:rPr lang="en-US" sz="1400" dirty="0"/>
                <a:t>N</a:t>
              </a:r>
              <a:r>
                <a:rPr lang="en-US" sz="1400" dirty="0" smtClean="0"/>
                <a:t>=50 neurons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37968" y="3086100"/>
            <a:ext cx="3796433" cy="1657350"/>
            <a:chOff x="4571999" y="4114800"/>
            <a:chExt cx="3796433" cy="2209800"/>
          </a:xfrm>
        </p:grpSpPr>
        <p:grpSp>
          <p:nvGrpSpPr>
            <p:cNvPr id="32" name="Group 31"/>
            <p:cNvGrpSpPr/>
            <p:nvPr/>
          </p:nvGrpSpPr>
          <p:grpSpPr>
            <a:xfrm>
              <a:off x="4571999" y="4114800"/>
              <a:ext cx="3340803" cy="2209800"/>
              <a:chOff x="4908487" y="1143000"/>
              <a:chExt cx="3340803" cy="22098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908487" y="1143000"/>
                <a:ext cx="334080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13 </a:t>
                </a:r>
                <a:r>
                  <a:rPr lang="en-US" b="1" dirty="0" err="1" smtClean="0">
                    <a:latin typeface="+mj-lt"/>
                  </a:rPr>
                  <a:t>wk</a:t>
                </a:r>
                <a:r>
                  <a:rPr lang="en-US" b="1" dirty="0" smtClean="0">
                    <a:latin typeface="+mj-lt"/>
                  </a:rPr>
                  <a:t> old mice treated 5 </a:t>
                </a:r>
                <a:r>
                  <a:rPr lang="en-US" b="1" dirty="0" err="1" smtClean="0">
                    <a:latin typeface="+mj-lt"/>
                  </a:rPr>
                  <a:t>wks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08488" y="1588911"/>
                <a:ext cx="82586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 Saline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72495" y="2517421"/>
                <a:ext cx="76186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ASO7</a:t>
                </a:r>
                <a:endParaRPr lang="en-US" dirty="0"/>
              </a:p>
            </p:txBody>
          </p:sp>
          <p:pic>
            <p:nvPicPr>
              <p:cNvPr id="11" name="Picture 10" descr="Matt4-5wks-ePhys-Traces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3995" y="1600200"/>
                <a:ext cx="1781578" cy="1752600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7147199" y="4443948"/>
              <a:ext cx="1221233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25±1 Hz</a:t>
              </a:r>
            </a:p>
            <a:p>
              <a:r>
                <a:rPr lang="en-US" sz="1400" dirty="0" smtClean="0"/>
                <a:t>N=50 neurons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7086" y="5325575"/>
              <a:ext cx="1221233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46±2 Hz</a:t>
              </a:r>
            </a:p>
            <a:p>
              <a:r>
                <a:rPr lang="en-US" sz="1400" dirty="0"/>
                <a:t>N</a:t>
              </a:r>
              <a:r>
                <a:rPr lang="en-US" sz="1400" dirty="0" smtClean="0"/>
                <a:t>=88 neurons</a:t>
              </a:r>
              <a:endParaRPr lang="en-US" sz="1400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81000" y="806529"/>
            <a:ext cx="8294815" cy="11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19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68301">
        <p:fade/>
      </p:transition>
    </mc:Choice>
    <mc:Fallback xmlns="">
      <p:transition xmlns:p14="http://schemas.microsoft.com/office/powerpoint/2010/main" advTm="683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200150"/>
            <a:ext cx="647700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CONCLUSIONS</a:t>
            </a:r>
          </a:p>
          <a:p>
            <a:pPr>
              <a:buFont typeface="Arial"/>
              <a:buChar char="•"/>
            </a:pP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ATXN2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ASOs </a:t>
            </a:r>
          </a:p>
          <a:p>
            <a:pPr lvl="1">
              <a:buFont typeface="Wingdings" charset="2"/>
              <a:buChar char="ü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have a prolonged effect, </a:t>
            </a:r>
          </a:p>
          <a:p>
            <a:pPr lvl="1">
              <a:buFont typeface="Wingdings" charset="2"/>
              <a:buChar char="ü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Delay onset of SCA2 mouse phenotypes.</a:t>
            </a:r>
          </a:p>
          <a:p>
            <a:pPr marL="0" indent="0">
              <a:buNone/>
            </a:pPr>
            <a:r>
              <a:rPr lang="en-US" sz="3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FUTURE WORK</a:t>
            </a:r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Modification of ASO chemistry.</a:t>
            </a:r>
          </a:p>
          <a:p>
            <a:pPr lvl="1">
              <a:buFont typeface="Wingdings" charset="2"/>
              <a:buChar char="ü"/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For maximum efficacy with minimum toxicity. 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Optimization of ASO dose and treatment times.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Additional animal models (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FLAG-ATXN2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-Q129).</a:t>
            </a:r>
          </a:p>
          <a:p>
            <a:pPr lvl="1">
              <a:buFont typeface="Wingdings" charset="2"/>
              <a:buChar char="ü"/>
            </a:pP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ASO 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reduction of </a:t>
            </a:r>
            <a:r>
              <a:rPr lang="en-US" sz="1400" b="1" i="1" dirty="0">
                <a:solidFill>
                  <a:srgbClr val="000000"/>
                </a:solidFill>
                <a:cs typeface="Arial"/>
              </a:rPr>
              <a:t>ATXN2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 in spinal </a:t>
            </a: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cord motor neurons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RNA-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seq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analysis for evaluating off-target effects.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76200"/>
            <a:ext cx="876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 smtClean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Bebas Kai"/>
              </a:rPr>
              <a:t>Conclusions and the Future</a:t>
            </a:r>
            <a:endParaRPr lang="en-US" sz="3200" b="1" dirty="0">
              <a:solidFill>
                <a:srgbClr val="000000"/>
              </a:solidFill>
              <a:latin typeface="+mn-lt"/>
              <a:ea typeface="Arial Unicode MS" panose="020B0604020202020204" pitchFamily="34" charset="-128"/>
              <a:cs typeface="Bebas Ka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2112"/>
          <a:stretch/>
        </p:blipFill>
        <p:spPr>
          <a:xfrm>
            <a:off x="5994806" y="101740"/>
            <a:ext cx="1932062" cy="75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54354">
        <p:fade/>
      </p:transition>
    </mc:Choice>
    <mc:Fallback xmlns="">
      <p:transition xmlns:p14="http://schemas.microsoft.com/office/powerpoint/2010/main" advTm="5435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90800" y="3776687"/>
            <a:ext cx="647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Hung, Frank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Frank Bennett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4" y="2"/>
            <a:ext cx="435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Acknowledgments</a:t>
            </a:r>
            <a:endParaRPr lang="en-US" sz="36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4686300"/>
            <a:ext cx="9067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NINDS grants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R21NS081182, R01NS033123, R37NS033123,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R56NS033123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00450"/>
            <a:ext cx="990600" cy="8048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703079" y="2971801"/>
            <a:ext cx="382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Meera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Pratap</a:t>
            </a:r>
            <a:r>
              <a:rPr lang="en-US" sz="2400" b="1" dirty="0" smtClean="0">
                <a:latin typeface="+mn-lt"/>
              </a:rPr>
              <a:t> &amp; Tom Otis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3" y="2833688"/>
            <a:ext cx="1536931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774" y="744539"/>
            <a:ext cx="801471" cy="865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3036"/>
          <a:stretch/>
        </p:blipFill>
        <p:spPr>
          <a:xfrm>
            <a:off x="4556850" y="744539"/>
            <a:ext cx="855108" cy="86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5273" t="1" r="8378" b="2028"/>
          <a:stretch/>
        </p:blipFill>
        <p:spPr>
          <a:xfrm>
            <a:off x="7148913" y="732999"/>
            <a:ext cx="699687" cy="860792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9876" b="20524"/>
          <a:stretch/>
        </p:blipFill>
        <p:spPr bwMode="auto">
          <a:xfrm>
            <a:off x="7497365" y="1733550"/>
            <a:ext cx="918673" cy="8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5140" r="21719"/>
          <a:stretch/>
        </p:blipFill>
        <p:spPr>
          <a:xfrm>
            <a:off x="6477000" y="1733550"/>
            <a:ext cx="914400" cy="8654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17778" b="8180"/>
          <a:stretch/>
        </p:blipFill>
        <p:spPr>
          <a:xfrm>
            <a:off x="5463789" y="744905"/>
            <a:ext cx="790486" cy="8654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/>
          <a:srcRect l="9359" r="8053"/>
          <a:stretch/>
        </p:blipFill>
        <p:spPr>
          <a:xfrm>
            <a:off x="6301534" y="744541"/>
            <a:ext cx="801168" cy="8654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1946" y="1747775"/>
            <a:ext cx="814505" cy="862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9180" y="1752601"/>
            <a:ext cx="856053" cy="8481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8964" y="1752601"/>
            <a:ext cx="856752" cy="8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/>
          <a:srcRect b="14814"/>
          <a:stretch/>
        </p:blipFill>
        <p:spPr>
          <a:xfrm>
            <a:off x="7924800" y="742950"/>
            <a:ext cx="769121" cy="843859"/>
          </a:xfrm>
          <a:prstGeom prst="rect">
            <a:avLst/>
          </a:prstGeom>
        </p:spPr>
      </p:pic>
      <p:pic>
        <p:nvPicPr>
          <p:cNvPr id="26" name="Picture 23" descr="Ulogo_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8200" y="1047750"/>
            <a:ext cx="166522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risthian-041315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1" b="17182"/>
          <a:stretch/>
        </p:blipFill>
        <p:spPr>
          <a:xfrm>
            <a:off x="2896885" y="1749848"/>
            <a:ext cx="797582" cy="869100"/>
          </a:xfrm>
          <a:prstGeom prst="rect">
            <a:avLst/>
          </a:prstGeom>
        </p:spPr>
      </p:pic>
      <p:pic>
        <p:nvPicPr>
          <p:cNvPr id="9" name="Picture 8" descr="Hayden-041315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16081" r="19329" b="27126"/>
          <a:stretch/>
        </p:blipFill>
        <p:spPr>
          <a:xfrm>
            <a:off x="3682526" y="746314"/>
            <a:ext cx="811493" cy="8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8599">
        <p:fade/>
      </p:transition>
    </mc:Choice>
    <mc:Fallback xmlns="">
      <p:transition xmlns:p14="http://schemas.microsoft.com/office/powerpoint/2010/main" advTm="1859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22.1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3"/>
</p:tagLst>
</file>

<file path=ppt/theme/theme1.xml><?xml version="1.0" encoding="utf-8"?>
<a:theme xmlns:a="http://schemas.openxmlformats.org/drawingml/2006/main" name="Dans-Theme">
  <a:themeElements>
    <a:clrScheme name="Custom 3">
      <a:dk1>
        <a:sysClr val="windowText" lastClr="000000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FF3300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E72D00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5482D4"/>
    </a:lt1>
    <a:dk2>
      <a:srgbClr val="004C2B"/>
    </a:dk2>
    <a:lt2>
      <a:srgbClr val="578963"/>
    </a:lt2>
    <a:accent1>
      <a:srgbClr val="FFFFFF"/>
    </a:accent1>
    <a:accent2>
      <a:srgbClr val="B3E1B3"/>
    </a:accent2>
    <a:accent3>
      <a:srgbClr val="B3C1E6"/>
    </a:accent3>
    <a:accent4>
      <a:srgbClr val="2A2A2A"/>
    </a:accent4>
    <a:accent5>
      <a:srgbClr val="FFFFFF"/>
    </a:accent5>
    <a:accent6>
      <a:srgbClr val="A2CCA2"/>
    </a:accent6>
    <a:hlink>
      <a:srgbClr val="BDD7E5"/>
    </a:hlink>
    <a:folHlink>
      <a:srgbClr val="D2AAD2"/>
    </a:folHlink>
  </a:clrScheme>
  <a:fontScheme name="Seren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rgbClr val="000000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48297</TotalTime>
  <Words>668</Words>
  <Application>Microsoft Macintosh PowerPoint</Application>
  <PresentationFormat>On-screen Show (16:9)</PresentationFormat>
  <Paragraphs>160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Dans-Theme</vt:lpstr>
      <vt:lpstr>Antisense oligonucleotides for the treatment of spinocerebellar ataxia type 2 (SCA2)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CSHS</dc:creator>
  <cp:lastModifiedBy>Daniel Scoles</cp:lastModifiedBy>
  <cp:revision>1482</cp:revision>
  <dcterms:created xsi:type="dcterms:W3CDTF">1998-04-15T11:22:02Z</dcterms:created>
  <dcterms:modified xsi:type="dcterms:W3CDTF">2015-06-02T14:53:20Z</dcterms:modified>
</cp:coreProperties>
</file>