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1"/>
  </p:sldMasterIdLst>
  <p:notesMasterIdLst>
    <p:notesMasterId r:id="rId17"/>
  </p:notesMasterIdLst>
  <p:sldIdLst>
    <p:sldId id="987" r:id="rId2"/>
    <p:sldId id="1006" r:id="rId3"/>
    <p:sldId id="1008" r:id="rId4"/>
    <p:sldId id="983" r:id="rId5"/>
    <p:sldId id="1001" r:id="rId6"/>
    <p:sldId id="931" r:id="rId7"/>
    <p:sldId id="1015" r:id="rId8"/>
    <p:sldId id="1004" r:id="rId9"/>
    <p:sldId id="998" r:id="rId10"/>
    <p:sldId id="1009" r:id="rId11"/>
    <p:sldId id="1014" r:id="rId12"/>
    <p:sldId id="1016" r:id="rId13"/>
    <p:sldId id="1019" r:id="rId14"/>
    <p:sldId id="1012" r:id="rId15"/>
    <p:sldId id="1018"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23BB10"/>
    <a:srgbClr val="000000"/>
    <a:srgbClr val="292929"/>
    <a:srgbClr val="000054"/>
    <a:srgbClr val="969696"/>
    <a:srgbClr val="FF9966"/>
    <a:srgbClr val="1C1C1C"/>
    <a:srgbClr val="4D4D4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8891" autoAdjust="0"/>
  </p:normalViewPr>
  <p:slideViewPr>
    <p:cSldViewPr>
      <p:cViewPr varScale="1">
        <p:scale>
          <a:sx n="95" d="100"/>
          <a:sy n="95" d="100"/>
        </p:scale>
        <p:origin x="-1128" y="-112"/>
      </p:cViewPr>
      <p:guideLst>
        <p:guide orient="horz" pos="576"/>
        <p:guide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012012%20BAC-q22:2012-6-1_BAC_prep_2_huATXN_and_mActin.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haimeiwang:Desktop:AS0133-6%20wks-qPCR.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haimeiwang:Desktop:AS0133-6%20wks-qPCR.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haimeiwang:Desktop:AS0133-6%20wks-qPC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SET1and2%20ASO133%20rotarod:qPCR%20data:AS0133-6%20wks-qPCR.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haimeiwang:Documents:Lab%20Notebook:ISIS%20Collaboration:Rotarod%20Experiments:Matt%20experiments%202014:Matt2:MATT2-9%20weeks:matt2-5%20and%209wks%2019s%20ms%20removed%20-%20added%2013%20week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Matt%20experiments%202014:Matt2:qPCR%20data%20091514:MATT2%20qPCR%20-%20additional%20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Matt%20experiments%202014:Matt2:qPCR%20data%20091514:MATT2%20qPCR%20-%20additional%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012012%20BAC-q22:2012-6-1_BACq22_prep_2_mAtxn2_and_mAct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haimeiwang:Documents:Lab%20Notebook:ISIS%20Collaboration:ASO%20surgery%20related%20mouse%20work:Iba1%20compilation.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haimeiwang:Documents:Lab%20Notebook:ISIS%20Collaboration:ASO%20surgery%20related%20mouse%20work:07272012_B6%20pure%20line_dosewise:2012-7-27_ASO_mouse_74-85_ATXN_and_Acti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11302012-M90-M103-TIMECOURSE:2013-1-10-ASO-m90-103-ATXN2-and-mActin-round-2.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haimeiwang:Desktop:AS0133-6%20wks-qPCR.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haimeiwang:Desktop:AS0133-6%20wks-qPC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Sheet1!$AI$50:$AN$50</c:f>
                <c:numCache>
                  <c:formatCode>General</c:formatCode>
                  <c:ptCount val="6"/>
                  <c:pt idx="0">
                    <c:v>16.02833573514312</c:v>
                  </c:pt>
                  <c:pt idx="1">
                    <c:v>10.84581495578928</c:v>
                  </c:pt>
                  <c:pt idx="2">
                    <c:v>18.04138766487135</c:v>
                  </c:pt>
                  <c:pt idx="3">
                    <c:v>1.401290187908092</c:v>
                  </c:pt>
                  <c:pt idx="4">
                    <c:v>25.07967668622102</c:v>
                  </c:pt>
                  <c:pt idx="5">
                    <c:v>7.03963939408476</c:v>
                  </c:pt>
                </c:numCache>
              </c:numRef>
            </c:plus>
            <c:minus>
              <c:numLit>
                <c:formatCode>General</c:formatCode>
                <c:ptCount val="1"/>
                <c:pt idx="0">
                  <c:v>1.0</c:v>
                </c:pt>
              </c:numLit>
            </c:minus>
            <c:spPr>
              <a:ln>
                <a:solidFill>
                  <a:srgbClr val="4B4B4B"/>
                </a:solidFill>
              </a:ln>
            </c:spPr>
          </c:errBars>
          <c:val>
            <c:numRef>
              <c:f>Sheet1!$AI$49:$AN$49</c:f>
              <c:numCache>
                <c:formatCode>General</c:formatCode>
                <c:ptCount val="6"/>
                <c:pt idx="0">
                  <c:v>100.0</c:v>
                </c:pt>
                <c:pt idx="1">
                  <c:v>39.77048222480056</c:v>
                </c:pt>
                <c:pt idx="2">
                  <c:v>91.4279392413878</c:v>
                </c:pt>
                <c:pt idx="3">
                  <c:v>53.51240801012727</c:v>
                </c:pt>
                <c:pt idx="4">
                  <c:v>78.78199501468705</c:v>
                </c:pt>
                <c:pt idx="5">
                  <c:v>89.98809980342745</c:v>
                </c:pt>
              </c:numCache>
            </c:numRef>
          </c:val>
        </c:ser>
        <c:dLbls>
          <c:showLegendKey val="0"/>
          <c:showVal val="0"/>
          <c:showCatName val="0"/>
          <c:showSerName val="0"/>
          <c:showPercent val="0"/>
          <c:showBubbleSize val="0"/>
        </c:dLbls>
        <c:gapWidth val="40"/>
        <c:axId val="-2091201880"/>
        <c:axId val="-2092575816"/>
      </c:barChart>
      <c:catAx>
        <c:axId val="-2091201880"/>
        <c:scaling>
          <c:orientation val="minMax"/>
        </c:scaling>
        <c:delete val="1"/>
        <c:axPos val="b"/>
        <c:majorTickMark val="out"/>
        <c:minorTickMark val="none"/>
        <c:tickLblPos val="nextTo"/>
        <c:crossAx val="-2092575816"/>
        <c:crosses val="autoZero"/>
        <c:auto val="1"/>
        <c:lblAlgn val="ctr"/>
        <c:lblOffset val="100"/>
        <c:noMultiLvlLbl val="0"/>
      </c:catAx>
      <c:valAx>
        <c:axId val="-2092575816"/>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sz="1000" b="1">
                <a:solidFill>
                  <a:srgbClr val="000000"/>
                </a:solidFill>
                <a:latin typeface="Arial"/>
                <a:cs typeface="Arial"/>
              </a:defRPr>
            </a:pPr>
            <a:endParaRPr lang="en-US"/>
          </a:p>
        </c:txPr>
        <c:crossAx val="-2091201880"/>
        <c:crosses val="autoZero"/>
        <c:crossBetween val="between"/>
      </c:valAx>
      <c:spPr>
        <a:ln>
          <a:solidFill>
            <a:srgbClr val="4B4B4B"/>
          </a:solid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Calb1</a:t>
            </a:r>
          </a:p>
        </c:rich>
      </c:tx>
      <c:layout>
        <c:manualLayout>
          <c:xMode val="edge"/>
          <c:yMode val="edge"/>
          <c:x val="0.409145788594607"/>
          <c:y val="0.24161104861892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Sheet1!$C$15:$E$15</c:f>
                <c:numCache>
                  <c:formatCode>General</c:formatCode>
                  <c:ptCount val="3"/>
                  <c:pt idx="0">
                    <c:v>0.569440679741244</c:v>
                  </c:pt>
                  <c:pt idx="1">
                    <c:v>0.219065833311221</c:v>
                  </c:pt>
                  <c:pt idx="2">
                    <c:v>0.215585927084785</c:v>
                  </c:pt>
                </c:numCache>
              </c:numRef>
            </c:plus>
            <c:minus>
              <c:numLit>
                <c:formatCode>General</c:formatCode>
                <c:ptCount val="1"/>
                <c:pt idx="0">
                  <c:v>1.0</c:v>
                </c:pt>
              </c:numLit>
            </c:minus>
            <c:spPr>
              <a:ln>
                <a:solidFill>
                  <a:srgbClr val="717171"/>
                </a:solidFill>
              </a:ln>
            </c:spPr>
          </c:errBars>
          <c:cat>
            <c:strRef>
              <c:f>Sheet1!$C$13:$E$13</c:f>
              <c:strCache>
                <c:ptCount val="3"/>
                <c:pt idx="0">
                  <c:v>WT-SAL</c:v>
                </c:pt>
                <c:pt idx="1">
                  <c:v>TG-SAL</c:v>
                </c:pt>
                <c:pt idx="2">
                  <c:v>TG-ASO</c:v>
                </c:pt>
              </c:strCache>
            </c:strRef>
          </c:cat>
          <c:val>
            <c:numRef>
              <c:f>Sheet1!$C$14:$E$14</c:f>
              <c:numCache>
                <c:formatCode>General</c:formatCode>
                <c:ptCount val="3"/>
                <c:pt idx="0">
                  <c:v>1.1424877</c:v>
                </c:pt>
                <c:pt idx="1">
                  <c:v>0.499903942857143</c:v>
                </c:pt>
                <c:pt idx="2">
                  <c:v>0.709381857142857</c:v>
                </c:pt>
              </c:numCache>
            </c:numRef>
          </c:val>
        </c:ser>
        <c:dLbls>
          <c:showLegendKey val="0"/>
          <c:showVal val="0"/>
          <c:showCatName val="0"/>
          <c:showSerName val="0"/>
          <c:showPercent val="0"/>
          <c:showBubbleSize val="0"/>
        </c:dLbls>
        <c:gapWidth val="20"/>
        <c:axId val="-2139201608"/>
        <c:axId val="-2068541288"/>
      </c:barChart>
      <c:catAx>
        <c:axId val="-2139201608"/>
        <c:scaling>
          <c:orientation val="minMax"/>
        </c:scaling>
        <c:delete val="1"/>
        <c:axPos val="b"/>
        <c:majorTickMark val="out"/>
        <c:minorTickMark val="none"/>
        <c:tickLblPos val="nextTo"/>
        <c:crossAx val="-2068541288"/>
        <c:crosses val="autoZero"/>
        <c:auto val="1"/>
        <c:lblAlgn val="ctr"/>
        <c:lblOffset val="100"/>
        <c:noMultiLvlLbl val="0"/>
      </c:catAx>
      <c:valAx>
        <c:axId val="-2068541288"/>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39201608"/>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Rgs8</a:t>
            </a:r>
          </a:p>
        </c:rich>
      </c:tx>
      <c:layout>
        <c:manualLayout>
          <c:xMode val="edge"/>
          <c:yMode val="edge"/>
          <c:x val="0.483092913385827"/>
          <c:y val="0.185684358899582"/>
        </c:manualLayout>
      </c:layout>
      <c:overlay val="0"/>
      <c:spPr>
        <a:solidFill>
          <a:srgbClr val="D5D5D5"/>
        </a:solidFill>
      </c:spPr>
    </c:title>
    <c:autoTitleDeleted val="0"/>
    <c:plotArea>
      <c:layout>
        <c:manualLayout>
          <c:layoutTarget val="inner"/>
          <c:xMode val="edge"/>
          <c:yMode val="edge"/>
          <c:x val="0.211682414698163"/>
          <c:y val="0.195589931179862"/>
          <c:w val="0.701650918635171"/>
          <c:h val="0.692284084568169"/>
        </c:manualLayout>
      </c:layout>
      <c:barChart>
        <c:barDir val="col"/>
        <c:grouping val="clustered"/>
        <c:varyColors val="0"/>
        <c:ser>
          <c:idx val="0"/>
          <c:order val="0"/>
          <c:spPr>
            <a:solidFill>
              <a:srgbClr val="000000"/>
            </a:solidFill>
          </c:spPr>
          <c:invertIfNegative val="0"/>
          <c:errBars>
            <c:errBarType val="plus"/>
            <c:errValType val="cust"/>
            <c:noEndCap val="0"/>
            <c:plus>
              <c:numRef>
                <c:f>Sheet1!$AC$15:$AE$15</c:f>
                <c:numCache>
                  <c:formatCode>General</c:formatCode>
                  <c:ptCount val="3"/>
                  <c:pt idx="0">
                    <c:v>0.639485101877413</c:v>
                  </c:pt>
                  <c:pt idx="1">
                    <c:v>0.100130743327892</c:v>
                  </c:pt>
                  <c:pt idx="2">
                    <c:v>0.166319455062153</c:v>
                  </c:pt>
                </c:numCache>
              </c:numRef>
            </c:plus>
            <c:minus>
              <c:numLit>
                <c:formatCode>General</c:formatCode>
                <c:ptCount val="1"/>
                <c:pt idx="0">
                  <c:v>1.0</c:v>
                </c:pt>
              </c:numLit>
            </c:minus>
            <c:spPr>
              <a:ln>
                <a:solidFill>
                  <a:srgbClr val="969696">
                    <a:lumMod val="75000"/>
                  </a:srgbClr>
                </a:solidFill>
              </a:ln>
            </c:spPr>
          </c:errBars>
          <c:cat>
            <c:numRef>
              <c:f>Sheet1!$AC$13:$AE$13</c:f>
              <c:numCache>
                <c:formatCode>General</c:formatCode>
                <c:ptCount val="3"/>
              </c:numCache>
            </c:numRef>
          </c:cat>
          <c:val>
            <c:numRef>
              <c:f>Sheet1!$AC$14:$AE$14</c:f>
              <c:numCache>
                <c:formatCode>General</c:formatCode>
                <c:ptCount val="3"/>
                <c:pt idx="0">
                  <c:v>1.448808971428571</c:v>
                </c:pt>
                <c:pt idx="1">
                  <c:v>0.249994057142857</c:v>
                </c:pt>
                <c:pt idx="2">
                  <c:v>0.345233314285714</c:v>
                </c:pt>
              </c:numCache>
            </c:numRef>
          </c:val>
        </c:ser>
        <c:dLbls>
          <c:showLegendKey val="0"/>
          <c:showVal val="0"/>
          <c:showCatName val="0"/>
          <c:showSerName val="0"/>
          <c:showPercent val="0"/>
          <c:showBubbleSize val="0"/>
        </c:dLbls>
        <c:gapWidth val="20"/>
        <c:axId val="-2126457320"/>
        <c:axId val="-2143356008"/>
      </c:barChart>
      <c:catAx>
        <c:axId val="-2126457320"/>
        <c:scaling>
          <c:orientation val="minMax"/>
        </c:scaling>
        <c:delete val="0"/>
        <c:axPos val="b"/>
        <c:numFmt formatCode="General" sourceLinked="1"/>
        <c:majorTickMark val="out"/>
        <c:minorTickMark val="none"/>
        <c:tickLblPos val="nextTo"/>
        <c:spPr>
          <a:ln>
            <a:solidFill>
              <a:srgbClr val="4B4B4B"/>
            </a:solidFill>
          </a:ln>
        </c:spPr>
        <c:txPr>
          <a:bodyPr/>
          <a:lstStyle/>
          <a:p>
            <a:pPr>
              <a:defRPr sz="1200">
                <a:solidFill>
                  <a:srgbClr val="000000"/>
                </a:solidFill>
                <a:latin typeface="Arial"/>
                <a:cs typeface="Arial"/>
              </a:defRPr>
            </a:pPr>
            <a:endParaRPr lang="en-US"/>
          </a:p>
        </c:txPr>
        <c:crossAx val="-2143356008"/>
        <c:crosses val="autoZero"/>
        <c:auto val="1"/>
        <c:lblAlgn val="ctr"/>
        <c:lblOffset val="100"/>
        <c:noMultiLvlLbl val="0"/>
      </c:catAx>
      <c:valAx>
        <c:axId val="-2143356008"/>
        <c:scaling>
          <c:orientation val="minMax"/>
          <c:max val="2.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26457320"/>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Fam107b</a:t>
            </a:r>
          </a:p>
        </c:rich>
      </c:tx>
      <c:layout>
        <c:manualLayout>
          <c:xMode val="edge"/>
          <c:yMode val="edge"/>
          <c:x val="0.394861919433984"/>
          <c:y val="0.18215466122290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Sheet1!$I$15:$K$15</c:f>
                <c:numCache>
                  <c:formatCode>General</c:formatCode>
                  <c:ptCount val="3"/>
                  <c:pt idx="0">
                    <c:v>0.447023790332933</c:v>
                  </c:pt>
                  <c:pt idx="1">
                    <c:v>0.119452580686729</c:v>
                  </c:pt>
                  <c:pt idx="2">
                    <c:v>0.145934629451942</c:v>
                  </c:pt>
                </c:numCache>
              </c:numRef>
            </c:plus>
            <c:minus>
              <c:numLit>
                <c:formatCode>General</c:formatCode>
                <c:ptCount val="1"/>
                <c:pt idx="0">
                  <c:v>1.0</c:v>
                </c:pt>
              </c:numLit>
            </c:minus>
            <c:spPr>
              <a:ln>
                <a:solidFill>
                  <a:srgbClr val="717171"/>
                </a:solidFill>
              </a:ln>
            </c:spPr>
          </c:errBars>
          <c:cat>
            <c:numRef>
              <c:f>Sheet1!$I$13:$K$13</c:f>
              <c:numCache>
                <c:formatCode>General</c:formatCode>
                <c:ptCount val="3"/>
              </c:numCache>
            </c:numRef>
          </c:cat>
          <c:val>
            <c:numRef>
              <c:f>Sheet1!$I$14:$K$14</c:f>
              <c:numCache>
                <c:formatCode>General</c:formatCode>
                <c:ptCount val="3"/>
                <c:pt idx="0">
                  <c:v>1.406102128571428</c:v>
                </c:pt>
                <c:pt idx="1">
                  <c:v>0.696876157142857</c:v>
                </c:pt>
                <c:pt idx="2">
                  <c:v>0.861495628571429</c:v>
                </c:pt>
              </c:numCache>
            </c:numRef>
          </c:val>
        </c:ser>
        <c:dLbls>
          <c:showLegendKey val="0"/>
          <c:showVal val="0"/>
          <c:showCatName val="0"/>
          <c:showSerName val="0"/>
          <c:showPercent val="0"/>
          <c:showBubbleSize val="0"/>
        </c:dLbls>
        <c:gapWidth val="20"/>
        <c:axId val="-2125567208"/>
        <c:axId val="-2129253512"/>
      </c:barChart>
      <c:catAx>
        <c:axId val="-2125567208"/>
        <c:scaling>
          <c:orientation val="minMax"/>
        </c:scaling>
        <c:delete val="0"/>
        <c:axPos val="b"/>
        <c:numFmt formatCode="General" sourceLinked="1"/>
        <c:majorTickMark val="out"/>
        <c:minorTickMark val="none"/>
        <c:tickLblPos val="nextTo"/>
        <c:spPr>
          <a:ln>
            <a:solidFill>
              <a:srgbClr val="969696">
                <a:lumMod val="50000"/>
              </a:srgbClr>
            </a:solidFill>
          </a:ln>
        </c:spPr>
        <c:txPr>
          <a:bodyPr/>
          <a:lstStyle/>
          <a:p>
            <a:pPr>
              <a:defRPr sz="1200">
                <a:solidFill>
                  <a:srgbClr val="000000"/>
                </a:solidFill>
                <a:latin typeface="Arial"/>
                <a:cs typeface="Arial"/>
              </a:defRPr>
            </a:pPr>
            <a:endParaRPr lang="en-US"/>
          </a:p>
        </c:txPr>
        <c:crossAx val="-2129253512"/>
        <c:crosses val="autoZero"/>
        <c:auto val="1"/>
        <c:lblAlgn val="ctr"/>
        <c:lblOffset val="100"/>
        <c:noMultiLvlLbl val="0"/>
      </c:catAx>
      <c:valAx>
        <c:axId val="-2129253512"/>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25567208"/>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rgbClr val="000000"/>
            </a:solidFill>
          </c:spPr>
          <c:invertIfNegative val="0"/>
          <c:errBars>
            <c:errBarType val="plus"/>
            <c:errValType val="cust"/>
            <c:noEndCap val="0"/>
            <c:plus>
              <c:numRef>
                <c:f>Sheet1!$N$15:$P$15</c:f>
                <c:numCache>
                  <c:formatCode>General</c:formatCode>
                  <c:ptCount val="3"/>
                  <c:pt idx="0">
                    <c:v>0.0</c:v>
                  </c:pt>
                  <c:pt idx="1">
                    <c:v>1.336527428393374</c:v>
                  </c:pt>
                  <c:pt idx="2">
                    <c:v>0.518131906994396</c:v>
                  </c:pt>
                </c:numCache>
              </c:numRef>
            </c:plus>
            <c:minus>
              <c:numLit>
                <c:formatCode>General</c:formatCode>
                <c:ptCount val="1"/>
                <c:pt idx="0">
                  <c:v>1.0</c:v>
                </c:pt>
              </c:numLit>
            </c:minus>
            <c:spPr>
              <a:ln>
                <a:solidFill>
                  <a:schemeClr val="bg2">
                    <a:lumMod val="75000"/>
                  </a:schemeClr>
                </a:solidFill>
              </a:ln>
            </c:spPr>
          </c:errBars>
          <c:cat>
            <c:strRef>
              <c:f>Sheet1!$N$13:$P$13</c:f>
              <c:strCache>
                <c:ptCount val="3"/>
                <c:pt idx="0">
                  <c:v>WT-SAL</c:v>
                </c:pt>
                <c:pt idx="1">
                  <c:v>TG-SAL</c:v>
                </c:pt>
                <c:pt idx="2">
                  <c:v>TG-ASO</c:v>
                </c:pt>
              </c:strCache>
            </c:strRef>
          </c:cat>
          <c:val>
            <c:numRef>
              <c:f>Sheet1!$N$14:$P$14</c:f>
              <c:numCache>
                <c:formatCode>General</c:formatCode>
                <c:ptCount val="3"/>
                <c:pt idx="0">
                  <c:v>0.0</c:v>
                </c:pt>
                <c:pt idx="1">
                  <c:v>3.568651857142857</c:v>
                </c:pt>
                <c:pt idx="2">
                  <c:v>1.313902271428571</c:v>
                </c:pt>
              </c:numCache>
            </c:numRef>
          </c:val>
        </c:ser>
        <c:dLbls>
          <c:showLegendKey val="0"/>
          <c:showVal val="0"/>
          <c:showCatName val="0"/>
          <c:showSerName val="0"/>
          <c:showPercent val="0"/>
          <c:showBubbleSize val="0"/>
        </c:dLbls>
        <c:gapWidth val="20"/>
        <c:axId val="-2125827288"/>
        <c:axId val="-2089381992"/>
      </c:barChart>
      <c:catAx>
        <c:axId val="-2125827288"/>
        <c:scaling>
          <c:orientation val="minMax"/>
        </c:scaling>
        <c:delete val="1"/>
        <c:axPos val="b"/>
        <c:majorTickMark val="out"/>
        <c:minorTickMark val="none"/>
        <c:tickLblPos val="nextTo"/>
        <c:crossAx val="-2089381992"/>
        <c:crosses val="autoZero"/>
        <c:auto val="1"/>
        <c:lblAlgn val="ctr"/>
        <c:lblOffset val="100"/>
        <c:noMultiLvlLbl val="0"/>
      </c:catAx>
      <c:valAx>
        <c:axId val="-2089381992"/>
        <c:scaling>
          <c:orientation val="minMax"/>
          <c:max val="5.0"/>
          <c:min val="0.0"/>
        </c:scaling>
        <c:delete val="0"/>
        <c:axPos val="l"/>
        <c:majorGridlines>
          <c:spPr>
            <a:ln>
              <a:solidFill>
                <a:schemeClr val="bg2">
                  <a:lumMod val="60000"/>
                  <a:lumOff val="40000"/>
                </a:schemeClr>
              </a:solidFill>
            </a:ln>
          </c:spPr>
        </c:majorGridlines>
        <c:numFmt formatCode="General" sourceLinked="1"/>
        <c:majorTickMark val="out"/>
        <c:minorTickMark val="none"/>
        <c:tickLblPos val="nextTo"/>
        <c:spPr>
          <a:ln>
            <a:solidFill>
              <a:srgbClr val="C0C0C0"/>
            </a:solidFill>
          </a:ln>
        </c:spPr>
        <c:txPr>
          <a:bodyPr/>
          <a:lstStyle/>
          <a:p>
            <a:pPr>
              <a:defRPr sz="1100">
                <a:solidFill>
                  <a:srgbClr val="000000"/>
                </a:solidFill>
                <a:latin typeface="Arial"/>
                <a:cs typeface="Arial"/>
              </a:defRPr>
            </a:pPr>
            <a:endParaRPr lang="en-US"/>
          </a:p>
        </c:txPr>
        <c:crossAx val="-2125827288"/>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'week 5 &amp; week 9'!$M$49</c:f>
              <c:strCache>
                <c:ptCount val="1"/>
                <c:pt idx="0">
                  <c:v> ASO7</c:v>
                </c:pt>
              </c:strCache>
            </c:strRef>
          </c:tx>
          <c:spPr>
            <a:ln w="50800">
              <a:solidFill>
                <a:srgbClr val="0000FF"/>
              </a:solidFill>
            </a:ln>
          </c:spPr>
          <c:marker>
            <c:symbol val="none"/>
          </c:marker>
          <c:errBars>
            <c:errDir val="y"/>
            <c:errBarType val="plus"/>
            <c:errValType val="cust"/>
            <c:noEndCap val="0"/>
            <c:plus>
              <c:numRef>
                <c:f>'week 5 &amp; week 9'!$S$50:$S$60</c:f>
                <c:numCache>
                  <c:formatCode>General</c:formatCode>
                  <c:ptCount val="11"/>
                  <c:pt idx="0">
                    <c:v>26.13823643</c:v>
                  </c:pt>
                  <c:pt idx="1">
                    <c:v>27.37703447</c:v>
                  </c:pt>
                  <c:pt idx="2">
                    <c:v>30.47481096</c:v>
                  </c:pt>
                  <c:pt idx="4">
                    <c:v>28.05840613843891</c:v>
                  </c:pt>
                  <c:pt idx="5">
                    <c:v>26.60695573512918</c:v>
                  </c:pt>
                  <c:pt idx="6">
                    <c:v>24.85322052399247</c:v>
                  </c:pt>
                  <c:pt idx="8">
                    <c:v>19.63523767678182</c:v>
                  </c:pt>
                  <c:pt idx="9">
                    <c:v>22.16546753194007</c:v>
                  </c:pt>
                  <c:pt idx="10">
                    <c:v>22.78609043165945</c:v>
                  </c:pt>
                </c:numCache>
              </c:numRef>
            </c:plus>
            <c:minus>
              <c:numLit>
                <c:formatCode>General</c:formatCode>
                <c:ptCount val="1"/>
                <c:pt idx="0">
                  <c:v>1.0</c:v>
                </c:pt>
              </c:numLit>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9'!$M$50:$M$60</c:f>
              <c:numCache>
                <c:formatCode>General</c:formatCode>
                <c:ptCount val="11"/>
                <c:pt idx="0">
                  <c:v>144.8230769</c:v>
                </c:pt>
                <c:pt idx="1">
                  <c:v>140.9692308</c:v>
                </c:pt>
                <c:pt idx="2">
                  <c:v>153.8423077</c:v>
                </c:pt>
                <c:pt idx="4">
                  <c:v>149.0807692307692</c:v>
                </c:pt>
                <c:pt idx="5">
                  <c:v>138.5807692307692</c:v>
                </c:pt>
                <c:pt idx="6">
                  <c:v>139.0346153846154</c:v>
                </c:pt>
                <c:pt idx="8">
                  <c:v>113.448717948718</c:v>
                </c:pt>
                <c:pt idx="9">
                  <c:v>135.6923076923077</c:v>
                </c:pt>
                <c:pt idx="10">
                  <c:v>142.8564102564103</c:v>
                </c:pt>
              </c:numCache>
            </c:numRef>
          </c:val>
          <c:smooth val="0"/>
        </c:ser>
        <c:ser>
          <c:idx val="1"/>
          <c:order val="1"/>
          <c:tx>
            <c:strRef>
              <c:f>'week 5 &amp; week 9'!$N$49</c:f>
              <c:strCache>
                <c:ptCount val="1"/>
                <c:pt idx="0">
                  <c:v> ASO3</c:v>
                </c:pt>
              </c:strCache>
            </c:strRef>
          </c:tx>
          <c:spPr>
            <a:ln w="50800">
              <a:solidFill>
                <a:srgbClr val="56C12F"/>
              </a:solidFill>
            </a:ln>
          </c:spPr>
          <c:marker>
            <c:symbol val="none"/>
          </c:marker>
          <c:errBars>
            <c:errDir val="y"/>
            <c:errBarType val="plus"/>
            <c:errValType val="cust"/>
            <c:noEndCap val="0"/>
            <c:plus>
              <c:numRef>
                <c:f>'week 5 &amp; week 9'!$T$50:$T$60</c:f>
                <c:numCache>
                  <c:formatCode>General</c:formatCode>
                  <c:ptCount val="11"/>
                  <c:pt idx="0">
                    <c:v>16.51719933</c:v>
                  </c:pt>
                  <c:pt idx="1">
                    <c:v>18.55320121</c:v>
                  </c:pt>
                  <c:pt idx="2">
                    <c:v>20.8252684</c:v>
                  </c:pt>
                  <c:pt idx="4">
                    <c:v>15.4095989390899</c:v>
                  </c:pt>
                  <c:pt idx="5">
                    <c:v>17.24398243643847</c:v>
                  </c:pt>
                  <c:pt idx="6">
                    <c:v>17.49811339584337</c:v>
                  </c:pt>
                  <c:pt idx="8">
                    <c:v>11.88418070251447</c:v>
                  </c:pt>
                  <c:pt idx="9">
                    <c:v>15.96291783099232</c:v>
                  </c:pt>
                  <c:pt idx="10">
                    <c:v>17.47708360966206</c:v>
                  </c:pt>
                </c:numCache>
              </c:numRef>
            </c:plus>
            <c:minus>
              <c:numLit>
                <c:formatCode>General</c:formatCode>
                <c:ptCount val="1"/>
                <c:pt idx="0">
                  <c:v>1.0</c:v>
                </c:pt>
              </c:numLit>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9'!$N$50:$N$60</c:f>
              <c:numCache>
                <c:formatCode>General</c:formatCode>
                <c:ptCount val="11"/>
                <c:pt idx="0">
                  <c:v>136.85</c:v>
                </c:pt>
                <c:pt idx="1">
                  <c:v>140.1866667</c:v>
                </c:pt>
                <c:pt idx="2">
                  <c:v>155.0533333</c:v>
                </c:pt>
                <c:pt idx="4">
                  <c:v>130.8666666666667</c:v>
                </c:pt>
                <c:pt idx="5">
                  <c:v>125.4866666666667</c:v>
                </c:pt>
                <c:pt idx="6">
                  <c:v>133.72</c:v>
                </c:pt>
                <c:pt idx="8">
                  <c:v>95.67555555555546</c:v>
                </c:pt>
                <c:pt idx="9">
                  <c:v>101.0088888888889</c:v>
                </c:pt>
                <c:pt idx="10">
                  <c:v>114.1444444444444</c:v>
                </c:pt>
              </c:numCache>
            </c:numRef>
          </c:val>
          <c:smooth val="0"/>
        </c:ser>
        <c:ser>
          <c:idx val="2"/>
          <c:order val="2"/>
          <c:tx>
            <c:strRef>
              <c:f>'week 5 &amp; week 9'!$O$49</c:f>
              <c:strCache>
                <c:ptCount val="1"/>
                <c:pt idx="0">
                  <c:v> SALINE</c:v>
                </c:pt>
              </c:strCache>
            </c:strRef>
          </c:tx>
          <c:spPr>
            <a:ln w="50800">
              <a:solidFill>
                <a:srgbClr val="CB1116"/>
              </a:solidFill>
            </a:ln>
          </c:spPr>
          <c:marker>
            <c:symbol val="none"/>
          </c:marker>
          <c:errBars>
            <c:errDir val="y"/>
            <c:errBarType val="minus"/>
            <c:errValType val="cust"/>
            <c:noEndCap val="0"/>
            <c:plus>
              <c:numLit>
                <c:formatCode>General</c:formatCode>
                <c:ptCount val="1"/>
                <c:pt idx="0">
                  <c:v>1.0</c:v>
                </c:pt>
              </c:numLit>
            </c:plus>
            <c:minus>
              <c:numRef>
                <c:f>'week 5 &amp; week 9'!$U$50:$U$60</c:f>
                <c:numCache>
                  <c:formatCode>General</c:formatCode>
                  <c:ptCount val="11"/>
                  <c:pt idx="0">
                    <c:v>14.47096456</c:v>
                  </c:pt>
                  <c:pt idx="1">
                    <c:v>12.23220199</c:v>
                  </c:pt>
                  <c:pt idx="2">
                    <c:v>13.64931304</c:v>
                  </c:pt>
                  <c:pt idx="4">
                    <c:v>11.70894372769767</c:v>
                  </c:pt>
                  <c:pt idx="5">
                    <c:v>14.56734962495874</c:v>
                  </c:pt>
                  <c:pt idx="6">
                    <c:v>14.45046354106763</c:v>
                  </c:pt>
                  <c:pt idx="8">
                    <c:v>13.47389959775454</c:v>
                  </c:pt>
                  <c:pt idx="9">
                    <c:v>12.30867696983697</c:v>
                  </c:pt>
                  <c:pt idx="10">
                    <c:v>11.7371049133094</c:v>
                  </c:pt>
                </c:numCache>
              </c:numRef>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9'!$O$50:$O$60</c:f>
              <c:numCache>
                <c:formatCode>General</c:formatCode>
                <c:ptCount val="11"/>
                <c:pt idx="0">
                  <c:v>123.2533333</c:v>
                </c:pt>
                <c:pt idx="1">
                  <c:v>118.97</c:v>
                </c:pt>
                <c:pt idx="2">
                  <c:v>130.9366667</c:v>
                </c:pt>
                <c:pt idx="4">
                  <c:v>103.67</c:v>
                </c:pt>
                <c:pt idx="5">
                  <c:v>104.1733333333333</c:v>
                </c:pt>
                <c:pt idx="6">
                  <c:v>112.45</c:v>
                </c:pt>
                <c:pt idx="8">
                  <c:v>88.54000000000002</c:v>
                </c:pt>
                <c:pt idx="9">
                  <c:v>93.76888888888884</c:v>
                </c:pt>
                <c:pt idx="10">
                  <c:v>99.86</c:v>
                </c:pt>
              </c:numCache>
            </c:numRef>
          </c:val>
          <c:smooth val="0"/>
        </c:ser>
        <c:dLbls>
          <c:showLegendKey val="0"/>
          <c:showVal val="0"/>
          <c:showCatName val="0"/>
          <c:showSerName val="0"/>
          <c:showPercent val="0"/>
          <c:showBubbleSize val="0"/>
        </c:dLbls>
        <c:marker val="1"/>
        <c:smooth val="0"/>
        <c:axId val="-2139827320"/>
        <c:axId val="-2132166872"/>
      </c:lineChart>
      <c:catAx>
        <c:axId val="-2139827320"/>
        <c:scaling>
          <c:orientation val="minMax"/>
        </c:scaling>
        <c:delete val="0"/>
        <c:axPos val="b"/>
        <c:majorTickMark val="out"/>
        <c:minorTickMark val="none"/>
        <c:tickLblPos val="nextTo"/>
        <c:crossAx val="-2132166872"/>
        <c:crosses val="autoZero"/>
        <c:auto val="1"/>
        <c:lblAlgn val="ctr"/>
        <c:lblOffset val="100"/>
        <c:noMultiLvlLbl val="0"/>
      </c:catAx>
      <c:valAx>
        <c:axId val="-2132166872"/>
        <c:scaling>
          <c:orientation val="minMax"/>
        </c:scaling>
        <c:delete val="0"/>
        <c:axPos val="l"/>
        <c:majorGridlines/>
        <c:title>
          <c:tx>
            <c:rich>
              <a:bodyPr rot="-5400000" vert="horz"/>
              <a:lstStyle/>
              <a:p>
                <a:pPr>
                  <a:defRPr sz="1600"/>
                </a:pPr>
                <a:r>
                  <a:rPr lang="en-US" sz="1600"/>
                  <a:t>Latency to fall (s)</a:t>
                </a:r>
              </a:p>
            </c:rich>
          </c:tx>
          <c:layout/>
          <c:overlay val="0"/>
        </c:title>
        <c:numFmt formatCode="General" sourceLinked="1"/>
        <c:majorTickMark val="out"/>
        <c:minorTickMark val="none"/>
        <c:tickLblPos val="nextTo"/>
        <c:crossAx val="-2139827320"/>
        <c:crosses val="autoZero"/>
        <c:crossBetween val="between"/>
      </c:valAx>
    </c:plotArea>
    <c:legend>
      <c:legendPos val="r"/>
      <c:layout/>
      <c:overlay val="0"/>
    </c:legend>
    <c:plotVisOnly val="1"/>
    <c:dispBlanksAs val="gap"/>
    <c:showDLblsOverMax val="0"/>
  </c:chart>
  <c:txPr>
    <a:bodyPr/>
    <a:lstStyle/>
    <a:p>
      <a:pPr>
        <a:defRPr sz="1200" b="1" i="0">
          <a:latin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hATXN2 </a:t>
            </a:r>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 - 2'!$G$43:$I$43</c:f>
                <c:numCache>
                  <c:formatCode>General</c:formatCode>
                  <c:ptCount val="3"/>
                  <c:pt idx="0">
                    <c:v>0.272227720969594</c:v>
                  </c:pt>
                  <c:pt idx="1">
                    <c:v>0.15655627999179</c:v>
                  </c:pt>
                  <c:pt idx="2">
                    <c:v>1.021879494260902</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 - 2'!$G$41:$I$41</c:f>
              <c:strCache>
                <c:ptCount val="3"/>
                <c:pt idx="0">
                  <c:v>ASO 7</c:v>
                </c:pt>
                <c:pt idx="1">
                  <c:v>ASO 3</c:v>
                </c:pt>
                <c:pt idx="2">
                  <c:v>Saline</c:v>
                </c:pt>
              </c:strCache>
            </c:strRef>
          </c:cat>
          <c:val>
            <c:numRef>
              <c:f>'qPCR - calc - 2'!$G$42:$I$42</c:f>
              <c:numCache>
                <c:formatCode>General</c:formatCode>
                <c:ptCount val="3"/>
                <c:pt idx="0">
                  <c:v>0.4276146038347</c:v>
                </c:pt>
                <c:pt idx="1">
                  <c:v>0.257049691292026</c:v>
                </c:pt>
                <c:pt idx="2">
                  <c:v>1.814437710783541</c:v>
                </c:pt>
              </c:numCache>
            </c:numRef>
          </c:val>
        </c:ser>
        <c:dLbls>
          <c:showLegendKey val="0"/>
          <c:showVal val="0"/>
          <c:showCatName val="0"/>
          <c:showSerName val="0"/>
          <c:showPercent val="0"/>
          <c:showBubbleSize val="0"/>
        </c:dLbls>
        <c:gapWidth val="219"/>
        <c:overlap val="-27"/>
        <c:axId val="-2143871192"/>
        <c:axId val="-2141308584"/>
      </c:barChart>
      <c:catAx>
        <c:axId val="-2143871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41308584"/>
        <c:crosses val="autoZero"/>
        <c:auto val="1"/>
        <c:lblAlgn val="ctr"/>
        <c:lblOffset val="100"/>
        <c:noMultiLvlLbl val="0"/>
      </c:catAx>
      <c:valAx>
        <c:axId val="-2141308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i="1"/>
                  <a:t>ATXN2 / Actin</a:t>
                </a:r>
              </a:p>
            </c:rich>
          </c:tx>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21438711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Iba1</a:t>
            </a:r>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 - 2'!$R$43:$T$43</c:f>
                <c:numCache>
                  <c:formatCode>General</c:formatCode>
                  <c:ptCount val="3"/>
                  <c:pt idx="0">
                    <c:v>0.237242836063279</c:v>
                  </c:pt>
                  <c:pt idx="1">
                    <c:v>0.156863951220693</c:v>
                  </c:pt>
                  <c:pt idx="2">
                    <c:v>0.298657393245607</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 - 2'!$R$41:$T$41</c:f>
              <c:strCache>
                <c:ptCount val="3"/>
                <c:pt idx="0">
                  <c:v>ASO 7</c:v>
                </c:pt>
                <c:pt idx="1">
                  <c:v>ASO 3</c:v>
                </c:pt>
                <c:pt idx="2">
                  <c:v>Saline</c:v>
                </c:pt>
              </c:strCache>
            </c:strRef>
          </c:cat>
          <c:val>
            <c:numRef>
              <c:f>'qPCR - calc - 2'!$R$42:$T$42</c:f>
              <c:numCache>
                <c:formatCode>General</c:formatCode>
                <c:ptCount val="3"/>
                <c:pt idx="0">
                  <c:v>0.900822725027185</c:v>
                </c:pt>
                <c:pt idx="1">
                  <c:v>1.298586145688527</c:v>
                </c:pt>
                <c:pt idx="2">
                  <c:v>0.879244800333802</c:v>
                </c:pt>
              </c:numCache>
            </c:numRef>
          </c:val>
        </c:ser>
        <c:dLbls>
          <c:showLegendKey val="0"/>
          <c:showVal val="0"/>
          <c:showCatName val="0"/>
          <c:showSerName val="0"/>
          <c:showPercent val="0"/>
          <c:showBubbleSize val="0"/>
        </c:dLbls>
        <c:gapWidth val="219"/>
        <c:overlap val="-27"/>
        <c:axId val="-2144206312"/>
        <c:axId val="-2126188248"/>
      </c:barChart>
      <c:catAx>
        <c:axId val="-214420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26188248"/>
        <c:crosses val="autoZero"/>
        <c:auto val="1"/>
        <c:lblAlgn val="ctr"/>
        <c:lblOffset val="100"/>
        <c:noMultiLvlLbl val="0"/>
      </c:catAx>
      <c:valAx>
        <c:axId val="-2126188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i="1"/>
                  <a:t>Iba1 / Actin</a:t>
                </a:r>
              </a:p>
            </c:rich>
          </c:tx>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21442063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Sheet1!$AK$40:$AP$40</c:f>
                <c:numCache>
                  <c:formatCode>General</c:formatCode>
                  <c:ptCount val="6"/>
                  <c:pt idx="0">
                    <c:v>16.02833573514312</c:v>
                  </c:pt>
                  <c:pt idx="1">
                    <c:v>0.323423666261222</c:v>
                  </c:pt>
                  <c:pt idx="2">
                    <c:v>7.40656337053049</c:v>
                  </c:pt>
                  <c:pt idx="3">
                    <c:v>1.521078839181781</c:v>
                  </c:pt>
                  <c:pt idx="4">
                    <c:v>6.5611935490761</c:v>
                  </c:pt>
                  <c:pt idx="5">
                    <c:v>0.0257954915211367</c:v>
                  </c:pt>
                </c:numCache>
              </c:numRef>
            </c:plus>
            <c:minus>
              <c:numLit>
                <c:formatCode>General</c:formatCode>
                <c:ptCount val="1"/>
                <c:pt idx="0">
                  <c:v>1.0</c:v>
                </c:pt>
              </c:numLit>
            </c:minus>
            <c:spPr>
              <a:ln>
                <a:solidFill>
                  <a:srgbClr val="4B4B4B"/>
                </a:solidFill>
              </a:ln>
            </c:spPr>
          </c:errBars>
          <c:val>
            <c:numRef>
              <c:f>Sheet1!$AK$39:$AP$39</c:f>
              <c:numCache>
                <c:formatCode>General</c:formatCode>
                <c:ptCount val="6"/>
                <c:pt idx="0">
                  <c:v>100.0</c:v>
                </c:pt>
                <c:pt idx="1">
                  <c:v>38.2977133997824</c:v>
                </c:pt>
                <c:pt idx="2">
                  <c:v>76.5206279660472</c:v>
                </c:pt>
                <c:pt idx="3">
                  <c:v>34.67531227446956</c:v>
                </c:pt>
                <c:pt idx="4">
                  <c:v>46.984134708636</c:v>
                </c:pt>
                <c:pt idx="5">
                  <c:v>84.8942549275409</c:v>
                </c:pt>
              </c:numCache>
            </c:numRef>
          </c:val>
        </c:ser>
        <c:dLbls>
          <c:showLegendKey val="0"/>
          <c:showVal val="0"/>
          <c:showCatName val="0"/>
          <c:showSerName val="0"/>
          <c:showPercent val="0"/>
          <c:showBubbleSize val="0"/>
        </c:dLbls>
        <c:gapWidth val="40"/>
        <c:axId val="-2137565176"/>
        <c:axId val="-2128708232"/>
      </c:barChart>
      <c:catAx>
        <c:axId val="-2137565176"/>
        <c:scaling>
          <c:orientation val="minMax"/>
        </c:scaling>
        <c:delete val="1"/>
        <c:axPos val="b"/>
        <c:majorTickMark val="out"/>
        <c:minorTickMark val="none"/>
        <c:tickLblPos val="nextTo"/>
        <c:crossAx val="-2128708232"/>
        <c:crosses val="autoZero"/>
        <c:auto val="1"/>
        <c:lblAlgn val="ctr"/>
        <c:lblOffset val="100"/>
        <c:noMultiLvlLbl val="0"/>
      </c:catAx>
      <c:valAx>
        <c:axId val="-2128708232"/>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37565176"/>
        <c:crosses val="autoZero"/>
        <c:crossBetween val="between"/>
      </c:valAx>
      <c:spPr>
        <a:ln>
          <a:solidFill>
            <a:srgbClr val="4B4B4B"/>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Sheet1!$C$80:$G$80</c:f>
                <c:numCache>
                  <c:formatCode>General</c:formatCode>
                  <c:ptCount val="5"/>
                  <c:pt idx="0">
                    <c:v>14.19452857291479</c:v>
                  </c:pt>
                  <c:pt idx="1">
                    <c:v>10.64513951040732</c:v>
                  </c:pt>
                  <c:pt idx="2">
                    <c:v>5.56300268886113</c:v>
                  </c:pt>
                  <c:pt idx="3">
                    <c:v>3.775560431595548</c:v>
                  </c:pt>
                  <c:pt idx="4">
                    <c:v>13.97385806117264</c:v>
                  </c:pt>
                </c:numCache>
              </c:numRef>
            </c:plus>
            <c:minus>
              <c:numLit>
                <c:formatCode>General</c:formatCode>
                <c:ptCount val="1"/>
                <c:pt idx="0">
                  <c:v>1.0</c:v>
                </c:pt>
              </c:numLit>
            </c:minus>
            <c:spPr>
              <a:ln>
                <a:solidFill>
                  <a:srgbClr val="4B4B4B"/>
                </a:solidFill>
              </a:ln>
            </c:spPr>
          </c:errBars>
          <c:val>
            <c:numRef>
              <c:f>Sheet1!$C$79:$G$79</c:f>
              <c:numCache>
                <c:formatCode>General</c:formatCode>
                <c:ptCount val="5"/>
                <c:pt idx="0">
                  <c:v>100.0</c:v>
                </c:pt>
                <c:pt idx="1">
                  <c:v>35.70259148611314</c:v>
                </c:pt>
                <c:pt idx="2">
                  <c:v>38.2644569226746</c:v>
                </c:pt>
                <c:pt idx="3">
                  <c:v>53.56740936655745</c:v>
                </c:pt>
                <c:pt idx="4">
                  <c:v>60.6094009310361</c:v>
                </c:pt>
              </c:numCache>
            </c:numRef>
          </c:val>
        </c:ser>
        <c:dLbls>
          <c:showLegendKey val="0"/>
          <c:showVal val="0"/>
          <c:showCatName val="0"/>
          <c:showSerName val="0"/>
          <c:showPercent val="0"/>
          <c:showBubbleSize val="0"/>
        </c:dLbls>
        <c:gapWidth val="40"/>
        <c:axId val="-2124919896"/>
        <c:axId val="-2125483416"/>
      </c:barChart>
      <c:catAx>
        <c:axId val="-2124919896"/>
        <c:scaling>
          <c:orientation val="minMax"/>
        </c:scaling>
        <c:delete val="1"/>
        <c:axPos val="b"/>
        <c:majorTickMark val="out"/>
        <c:minorTickMark val="none"/>
        <c:tickLblPos val="nextTo"/>
        <c:crossAx val="-2125483416"/>
        <c:crosses val="autoZero"/>
        <c:auto val="1"/>
        <c:lblAlgn val="ctr"/>
        <c:lblOffset val="100"/>
        <c:noMultiLvlLbl val="0"/>
      </c:catAx>
      <c:valAx>
        <c:axId val="-2125483416"/>
        <c:scaling>
          <c:orientation val="minMax"/>
          <c:max val="120.0"/>
          <c:min val="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24919896"/>
        <c:crosses val="autoZero"/>
        <c:crossBetween val="between"/>
        <c:majorUnit val="25.0"/>
      </c:valAx>
      <c:spPr>
        <a:ln>
          <a:solidFill>
            <a:srgbClr val="4B4B4B"/>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Sheet1!$O$80:$S$80</c:f>
                <c:numCache>
                  <c:formatCode>General</c:formatCode>
                  <c:ptCount val="5"/>
                  <c:pt idx="0">
                    <c:v>8.130402866175646</c:v>
                  </c:pt>
                  <c:pt idx="1">
                    <c:v>9.56145804746629</c:v>
                  </c:pt>
                  <c:pt idx="2">
                    <c:v>4.334039135748422</c:v>
                  </c:pt>
                  <c:pt idx="3">
                    <c:v>2.974178500031446</c:v>
                  </c:pt>
                  <c:pt idx="4">
                    <c:v>3.59592454270752</c:v>
                  </c:pt>
                </c:numCache>
              </c:numRef>
            </c:plus>
            <c:minus>
              <c:numLit>
                <c:formatCode>General</c:formatCode>
                <c:ptCount val="1"/>
                <c:pt idx="0">
                  <c:v>1.0</c:v>
                </c:pt>
              </c:numLit>
            </c:minus>
            <c:spPr>
              <a:ln>
                <a:solidFill>
                  <a:srgbClr val="4B4B4B"/>
                </a:solidFill>
              </a:ln>
            </c:spPr>
          </c:errBars>
          <c:val>
            <c:numRef>
              <c:f>Sheet1!$O$79:$S$79</c:f>
              <c:numCache>
                <c:formatCode>General</c:formatCode>
                <c:ptCount val="5"/>
                <c:pt idx="0">
                  <c:v>100.0</c:v>
                </c:pt>
                <c:pt idx="1">
                  <c:v>48.01382245154826</c:v>
                </c:pt>
                <c:pt idx="2">
                  <c:v>50.94931722498445</c:v>
                </c:pt>
                <c:pt idx="3">
                  <c:v>60.2643075164218</c:v>
                </c:pt>
                <c:pt idx="4">
                  <c:v>51.99391063712255</c:v>
                </c:pt>
              </c:numCache>
            </c:numRef>
          </c:val>
        </c:ser>
        <c:dLbls>
          <c:showLegendKey val="0"/>
          <c:showVal val="0"/>
          <c:showCatName val="0"/>
          <c:showSerName val="0"/>
          <c:showPercent val="0"/>
          <c:showBubbleSize val="0"/>
        </c:dLbls>
        <c:gapWidth val="40"/>
        <c:axId val="-2124528568"/>
        <c:axId val="-2126010888"/>
      </c:barChart>
      <c:catAx>
        <c:axId val="-2124528568"/>
        <c:scaling>
          <c:orientation val="minMax"/>
        </c:scaling>
        <c:delete val="1"/>
        <c:axPos val="b"/>
        <c:majorTickMark val="out"/>
        <c:minorTickMark val="none"/>
        <c:tickLblPos val="nextTo"/>
        <c:crossAx val="-2126010888"/>
        <c:crosses val="autoZero"/>
        <c:auto val="1"/>
        <c:lblAlgn val="ctr"/>
        <c:lblOffset val="100"/>
        <c:noMultiLvlLbl val="0"/>
      </c:catAx>
      <c:valAx>
        <c:axId val="-2126010888"/>
        <c:scaling>
          <c:orientation val="minMax"/>
          <c:max val="120.0"/>
          <c:min val="0.0"/>
        </c:scaling>
        <c:delete val="0"/>
        <c:axPos val="l"/>
        <c:majorGridlines>
          <c:spPr>
            <a:ln>
              <a:solidFill>
                <a:schemeClr val="bg2">
                  <a:lumMod val="50000"/>
                </a:schemeClr>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24528568"/>
        <c:crosses val="autoZero"/>
        <c:crossBetween val="between"/>
        <c:majorUnit val="25.0"/>
      </c:valAx>
      <c:spPr>
        <a:ln>
          <a:solidFill>
            <a:srgbClr val="4B4B4B"/>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Sheet1!$C$45:$G$45</c:f>
                <c:numCache>
                  <c:formatCode>General</c:formatCode>
                  <c:ptCount val="5"/>
                  <c:pt idx="0">
                    <c:v>17.865650015088</c:v>
                  </c:pt>
                  <c:pt idx="1">
                    <c:v>26.06766188009887</c:v>
                  </c:pt>
                  <c:pt idx="2">
                    <c:v>51.63523331016136</c:v>
                  </c:pt>
                  <c:pt idx="3">
                    <c:v>43.21872778076905</c:v>
                  </c:pt>
                  <c:pt idx="4">
                    <c:v>21.26317004358508</c:v>
                  </c:pt>
                </c:numCache>
              </c:numRef>
            </c:plus>
            <c:minus>
              <c:numLit>
                <c:formatCode>General</c:formatCode>
                <c:ptCount val="1"/>
                <c:pt idx="0">
                  <c:v>1.0</c:v>
                </c:pt>
              </c:numLit>
            </c:minus>
          </c:errBars>
          <c:cat>
            <c:strRef>
              <c:f>Sheet1!$C$47:$G$47</c:f>
              <c:strCache>
                <c:ptCount val="5"/>
                <c:pt idx="0">
                  <c:v>Sal</c:v>
                </c:pt>
                <c:pt idx="1">
                  <c:v>ASO1</c:v>
                </c:pt>
                <c:pt idx="2">
                  <c:v>ASO3</c:v>
                </c:pt>
                <c:pt idx="3">
                  <c:v>ASO7</c:v>
                </c:pt>
                <c:pt idx="4">
                  <c:v>ASO8</c:v>
                </c:pt>
              </c:strCache>
            </c:strRef>
          </c:cat>
          <c:val>
            <c:numRef>
              <c:f>Sheet1!$C$44:$G$44</c:f>
              <c:numCache>
                <c:formatCode>General</c:formatCode>
                <c:ptCount val="5"/>
                <c:pt idx="0">
                  <c:v>102.3075419363148</c:v>
                </c:pt>
                <c:pt idx="1">
                  <c:v>102.6264544759944</c:v>
                </c:pt>
                <c:pt idx="2">
                  <c:v>112.7193685494856</c:v>
                </c:pt>
                <c:pt idx="3">
                  <c:v>102.8357500532738</c:v>
                </c:pt>
                <c:pt idx="4">
                  <c:v>222.5826101659834</c:v>
                </c:pt>
              </c:numCache>
            </c:numRef>
          </c:val>
        </c:ser>
        <c:dLbls>
          <c:showLegendKey val="0"/>
          <c:showVal val="0"/>
          <c:showCatName val="0"/>
          <c:showSerName val="0"/>
          <c:showPercent val="0"/>
          <c:showBubbleSize val="0"/>
        </c:dLbls>
        <c:gapWidth val="60"/>
        <c:axId val="-2139525544"/>
        <c:axId val="-2138484856"/>
      </c:barChart>
      <c:catAx>
        <c:axId val="-2139525544"/>
        <c:scaling>
          <c:orientation val="minMax"/>
        </c:scaling>
        <c:delete val="0"/>
        <c:axPos val="b"/>
        <c:majorTickMark val="out"/>
        <c:minorTickMark val="none"/>
        <c:tickLblPos val="nextTo"/>
        <c:txPr>
          <a:bodyPr/>
          <a:lstStyle/>
          <a:p>
            <a:pPr>
              <a:defRPr sz="1400"/>
            </a:pPr>
            <a:endParaRPr lang="en-US"/>
          </a:p>
        </c:txPr>
        <c:crossAx val="-2138484856"/>
        <c:crosses val="autoZero"/>
        <c:auto val="1"/>
        <c:lblAlgn val="ctr"/>
        <c:lblOffset val="100"/>
        <c:noMultiLvlLbl val="0"/>
      </c:catAx>
      <c:valAx>
        <c:axId val="-2138484856"/>
        <c:scaling>
          <c:orientation val="minMax"/>
          <c:max val="250.0"/>
        </c:scaling>
        <c:delete val="0"/>
        <c:axPos val="l"/>
        <c:majorGridlines/>
        <c:numFmt formatCode="General" sourceLinked="1"/>
        <c:majorTickMark val="out"/>
        <c:minorTickMark val="none"/>
        <c:tickLblPos val="nextTo"/>
        <c:crossAx val="-2139525544"/>
        <c:crosses val="autoZero"/>
        <c:crossBetween val="between"/>
      </c:valAx>
    </c:plotArea>
    <c:plotVisOnly val="1"/>
    <c:dispBlanksAs val="gap"/>
    <c:showDLblsOverMax val="0"/>
  </c:chart>
  <c:txPr>
    <a:bodyPr/>
    <a:lstStyle/>
    <a:p>
      <a:pPr>
        <a:defRPr sz="1800" b="1" i="0">
          <a:latin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Sheet1!$O$96</c:f>
              <c:strCache>
                <c:ptCount val="1"/>
                <c:pt idx="0">
                  <c:v>hATXN2</c:v>
                </c:pt>
              </c:strCache>
            </c:strRef>
          </c:tx>
          <c:spPr>
            <a:solidFill>
              <a:srgbClr val="000066">
                <a:lumMod val="60000"/>
                <a:lumOff val="40000"/>
              </a:srgbClr>
            </a:solidFill>
          </c:spPr>
          <c:invertIfNegative val="0"/>
          <c:errBars>
            <c:errBarType val="plus"/>
            <c:errValType val="cust"/>
            <c:noEndCap val="0"/>
            <c:plus>
              <c:numRef>
                <c:f>Sheet1!$Q$97:$Q$101</c:f>
                <c:numCache>
                  <c:formatCode>General</c:formatCode>
                  <c:ptCount val="5"/>
                  <c:pt idx="0">
                    <c:v>2.954879977787736</c:v>
                  </c:pt>
                  <c:pt idx="1">
                    <c:v>2.954879977787736</c:v>
                  </c:pt>
                  <c:pt idx="2">
                    <c:v>2.954879977787736</c:v>
                  </c:pt>
                  <c:pt idx="3">
                    <c:v>2.954879977787736</c:v>
                  </c:pt>
                  <c:pt idx="4">
                    <c:v>8.01205080888234</c:v>
                  </c:pt>
                </c:numCache>
              </c:numRef>
            </c:plus>
            <c:minus>
              <c:numLit>
                <c:formatCode>General</c:formatCode>
                <c:ptCount val="1"/>
                <c:pt idx="0">
                  <c:v>1.0</c:v>
                </c:pt>
              </c:numLit>
            </c:minus>
            <c:spPr>
              <a:ln>
                <a:solidFill>
                  <a:srgbClr val="969696">
                    <a:lumMod val="75000"/>
                  </a:srgbClr>
                </a:solidFill>
              </a:ln>
            </c:spPr>
          </c:errBars>
          <c:cat>
            <c:strRef>
              <c:f>Sheet1!$N$97:$N$101</c:f>
              <c:strCache>
                <c:ptCount val="5"/>
                <c:pt idx="0">
                  <c:v>Saline</c:v>
                </c:pt>
                <c:pt idx="1">
                  <c:v>100</c:v>
                </c:pt>
                <c:pt idx="2">
                  <c:v>200</c:v>
                </c:pt>
                <c:pt idx="3">
                  <c:v>250</c:v>
                </c:pt>
                <c:pt idx="4">
                  <c:v>300</c:v>
                </c:pt>
              </c:strCache>
            </c:strRef>
          </c:cat>
          <c:val>
            <c:numRef>
              <c:f>Sheet1!$O$97:$O$101</c:f>
              <c:numCache>
                <c:formatCode>General</c:formatCode>
                <c:ptCount val="5"/>
                <c:pt idx="0">
                  <c:v>100.0</c:v>
                </c:pt>
                <c:pt idx="1">
                  <c:v>28.97276315595936</c:v>
                </c:pt>
                <c:pt idx="2">
                  <c:v>15.03502877985248</c:v>
                </c:pt>
                <c:pt idx="3">
                  <c:v>21.24498119400785</c:v>
                </c:pt>
                <c:pt idx="4">
                  <c:v>26.85704500187774</c:v>
                </c:pt>
              </c:numCache>
            </c:numRef>
          </c:val>
        </c:ser>
        <c:ser>
          <c:idx val="1"/>
          <c:order val="1"/>
          <c:tx>
            <c:strRef>
              <c:f>Sheet1!$P$96</c:f>
              <c:strCache>
                <c:ptCount val="1"/>
                <c:pt idx="0">
                  <c:v>mAtxn2</c:v>
                </c:pt>
              </c:strCache>
            </c:strRef>
          </c:tx>
          <c:spPr>
            <a:solidFill>
              <a:srgbClr val="FF0000"/>
            </a:solidFill>
          </c:spPr>
          <c:invertIfNegative val="0"/>
          <c:errBars>
            <c:errBarType val="plus"/>
            <c:errValType val="cust"/>
            <c:noEndCap val="0"/>
            <c:plus>
              <c:numRef>
                <c:f>Sheet1!$R$97:$R$101</c:f>
                <c:numCache>
                  <c:formatCode>General</c:formatCode>
                  <c:ptCount val="5"/>
                  <c:pt idx="0">
                    <c:v>15.7277197020034</c:v>
                  </c:pt>
                  <c:pt idx="1">
                    <c:v>31.73898553569428</c:v>
                  </c:pt>
                  <c:pt idx="2">
                    <c:v>14.98338292818343</c:v>
                  </c:pt>
                  <c:pt idx="3">
                    <c:v>17.28489810698725</c:v>
                  </c:pt>
                  <c:pt idx="4">
                    <c:v>4.169291234781661</c:v>
                  </c:pt>
                </c:numCache>
              </c:numRef>
            </c:plus>
            <c:minus>
              <c:numLit>
                <c:formatCode>General</c:formatCode>
                <c:ptCount val="1"/>
                <c:pt idx="0">
                  <c:v>1.0</c:v>
                </c:pt>
              </c:numLit>
            </c:minus>
            <c:spPr>
              <a:ln>
                <a:solidFill>
                  <a:srgbClr val="969696">
                    <a:lumMod val="50000"/>
                  </a:srgbClr>
                </a:solidFill>
              </a:ln>
            </c:spPr>
          </c:errBars>
          <c:cat>
            <c:strRef>
              <c:f>Sheet1!$N$97:$N$101</c:f>
              <c:strCache>
                <c:ptCount val="5"/>
                <c:pt idx="0">
                  <c:v>Saline</c:v>
                </c:pt>
                <c:pt idx="1">
                  <c:v>100</c:v>
                </c:pt>
                <c:pt idx="2">
                  <c:v>200</c:v>
                </c:pt>
                <c:pt idx="3">
                  <c:v>250</c:v>
                </c:pt>
                <c:pt idx="4">
                  <c:v>300</c:v>
                </c:pt>
              </c:strCache>
            </c:strRef>
          </c:cat>
          <c:val>
            <c:numRef>
              <c:f>Sheet1!$P$97:$P$101</c:f>
              <c:numCache>
                <c:formatCode>General</c:formatCode>
                <c:ptCount val="5"/>
                <c:pt idx="0">
                  <c:v>100.0</c:v>
                </c:pt>
                <c:pt idx="1">
                  <c:v>64.83762332675081</c:v>
                </c:pt>
                <c:pt idx="2">
                  <c:v>33.1433058206052</c:v>
                </c:pt>
                <c:pt idx="3">
                  <c:v>38.40185068001399</c:v>
                </c:pt>
                <c:pt idx="4">
                  <c:v>59.26164082950451</c:v>
                </c:pt>
              </c:numCache>
            </c:numRef>
          </c:val>
        </c:ser>
        <c:dLbls>
          <c:showLegendKey val="0"/>
          <c:showVal val="0"/>
          <c:showCatName val="0"/>
          <c:showSerName val="0"/>
          <c:showPercent val="0"/>
          <c:showBubbleSize val="0"/>
        </c:dLbls>
        <c:gapWidth val="110"/>
        <c:axId val="-2134167208"/>
        <c:axId val="-2125227272"/>
      </c:barChart>
      <c:catAx>
        <c:axId val="-2134167208"/>
        <c:scaling>
          <c:orientation val="minMax"/>
        </c:scaling>
        <c:delete val="0"/>
        <c:axPos val="b"/>
        <c:majorTickMark val="out"/>
        <c:minorTickMark val="none"/>
        <c:tickLblPos val="nextTo"/>
        <c:spPr>
          <a:ln>
            <a:solidFill>
              <a:srgbClr val="717171"/>
            </a:solidFill>
          </a:ln>
        </c:spPr>
        <c:txPr>
          <a:bodyPr/>
          <a:lstStyle/>
          <a:p>
            <a:pPr>
              <a:defRPr>
                <a:solidFill>
                  <a:srgbClr val="000000"/>
                </a:solidFill>
              </a:defRPr>
            </a:pPr>
            <a:endParaRPr lang="en-US"/>
          </a:p>
        </c:txPr>
        <c:crossAx val="-2125227272"/>
        <c:crosses val="autoZero"/>
        <c:auto val="1"/>
        <c:lblAlgn val="ctr"/>
        <c:lblOffset val="100"/>
        <c:noMultiLvlLbl val="0"/>
      </c:catAx>
      <c:valAx>
        <c:axId val="-2125227272"/>
        <c:scaling>
          <c:orientation val="minMax"/>
          <c:max val="120.0"/>
        </c:scaling>
        <c:delete val="0"/>
        <c:axPos val="l"/>
        <c:majorGridlines>
          <c:spPr>
            <a:ln>
              <a:solidFill>
                <a:srgbClr val="969696">
                  <a:lumMod val="75000"/>
                </a:srgbClr>
              </a:solidFill>
            </a:ln>
          </c:spPr>
        </c:majorGridlines>
        <c:title>
          <c:tx>
            <c:rich>
              <a:bodyPr rot="-5400000" vert="horz"/>
              <a:lstStyle/>
              <a:p>
                <a:pPr>
                  <a:defRPr>
                    <a:solidFill>
                      <a:srgbClr val="000000"/>
                    </a:solidFill>
                  </a:defRPr>
                </a:pPr>
                <a:r>
                  <a:rPr lang="en-US" dirty="0">
                    <a:solidFill>
                      <a:srgbClr val="000000"/>
                    </a:solidFill>
                  </a:rPr>
                  <a:t>Relative Expression (%)</a:t>
                </a:r>
              </a:p>
            </c:rich>
          </c:tx>
          <c:layout>
            <c:manualLayout>
              <c:xMode val="edge"/>
              <c:yMode val="edge"/>
              <c:x val="0.00495895295027439"/>
              <c:y val="0.0330189009521416"/>
            </c:manualLayout>
          </c:layout>
          <c:overlay val="0"/>
        </c:title>
        <c:numFmt formatCode="General" sourceLinked="1"/>
        <c:majorTickMark val="out"/>
        <c:minorTickMark val="none"/>
        <c:tickLblPos val="nextTo"/>
        <c:spPr>
          <a:ln>
            <a:solidFill>
              <a:srgbClr val="969696">
                <a:lumMod val="75000"/>
              </a:srgbClr>
            </a:solidFill>
          </a:ln>
        </c:spPr>
        <c:txPr>
          <a:bodyPr/>
          <a:lstStyle/>
          <a:p>
            <a:pPr>
              <a:defRPr>
                <a:solidFill>
                  <a:srgbClr val="000000"/>
                </a:solidFill>
              </a:defRPr>
            </a:pPr>
            <a:endParaRPr lang="en-US"/>
          </a:p>
        </c:txPr>
        <c:crossAx val="-2134167208"/>
        <c:crosses val="autoZero"/>
        <c:crossBetween val="between"/>
      </c:valAx>
    </c:plotArea>
    <c:legend>
      <c:legendPos val="r"/>
      <c:legendEntry>
        <c:idx val="0"/>
        <c:txPr>
          <a:bodyPr/>
          <a:lstStyle/>
          <a:p>
            <a:pPr>
              <a:defRPr sz="1600" i="1">
                <a:solidFill>
                  <a:srgbClr val="0000FF"/>
                </a:solidFill>
              </a:defRPr>
            </a:pPr>
            <a:endParaRPr lang="en-US"/>
          </a:p>
        </c:txPr>
      </c:legendEntry>
      <c:legendEntry>
        <c:idx val="1"/>
        <c:txPr>
          <a:bodyPr/>
          <a:lstStyle/>
          <a:p>
            <a:pPr>
              <a:defRPr sz="1600" i="1">
                <a:solidFill>
                  <a:srgbClr val="FF0000"/>
                </a:solidFill>
              </a:defRPr>
            </a:pPr>
            <a:endParaRPr lang="en-US"/>
          </a:p>
        </c:txPr>
      </c:legendEntry>
      <c:layout>
        <c:manualLayout>
          <c:xMode val="edge"/>
          <c:yMode val="edge"/>
          <c:x val="0.477455213724039"/>
          <c:y val="0.0393559473563763"/>
          <c:w val="0.285260865360365"/>
          <c:h val="0.195858642504372"/>
        </c:manualLayout>
      </c:layout>
      <c:overlay val="0"/>
      <c:spPr>
        <a:solidFill>
          <a:srgbClr val="AAAAB8">
            <a:lumMod val="60000"/>
            <a:lumOff val="40000"/>
          </a:srgbClr>
        </a:solidFill>
        <a:ln>
          <a:solidFill>
            <a:srgbClr val="969696">
              <a:lumMod val="60000"/>
              <a:lumOff val="40000"/>
            </a:srgbClr>
          </a:solidFill>
        </a:ln>
      </c:spPr>
      <c:txPr>
        <a:bodyPr/>
        <a:lstStyle/>
        <a:p>
          <a:pPr>
            <a:defRPr sz="1600"/>
          </a:pPr>
          <a:endParaRPr lang="en-US"/>
        </a:p>
      </c:txPr>
    </c:legend>
    <c:plotVisOnly val="1"/>
    <c:dispBlanksAs val="gap"/>
    <c:showDLblsOverMax val="0"/>
  </c:chart>
  <c:txPr>
    <a:bodyPr/>
    <a:lstStyle/>
    <a:p>
      <a:pPr>
        <a:defRPr sz="1800" b="1">
          <a:latin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chemeClr val="bg2">
                  <a:lumMod val="75000"/>
                </a:schemeClr>
              </a:solidFill>
            </a:ln>
          </c:spPr>
          <c:invertIfNegative val="0"/>
          <c:errBars>
            <c:errBarType val="plus"/>
            <c:errValType val="cust"/>
            <c:noEndCap val="0"/>
            <c:plus>
              <c:numRef>
                <c:f>Sheet1!$O$58:$O$62</c:f>
                <c:numCache>
                  <c:formatCode>General</c:formatCode>
                  <c:ptCount val="5"/>
                  <c:pt idx="0">
                    <c:v>2.353197070091966</c:v>
                  </c:pt>
                  <c:pt idx="1">
                    <c:v>1.947376931565918</c:v>
                  </c:pt>
                  <c:pt idx="2">
                    <c:v>0.873197794182118</c:v>
                  </c:pt>
                  <c:pt idx="3">
                    <c:v>0.384536337857709</c:v>
                  </c:pt>
                  <c:pt idx="4">
                    <c:v>0.35</c:v>
                  </c:pt>
                </c:numCache>
              </c:numRef>
            </c:plus>
            <c:minus>
              <c:numLit>
                <c:formatCode>General</c:formatCode>
                <c:ptCount val="1"/>
                <c:pt idx="0">
                  <c:v>1.0</c:v>
                </c:pt>
              </c:numLit>
            </c:minus>
            <c:spPr>
              <a:ln>
                <a:solidFill>
                  <a:schemeClr val="bg2">
                    <a:lumMod val="50000"/>
                  </a:schemeClr>
                </a:solidFill>
              </a:ln>
            </c:spPr>
          </c:errBars>
          <c:cat>
            <c:strRef>
              <c:f>Sheet1!$M$58:$M$62</c:f>
              <c:strCache>
                <c:ptCount val="5"/>
                <c:pt idx="0">
                  <c:v>Saline</c:v>
                </c:pt>
                <c:pt idx="1">
                  <c:v>9</c:v>
                </c:pt>
                <c:pt idx="2">
                  <c:v>18</c:v>
                </c:pt>
                <c:pt idx="3">
                  <c:v>27</c:v>
                </c:pt>
                <c:pt idx="4">
                  <c:v>70</c:v>
                </c:pt>
              </c:strCache>
            </c:strRef>
          </c:cat>
          <c:val>
            <c:numRef>
              <c:f>Sheet1!$N$58:$N$62</c:f>
              <c:numCache>
                <c:formatCode>General</c:formatCode>
                <c:ptCount val="5"/>
                <c:pt idx="0">
                  <c:v>8.387948932031863</c:v>
                </c:pt>
                <c:pt idx="1">
                  <c:v>2.938443396866925</c:v>
                </c:pt>
                <c:pt idx="2">
                  <c:v>0.886638128382929</c:v>
                </c:pt>
                <c:pt idx="3">
                  <c:v>1.420773995382705</c:v>
                </c:pt>
                <c:pt idx="4">
                  <c:v>3.14</c:v>
                </c:pt>
              </c:numCache>
            </c:numRef>
          </c:val>
        </c:ser>
        <c:dLbls>
          <c:showLegendKey val="0"/>
          <c:showVal val="0"/>
          <c:showCatName val="0"/>
          <c:showSerName val="0"/>
          <c:showPercent val="0"/>
          <c:showBubbleSize val="0"/>
        </c:dLbls>
        <c:gapWidth val="20"/>
        <c:axId val="-2070555288"/>
        <c:axId val="-2137906104"/>
      </c:barChart>
      <c:catAx>
        <c:axId val="-2070555288"/>
        <c:scaling>
          <c:orientation val="minMax"/>
        </c:scaling>
        <c:delete val="0"/>
        <c:axPos val="b"/>
        <c:majorTickMark val="out"/>
        <c:minorTickMark val="none"/>
        <c:tickLblPos val="nextTo"/>
        <c:spPr>
          <a:ln>
            <a:solidFill>
              <a:srgbClr val="000000"/>
            </a:solidFill>
          </a:ln>
        </c:spPr>
        <c:txPr>
          <a:bodyPr rot="0" vert="horz" anchor="t" anchorCtr="0"/>
          <a:lstStyle/>
          <a:p>
            <a:pPr>
              <a:defRPr sz="1200"/>
            </a:pPr>
            <a:endParaRPr lang="en-US"/>
          </a:p>
        </c:txPr>
        <c:crossAx val="-2137906104"/>
        <c:crosses val="autoZero"/>
        <c:auto val="1"/>
        <c:lblAlgn val="ctr"/>
        <c:lblOffset val="100"/>
        <c:noMultiLvlLbl val="0"/>
      </c:catAx>
      <c:valAx>
        <c:axId val="-2137906104"/>
        <c:scaling>
          <c:orientation val="minMax"/>
          <c:max val="11.0"/>
          <c:min val="0.0"/>
        </c:scaling>
        <c:delete val="0"/>
        <c:axPos val="l"/>
        <c:majorGridlines>
          <c:spPr>
            <a:ln>
              <a:solidFill>
                <a:schemeClr val="bg2">
                  <a:lumMod val="75000"/>
                </a:schemeClr>
              </a:solidFill>
            </a:ln>
          </c:spPr>
        </c:majorGridlines>
        <c:numFmt formatCode="General" sourceLinked="1"/>
        <c:majorTickMark val="out"/>
        <c:minorTickMark val="none"/>
        <c:tickLblPos val="nextTo"/>
        <c:spPr>
          <a:ln>
            <a:solidFill>
              <a:srgbClr val="000000"/>
            </a:solidFill>
          </a:ln>
        </c:spPr>
        <c:txPr>
          <a:bodyPr/>
          <a:lstStyle/>
          <a:p>
            <a:pPr>
              <a:defRPr sz="1200"/>
            </a:pPr>
            <a:endParaRPr lang="en-US"/>
          </a:p>
        </c:txPr>
        <c:crossAx val="-2070555288"/>
        <c:crosses val="autoZero"/>
        <c:crossBetween val="between"/>
        <c:majorUnit val="3.0"/>
      </c:valAx>
    </c:plotArea>
    <c:plotVisOnly val="1"/>
    <c:dispBlanksAs val="gap"/>
    <c:showDLblsOverMax val="0"/>
  </c:chart>
  <c:txPr>
    <a:bodyPr/>
    <a:lstStyle/>
    <a:p>
      <a:pPr>
        <a:defRPr sz="1600" b="1" i="0">
          <a:solidFill>
            <a:srgbClr val="000000"/>
          </a:solidFill>
          <a:latin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mAtxn2</a:t>
            </a:r>
          </a:p>
        </c:rich>
      </c:tx>
      <c:layout>
        <c:manualLayout>
          <c:xMode val="edge"/>
          <c:yMode val="edge"/>
          <c:x val="0.376218285214348"/>
          <c:y val="0.183566571224052"/>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Sheet1!$S$15:$U$15</c:f>
                <c:numCache>
                  <c:formatCode>General</c:formatCode>
                  <c:ptCount val="3"/>
                  <c:pt idx="0">
                    <c:v>0.405402657331218</c:v>
                  </c:pt>
                  <c:pt idx="1">
                    <c:v>0.0627137246161742</c:v>
                  </c:pt>
                  <c:pt idx="2">
                    <c:v>0.174289178551297</c:v>
                  </c:pt>
                </c:numCache>
              </c:numRef>
            </c:plus>
            <c:minus>
              <c:numLit>
                <c:formatCode>General</c:formatCode>
                <c:ptCount val="1"/>
                <c:pt idx="0">
                  <c:v>1.0</c:v>
                </c:pt>
              </c:numLit>
            </c:minus>
            <c:spPr>
              <a:ln>
                <a:solidFill>
                  <a:srgbClr val="717171"/>
                </a:solidFill>
              </a:ln>
            </c:spPr>
          </c:errBars>
          <c:cat>
            <c:strRef>
              <c:f>Sheet1!$S$13:$U$13</c:f>
              <c:strCache>
                <c:ptCount val="3"/>
                <c:pt idx="0">
                  <c:v>WT-SAL</c:v>
                </c:pt>
                <c:pt idx="1">
                  <c:v>TG-SAL</c:v>
                </c:pt>
                <c:pt idx="2">
                  <c:v>TG-ASO</c:v>
                </c:pt>
              </c:strCache>
            </c:strRef>
          </c:cat>
          <c:val>
            <c:numRef>
              <c:f>Sheet1!$S$14:$U$14</c:f>
              <c:numCache>
                <c:formatCode>General</c:formatCode>
                <c:ptCount val="3"/>
                <c:pt idx="0">
                  <c:v>0.786869442857143</c:v>
                </c:pt>
                <c:pt idx="1">
                  <c:v>0.8381019</c:v>
                </c:pt>
                <c:pt idx="2">
                  <c:v>0.599802171428571</c:v>
                </c:pt>
              </c:numCache>
            </c:numRef>
          </c:val>
        </c:ser>
        <c:dLbls>
          <c:showLegendKey val="0"/>
          <c:showVal val="0"/>
          <c:showCatName val="0"/>
          <c:showSerName val="0"/>
          <c:showPercent val="0"/>
          <c:showBubbleSize val="0"/>
        </c:dLbls>
        <c:gapWidth val="20"/>
        <c:axId val="-2138019160"/>
        <c:axId val="-2138025208"/>
      </c:barChart>
      <c:catAx>
        <c:axId val="-2138019160"/>
        <c:scaling>
          <c:orientation val="minMax"/>
        </c:scaling>
        <c:delete val="1"/>
        <c:axPos val="b"/>
        <c:majorTickMark val="out"/>
        <c:minorTickMark val="none"/>
        <c:tickLblPos val="nextTo"/>
        <c:crossAx val="-2138025208"/>
        <c:crosses val="autoZero"/>
        <c:auto val="1"/>
        <c:lblAlgn val="ctr"/>
        <c:lblOffset val="100"/>
        <c:noMultiLvlLbl val="0"/>
      </c:catAx>
      <c:valAx>
        <c:axId val="-2138025208"/>
        <c:scaling>
          <c:orientation val="minMax"/>
          <c:max val="1.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38019160"/>
        <c:crosses val="autoZero"/>
        <c:crossBetween val="between"/>
      </c:valAx>
    </c:plotArea>
    <c:plotVisOnly val="1"/>
    <c:dispBlanksAs val="gap"/>
    <c:showDLblsOverMax val="0"/>
  </c:chart>
  <c:txPr>
    <a:bodyPr/>
    <a:lstStyle/>
    <a:p>
      <a:pPr>
        <a:defRPr sz="1200"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Pcp2</a:t>
            </a:r>
          </a:p>
        </c:rich>
      </c:tx>
      <c:layout>
        <c:manualLayout>
          <c:xMode val="edge"/>
          <c:yMode val="edge"/>
          <c:x val="0.49994094488189"/>
          <c:y val="0.24242657167854"/>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Sheet1!$X$15:$Z$15</c:f>
                <c:numCache>
                  <c:formatCode>General</c:formatCode>
                  <c:ptCount val="3"/>
                  <c:pt idx="0">
                    <c:v>0.310390037455004</c:v>
                  </c:pt>
                  <c:pt idx="1">
                    <c:v>0.0881000301070676</c:v>
                  </c:pt>
                  <c:pt idx="2">
                    <c:v>0.0980653904344733</c:v>
                  </c:pt>
                </c:numCache>
              </c:numRef>
            </c:plus>
            <c:minus>
              <c:numLit>
                <c:formatCode>General</c:formatCode>
                <c:ptCount val="1"/>
                <c:pt idx="0">
                  <c:v>1.0</c:v>
                </c:pt>
              </c:numLit>
            </c:minus>
            <c:spPr>
              <a:ln>
                <a:solidFill>
                  <a:srgbClr val="717171"/>
                </a:solidFill>
              </a:ln>
            </c:spPr>
          </c:errBars>
          <c:cat>
            <c:strRef>
              <c:f>Sheet1!$X$13:$Z$13</c:f>
              <c:strCache>
                <c:ptCount val="3"/>
                <c:pt idx="0">
                  <c:v>WT-SAL</c:v>
                </c:pt>
                <c:pt idx="1">
                  <c:v>TG-SAL</c:v>
                </c:pt>
                <c:pt idx="2">
                  <c:v>TG-ASO</c:v>
                </c:pt>
              </c:strCache>
            </c:strRef>
          </c:cat>
          <c:val>
            <c:numRef>
              <c:f>Sheet1!$X$14:$Z$14</c:f>
              <c:numCache>
                <c:formatCode>General</c:formatCode>
                <c:ptCount val="3"/>
                <c:pt idx="0">
                  <c:v>0.765282128571428</c:v>
                </c:pt>
                <c:pt idx="1">
                  <c:v>0.359299542857143</c:v>
                </c:pt>
                <c:pt idx="2">
                  <c:v>0.480066228571429</c:v>
                </c:pt>
              </c:numCache>
            </c:numRef>
          </c:val>
        </c:ser>
        <c:dLbls>
          <c:showLegendKey val="0"/>
          <c:showVal val="0"/>
          <c:showCatName val="0"/>
          <c:showSerName val="0"/>
          <c:showPercent val="0"/>
          <c:showBubbleSize val="0"/>
        </c:dLbls>
        <c:gapWidth val="20"/>
        <c:axId val="-2091015352"/>
        <c:axId val="-2070716520"/>
      </c:barChart>
      <c:catAx>
        <c:axId val="-2091015352"/>
        <c:scaling>
          <c:orientation val="minMax"/>
        </c:scaling>
        <c:delete val="1"/>
        <c:axPos val="b"/>
        <c:majorTickMark val="out"/>
        <c:minorTickMark val="none"/>
        <c:tickLblPos val="nextTo"/>
        <c:crossAx val="-2070716520"/>
        <c:crosses val="autoZero"/>
        <c:auto val="1"/>
        <c:lblAlgn val="ctr"/>
        <c:lblOffset val="100"/>
        <c:noMultiLvlLbl val="0"/>
      </c:catAx>
      <c:valAx>
        <c:axId val="-2070716520"/>
        <c:scaling>
          <c:orientation val="minMax"/>
          <c:max val="1.2"/>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091015352"/>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758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 would like to</a:t>
            </a:r>
            <a:r>
              <a:rPr lang="en-US" baseline="0" dirty="0" smtClean="0"/>
              <a:t> thank the </a:t>
            </a:r>
            <a:r>
              <a:rPr lang="en-US" baseline="0" dirty="0" err="1" smtClean="0"/>
              <a:t>SfN</a:t>
            </a:r>
            <a:r>
              <a:rPr lang="en-US" baseline="0" dirty="0" smtClean="0"/>
              <a:t> organizers for allowing me to present my data to you today.</a:t>
            </a:r>
            <a:endParaRPr lang="en-US" dirty="0"/>
          </a:p>
        </p:txBody>
      </p:sp>
    </p:spTree>
    <p:extLst>
      <p:ext uri="{BB962C8B-B14F-4D97-AF65-F5344CB8AC3E}">
        <p14:creationId xmlns:p14="http://schemas.microsoft.com/office/powerpoint/2010/main" val="137057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then went on to evaluate the lead ASOs for modifying SCA2 phenotypes in ATXN2</a:t>
            </a:r>
            <a:r>
              <a:rPr lang="en-US" baseline="0" dirty="0" smtClean="0"/>
              <a:t> Q127 mice</a:t>
            </a:r>
            <a:r>
              <a:rPr lang="en-US" dirty="0" smtClean="0"/>
              <a:t>.  </a:t>
            </a:r>
          </a:p>
          <a:p>
            <a:r>
              <a:rPr lang="en-US" dirty="0" smtClean="0"/>
              <a:t>In</a:t>
            </a:r>
            <a:r>
              <a:rPr lang="en-US" baseline="0" dirty="0" smtClean="0"/>
              <a:t> the first experiment using ASO1, after 12 weeks we found significant reduction of human ATXN2, and reduced mouse ATXN2.  </a:t>
            </a:r>
          </a:p>
          <a:p>
            <a:endParaRPr lang="en-US" baseline="0" dirty="0" smtClean="0"/>
          </a:p>
          <a:p>
            <a:r>
              <a:rPr lang="en-US" baseline="0" dirty="0" smtClean="0"/>
              <a:t>The first molecular markers that we evaluated are those we have long used standardly as indicators of Purkinje cell health, the Purkinje cell specific genes  PCP2 and Calb1, which are lowered in expression as the SCA2 phenotype onsets.  This trend is reversed in ASO treated mice. </a:t>
            </a:r>
          </a:p>
          <a:p>
            <a:endParaRPr lang="en-US" baseline="0" dirty="0" smtClean="0"/>
          </a:p>
          <a:p>
            <a:r>
              <a:rPr lang="en-US" baseline="0" dirty="0" smtClean="0"/>
              <a:t>We have also done RNA-</a:t>
            </a:r>
            <a:r>
              <a:rPr lang="en-US" baseline="0" dirty="0" err="1" smtClean="0"/>
              <a:t>seq</a:t>
            </a:r>
            <a:r>
              <a:rPr lang="en-US" baseline="0" dirty="0" smtClean="0"/>
              <a:t> analysis of ATXN2-Q127 mice of various ages. The genes Rgs8 and Fam107b emerged from those studies as the genes with the greatest reduction as SCA2 onsets. Again we see that this trend is reversed in ASO treated mice.</a:t>
            </a:r>
          </a:p>
          <a:p>
            <a:r>
              <a:rPr lang="en-US" baseline="0" dirty="0" smtClean="0"/>
              <a:t>  </a:t>
            </a:r>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smtClean="0"/>
              <a:t>The motor phenotype data that we currently have is for ASOs 3 and 7. This data was collected using the accelerating rotarod, recording daily mean latency to fall over a 3 day period.  After 5 weeks post ICV treatment, saline treated mice had a reduced performance </a:t>
            </a:r>
            <a:r>
              <a:rPr lang="en-US" baseline="0" dirty="0" err="1" smtClean="0"/>
              <a:t>vs</a:t>
            </a:r>
            <a:r>
              <a:rPr lang="en-US" baseline="0" dirty="0" smtClean="0"/>
              <a:t> ASO treated mice.  After a total of 9 weeks the saline treated mice had an even further reduction in latency to fall.  ASO7 treated mice had approximately the same performance as for 5 weeks, while the ASO3 treated mice were intermediate.</a:t>
            </a:r>
          </a:p>
          <a:p>
            <a:r>
              <a:rPr lang="en-US" baseline="0" dirty="0" smtClean="0"/>
              <a:t>Analysis of variance showed a probability of 0.07, so we have not yet reached significance but the trend is in the right direction and these mice are still alive and will be retested.</a:t>
            </a:r>
          </a:p>
          <a:p>
            <a:r>
              <a:rPr lang="en-US" baseline="0" dirty="0" smtClean="0"/>
              <a:t>  </a:t>
            </a:r>
          </a:p>
          <a:p>
            <a:r>
              <a:rPr lang="en-US" baseline="0" dirty="0" smtClean="0"/>
              <a:t>“ASO7 halts the further deterioration of the motor phenotype”</a:t>
            </a:r>
            <a:endParaRPr lang="en-US" dirty="0" smtClean="0"/>
          </a:p>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strike="sngStrike"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3584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49668E-ED04-1444-ACA4-861DC2A99EA3}" type="slidenum">
              <a:rPr lang="en-US" sz="1200">
                <a:solidFill>
                  <a:srgbClr val="000000"/>
                </a:solidFill>
              </a:rPr>
              <a:pPr eaLnBrk="1" hangingPunct="1"/>
              <a:t>15</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aseline="0" dirty="0"/>
              <a:t>One of the principal objectives of our laboratory is the </a:t>
            </a:r>
            <a:r>
              <a:rPr lang="en-US" baseline="0" dirty="0" smtClean="0"/>
              <a:t>identification </a:t>
            </a:r>
            <a:r>
              <a:rPr lang="en-US" baseline="0" dirty="0"/>
              <a:t>of treatments for spinocerebellar ataxia type 2 (SCA2). Presently there are no treatments for this disease. </a:t>
            </a:r>
          </a:p>
          <a:p>
            <a:r>
              <a:rPr lang="en-US" baseline="0" dirty="0" smtClean="0"/>
              <a:t>SCA2 </a:t>
            </a:r>
            <a:r>
              <a:rPr lang="en-US" baseline="0" dirty="0"/>
              <a:t>is a </a:t>
            </a:r>
            <a:r>
              <a:rPr lang="en-US" baseline="0" dirty="0" smtClean="0"/>
              <a:t>dominantly inherited </a:t>
            </a:r>
            <a:r>
              <a:rPr lang="en-US" baseline="0" dirty="0" err="1" smtClean="0"/>
              <a:t>polyglutamine</a:t>
            </a:r>
            <a:r>
              <a:rPr lang="en-US" baseline="0" dirty="0" smtClean="0"/>
              <a:t> </a:t>
            </a:r>
            <a:r>
              <a:rPr lang="en-US" baseline="0" dirty="0"/>
              <a:t>disorder that is caused by CAG expansion mutation in the </a:t>
            </a:r>
            <a:r>
              <a:rPr lang="en-US" i="1" baseline="0" dirty="0"/>
              <a:t>ATXN2 </a:t>
            </a:r>
            <a:r>
              <a:rPr lang="en-US" baseline="0" dirty="0"/>
              <a:t>gene. </a:t>
            </a:r>
          </a:p>
          <a:p>
            <a:r>
              <a:rPr lang="en-US" baseline="0" dirty="0" smtClean="0"/>
              <a:t>Patients </a:t>
            </a:r>
            <a:r>
              <a:rPr lang="en-US" baseline="0" dirty="0"/>
              <a:t>are characterized by </a:t>
            </a:r>
            <a:r>
              <a:rPr lang="en-US" dirty="0" smtClean="0"/>
              <a:t>gait ataxia, frontal executive dysfunction, slow saccades, and rarely mutation of the </a:t>
            </a:r>
            <a:r>
              <a:rPr lang="en-US" i="1" dirty="0" smtClean="0"/>
              <a:t>ATXN2 </a:t>
            </a:r>
            <a:r>
              <a:rPr lang="en-US" dirty="0" smtClean="0"/>
              <a:t>gene is associated with DOPA-responsive parkinsonism. </a:t>
            </a:r>
          </a:p>
          <a:p>
            <a:r>
              <a:rPr lang="en-US" baseline="0" dirty="0" smtClean="0"/>
              <a:t>A-of-O is characterized by anticipation where CAG lengths of 22-23 are normal and &gt;32 is disease causing, and the longer the repeat length the greater the severity.</a:t>
            </a:r>
          </a:p>
          <a:p>
            <a:r>
              <a:rPr lang="en-US" baseline="0" dirty="0" smtClean="0"/>
              <a:t>SCA2 is also characterized by PC death, and </a:t>
            </a:r>
            <a:r>
              <a:rPr lang="en-US" b="0" baseline="0" dirty="0" smtClean="0">
                <a:solidFill>
                  <a:srgbClr val="FF0000"/>
                </a:solidFill>
              </a:rPr>
              <a:t>gain of toxic function.</a:t>
            </a:r>
            <a:endParaRPr lang="en-US" b="0" strike="sngStrike"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Because SCA2 is dominantly inherited,</a:t>
            </a:r>
            <a:r>
              <a:rPr lang="en-US" baseline="0" dirty="0" smtClean="0"/>
              <a:t> and characterized by gain of function, and because </a:t>
            </a:r>
            <a:r>
              <a:rPr lang="en-US" dirty="0" smtClean="0"/>
              <a:t>a definitive cellular pathway mediating mutant ataxin-2 function related to SCA2</a:t>
            </a:r>
            <a:r>
              <a:rPr lang="en-US" baseline="0" dirty="0" smtClean="0"/>
              <a:t> onset </a:t>
            </a:r>
            <a:r>
              <a:rPr lang="en-US" dirty="0" smtClean="0"/>
              <a:t>is not known,</a:t>
            </a:r>
            <a:r>
              <a:rPr lang="en-US" baseline="0" dirty="0" smtClean="0"/>
              <a:t> we are pursuing a strategy to lower </a:t>
            </a:r>
            <a:r>
              <a:rPr lang="en-US" i="1" baseline="0" dirty="0" smtClean="0"/>
              <a:t>ATXN2 </a:t>
            </a:r>
            <a:r>
              <a:rPr lang="en-US" baseline="0" dirty="0" smtClean="0"/>
              <a:t>expression in effort to identify SCA2 therapeutics. </a:t>
            </a:r>
            <a:endParaRPr lang="en-US" b="1" u="sng" strike="sngStrike" baseline="0" dirty="0" smtClean="0"/>
          </a:p>
          <a:p>
            <a:r>
              <a:rPr lang="en-US" baseline="0" dirty="0" smtClean="0"/>
              <a:t>Our hypothesis is supported by several observations indicating SCA2 phenotype severity is dose dependent.</a:t>
            </a:r>
          </a:p>
          <a:p>
            <a:r>
              <a:rPr lang="en-US" baseline="0" dirty="0" smtClean="0"/>
              <a:t>Patients with 2 disease alleles had more severe phenotype.</a:t>
            </a:r>
          </a:p>
          <a:p>
            <a:r>
              <a:rPr lang="en-US" baseline="0" dirty="0" smtClean="0"/>
              <a:t>The same was observed for homozygous </a:t>
            </a:r>
            <a:r>
              <a:rPr lang="en-US" baseline="0" dirty="0" err="1" smtClean="0"/>
              <a:t>vs</a:t>
            </a:r>
            <a:r>
              <a:rPr lang="en-US" baseline="0" dirty="0" smtClean="0"/>
              <a:t> heterozygous ATXN2 transgenic mice.</a:t>
            </a:r>
          </a:p>
          <a:p>
            <a:r>
              <a:rPr lang="en-US" baseline="0" dirty="0" smtClean="0"/>
              <a:t>Inducible mouse models showed that SCA1 and SCA3 mouse phenotypes were reversible.</a:t>
            </a:r>
          </a:p>
          <a:p>
            <a:r>
              <a:rPr lang="en-US" baseline="0" dirty="0" smtClean="0"/>
              <a:t>And there are other proof-of-principle studies:  Targeting ATXN1 with </a:t>
            </a:r>
            <a:r>
              <a:rPr lang="en-US" baseline="0" dirty="0" err="1" smtClean="0"/>
              <a:t>miRNAs</a:t>
            </a:r>
            <a:r>
              <a:rPr lang="en-US" baseline="0" dirty="0" smtClean="0"/>
              <a:t> improved SCA1 mouse motor phenotype, and antisense oligonucleotides improved HD mouse phenotypes as well.</a:t>
            </a:r>
          </a:p>
          <a:p>
            <a:r>
              <a:rPr lang="en-US" baseline="0" dirty="0" smtClean="0"/>
              <a:t>Isis also has clinical trials for testing ASOs for treating SMA and ALS </a:t>
            </a:r>
            <a:r>
              <a:rPr lang="en-US" baseline="0" smtClean="0"/>
              <a:t>with promising outcome </a:t>
            </a:r>
            <a:r>
              <a:rPr lang="en-US" baseline="0" dirty="0" smtClean="0"/>
              <a:t>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antisense oligonucleotide strategy that we are taking will also target the normal ATXN2 allele, and we believe this will be tolerated because knockout mice developed obesity but were otherwise normal.</a:t>
            </a:r>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Here is the</a:t>
            </a:r>
            <a:r>
              <a:rPr lang="en-US" baseline="0" dirty="0" smtClean="0"/>
              <a:t> structure of the ASOs we are using and how they work.</a:t>
            </a:r>
          </a:p>
          <a:p>
            <a:r>
              <a:rPr lang="en-US" baseline="0" dirty="0" smtClean="0"/>
              <a:t>These ASOs are the MOE </a:t>
            </a:r>
            <a:r>
              <a:rPr lang="en-US" baseline="0" dirty="0" err="1" smtClean="0"/>
              <a:t>gapmer</a:t>
            </a:r>
            <a:r>
              <a:rPr lang="en-US" baseline="0" dirty="0" smtClean="0"/>
              <a:t> variety</a:t>
            </a:r>
          </a:p>
          <a:p>
            <a:r>
              <a:rPr lang="en-US" baseline="0" dirty="0" smtClean="0"/>
              <a:t>They have modified nucleotides, including the O-</a:t>
            </a:r>
            <a:r>
              <a:rPr lang="en-US" baseline="0" dirty="0" err="1" smtClean="0"/>
              <a:t>methoxyethyl</a:t>
            </a:r>
            <a:r>
              <a:rPr lang="en-US" baseline="0" dirty="0" smtClean="0"/>
              <a:t> modification at the 2’ position, and a </a:t>
            </a:r>
            <a:r>
              <a:rPr lang="en-US" baseline="0" dirty="0" err="1" smtClean="0"/>
              <a:t>phosphorothioate</a:t>
            </a:r>
            <a:r>
              <a:rPr lang="en-US" baseline="0" dirty="0" smtClean="0"/>
              <a:t> backbone.</a:t>
            </a:r>
          </a:p>
          <a:p>
            <a:r>
              <a:rPr lang="en-US" baseline="0" dirty="0" smtClean="0"/>
              <a:t>The MOE modification enhances ASO stability and inclusion of a 10 </a:t>
            </a:r>
            <a:r>
              <a:rPr lang="en-US" baseline="0" dirty="0" err="1" smtClean="0"/>
              <a:t>bp</a:t>
            </a:r>
            <a:r>
              <a:rPr lang="en-US" baseline="0" dirty="0" smtClean="0"/>
              <a:t> gap of regular </a:t>
            </a:r>
            <a:r>
              <a:rPr lang="en-US" baseline="0" dirty="0" err="1" smtClean="0"/>
              <a:t>phosphorothioate</a:t>
            </a:r>
            <a:r>
              <a:rPr lang="en-US" baseline="0" dirty="0" smtClean="0"/>
              <a:t> ensures </a:t>
            </a:r>
            <a:r>
              <a:rPr lang="en-US" baseline="0" dirty="0" err="1" smtClean="0"/>
              <a:t>RNase</a:t>
            </a:r>
            <a:r>
              <a:rPr lang="en-US" baseline="0" dirty="0" smtClean="0"/>
              <a:t> H destruction of target mRNAs</a:t>
            </a:r>
          </a:p>
          <a:p>
            <a:endParaRPr lang="en-US" dirty="0"/>
          </a:p>
        </p:txBody>
      </p:sp>
    </p:spTree>
    <p:extLst>
      <p:ext uri="{BB962C8B-B14F-4D97-AF65-F5344CB8AC3E}">
        <p14:creationId xmlns:p14="http://schemas.microsoft.com/office/powerpoint/2010/main" val="83280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In collaboration with ISIS Pharmaceuticals, we screened 152</a:t>
            </a:r>
            <a:r>
              <a:rPr lang="en-US" baseline="0" dirty="0" smtClean="0"/>
              <a:t> ASOs designed to specifically target human </a:t>
            </a:r>
            <a:r>
              <a:rPr lang="en-US" i="1" baseline="0" dirty="0" smtClean="0"/>
              <a:t>ATXN2</a:t>
            </a:r>
            <a:r>
              <a:rPr lang="en-US" baseline="0" dirty="0" smtClean="0"/>
              <a:t>. </a:t>
            </a:r>
          </a:p>
          <a:p>
            <a:r>
              <a:rPr lang="en-US" baseline="0" dirty="0" smtClean="0"/>
              <a:t>Next we did </a:t>
            </a:r>
            <a:r>
              <a:rPr lang="en-US" baseline="0" dirty="0" err="1" smtClean="0"/>
              <a:t>dosewise</a:t>
            </a:r>
            <a:r>
              <a:rPr lang="en-US" baseline="0" dirty="0" smtClean="0"/>
              <a:t> tests to determine IC50s for the top 15 lead ASOs. 8 of the leads were advanced to the next level of testing.</a:t>
            </a:r>
          </a:p>
        </p:txBody>
      </p:sp>
    </p:spTree>
    <p:extLst>
      <p:ext uri="{BB962C8B-B14F-4D97-AF65-F5344CB8AC3E}">
        <p14:creationId xmlns:p14="http://schemas.microsoft.com/office/powerpoint/2010/main" val="83820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ASOs were delivered into the right lateral ventricle of our</a:t>
            </a:r>
            <a:r>
              <a:rPr lang="en-US" baseline="0" dirty="0" smtClean="0"/>
              <a:t> various SCA2 mouse models by </a:t>
            </a:r>
            <a:r>
              <a:rPr lang="en-US" baseline="0" dirty="0" err="1" smtClean="0"/>
              <a:t>intracerebroventricular</a:t>
            </a:r>
            <a:r>
              <a:rPr lang="en-US" baseline="0" dirty="0" smtClean="0"/>
              <a:t> injection. This was done using an isoflurane gas anesthesia system. </a:t>
            </a:r>
          </a:p>
          <a:p>
            <a:r>
              <a:rPr lang="en-US" baseline="0" dirty="0" smtClean="0"/>
              <a:t>ASOs do not enter all cell types with the same efficiency, therefore we evaluated ASOs in injected brains for localization in Purkinje cells and deep cerebellar nuclei, using a specialized anti-ASO antibody developed by Isis Pharmaceuticals.</a:t>
            </a:r>
          </a:p>
          <a:p>
            <a:r>
              <a:rPr lang="en-US" baseline="0" dirty="0" smtClean="0"/>
              <a:t>The result showed that the ASOs enter cells relevant to SCA2</a:t>
            </a:r>
            <a:endParaRPr lang="en-US" dirty="0"/>
          </a:p>
        </p:txBody>
      </p:sp>
    </p:spTree>
    <p:extLst>
      <p:ext uri="{BB962C8B-B14F-4D97-AF65-F5344CB8AC3E}">
        <p14:creationId xmlns:p14="http://schemas.microsoft.com/office/powerpoint/2010/main" val="3459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evaluated the leads for target</a:t>
            </a:r>
            <a:r>
              <a:rPr lang="en-US" baseline="0" dirty="0" smtClean="0"/>
              <a:t> knockdown </a:t>
            </a:r>
            <a:r>
              <a:rPr lang="en-US" i="1" dirty="0" smtClean="0"/>
              <a:t>in vivo </a:t>
            </a:r>
            <a:r>
              <a:rPr lang="en-US" dirty="0" smtClean="0"/>
              <a:t>in multiple</a:t>
            </a:r>
            <a:r>
              <a:rPr lang="en-US" baseline="0" dirty="0" smtClean="0"/>
              <a:t> types of mice.  </a:t>
            </a:r>
          </a:p>
          <a:p>
            <a:r>
              <a:rPr lang="en-US" baseline="0" dirty="0" smtClean="0"/>
              <a:t>Our BAC mice </a:t>
            </a:r>
            <a:r>
              <a:rPr lang="en-US" sz="1200" kern="1200" dirty="0" smtClean="0">
                <a:solidFill>
                  <a:schemeClr val="tx1"/>
                </a:solidFill>
                <a:effectLst/>
                <a:latin typeface="Times New Roman" pitchFamily="18" charset="0"/>
                <a:ea typeface="+mn-ea"/>
                <a:cs typeface="+mn-cs"/>
              </a:rPr>
              <a:t>possess the entire 176 kb </a:t>
            </a:r>
            <a:r>
              <a:rPr lang="en-US" sz="1200" i="1" kern="1200" dirty="0" smtClean="0">
                <a:solidFill>
                  <a:schemeClr val="tx1"/>
                </a:solidFill>
                <a:effectLst/>
                <a:latin typeface="Times New Roman" pitchFamily="18" charset="0"/>
                <a:ea typeface="+mn-ea"/>
                <a:cs typeface="+mn-cs"/>
              </a:rPr>
              <a:t>ATXN2</a:t>
            </a:r>
            <a:r>
              <a:rPr lang="en-US" sz="1200" kern="1200" dirty="0" smtClean="0">
                <a:solidFill>
                  <a:schemeClr val="tx1"/>
                </a:solidFill>
                <a:effectLst/>
                <a:latin typeface="Times New Roman" pitchFamily="18" charset="0"/>
                <a:ea typeface="+mn-ea"/>
                <a:cs typeface="+mn-cs"/>
              </a:rPr>
              <a:t> gene region, including 16 kb upstream sequence and 2.5 kb downstream sequence. We also have a Q72 version in</a:t>
            </a:r>
            <a:r>
              <a:rPr lang="en-US" sz="1200" kern="1200" baseline="0" dirty="0" smtClean="0">
                <a:solidFill>
                  <a:schemeClr val="tx1"/>
                </a:solidFill>
                <a:effectLst/>
                <a:latin typeface="Times New Roman" pitchFamily="18" charset="0"/>
                <a:ea typeface="+mn-ea"/>
                <a:cs typeface="+mn-cs"/>
              </a:rPr>
              <a:t> which ASOs work similarly. Notice that the pattern of human or mouse ATXN2 reduction was similar for the different ASOs tested.</a:t>
            </a:r>
          </a:p>
          <a:p>
            <a:r>
              <a:rPr lang="en-US" sz="1200" kern="1200" baseline="0" dirty="0" smtClean="0">
                <a:solidFill>
                  <a:schemeClr val="tx1"/>
                </a:solidFill>
                <a:effectLst/>
                <a:latin typeface="Times New Roman" pitchFamily="18" charset="0"/>
                <a:ea typeface="+mn-ea"/>
                <a:cs typeface="+mn-cs"/>
              </a:rPr>
              <a:t>We also evaluated selected leads in ATXN2-Q127 transgenic mice, that have ATXN2 expressed under the control of the Purkinje cell specific promoter PCP2. These mice have well defined SCA2 neurophysiological, molecular, and motor phenotypes.  Again lead ASOs had similar effects on both human and mouse ATXN2.</a:t>
            </a:r>
          </a:p>
          <a:p>
            <a:r>
              <a:rPr lang="en-US" sz="1200" kern="1200" baseline="0" dirty="0" smtClean="0">
                <a:solidFill>
                  <a:schemeClr val="tx1"/>
                </a:solidFill>
                <a:effectLst/>
                <a:latin typeface="Times New Roman" pitchFamily="18" charset="0"/>
                <a:ea typeface="+mn-ea"/>
                <a:cs typeface="+mn-cs"/>
              </a:rPr>
              <a:t>The rest of the presentation will focus on ASO leads 1, 3 and 7, and all in vivo work from this point forward utilized ATXN2-Q127 transgenic mice.</a:t>
            </a:r>
          </a:p>
          <a:p>
            <a:endParaRPr lang="en-US" dirty="0"/>
          </a:p>
        </p:txBody>
      </p:sp>
    </p:spTree>
    <p:extLst>
      <p:ext uri="{BB962C8B-B14F-4D97-AF65-F5344CB8AC3E}">
        <p14:creationId xmlns:p14="http://schemas.microsoft.com/office/powerpoint/2010/main" val="364555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So far our evaluation of toxicity included </a:t>
            </a:r>
            <a:r>
              <a:rPr lang="en-US" dirty="0" err="1" smtClean="0"/>
              <a:t>qPCR</a:t>
            </a:r>
            <a:r>
              <a:rPr lang="en-US" dirty="0" smtClean="0"/>
              <a:t> and </a:t>
            </a:r>
            <a:r>
              <a:rPr lang="en-US" dirty="0" err="1" smtClean="0"/>
              <a:t>immunohistochemical</a:t>
            </a:r>
            <a:r>
              <a:rPr lang="en-US" dirty="0" smtClean="0"/>
              <a:t> staining for the </a:t>
            </a:r>
            <a:r>
              <a:rPr lang="en-US" dirty="0" err="1" smtClean="0"/>
              <a:t>microgliosis</a:t>
            </a:r>
            <a:r>
              <a:rPr lang="en-US" dirty="0" smtClean="0"/>
              <a:t> marker Iba1</a:t>
            </a:r>
            <a:r>
              <a:rPr lang="en-US" baseline="0" dirty="0" smtClean="0"/>
              <a:t>, and staining for GFAP as well but I did not include any GFAP data in the presentation.  ASO8 consistently elevates Iba1 expression, serving as a positive control for toxicity. The other ASO leads were not significantly different than for saline injection, although saline alone does elevate Iba1 at the site of injection.  Staining for Iba1 in ASO8 injected mice indicated a wider spread of reactive microglia.  </a:t>
            </a:r>
          </a:p>
          <a:p>
            <a:r>
              <a:rPr lang="en-US" baseline="0" dirty="0" smtClean="0"/>
              <a:t>We observed no evidence of toxicity for ASOs 1 3 and 7.</a:t>
            </a:r>
          </a:p>
          <a:p>
            <a:r>
              <a:rPr lang="en-US" baseline="0" dirty="0" smtClean="0"/>
              <a:t> </a:t>
            </a:r>
            <a:endParaRPr lang="en-US" dirty="0"/>
          </a:p>
        </p:txBody>
      </p:sp>
    </p:spTree>
    <p:extLst>
      <p:ext uri="{BB962C8B-B14F-4D97-AF65-F5344CB8AC3E}">
        <p14:creationId xmlns:p14="http://schemas.microsoft.com/office/powerpoint/2010/main" val="164384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Next we wanted to understand dose and timing of effects.  </a:t>
            </a:r>
          </a:p>
          <a:p>
            <a:r>
              <a:rPr lang="en-US" dirty="0" smtClean="0"/>
              <a:t>Here</a:t>
            </a:r>
            <a:r>
              <a:rPr lang="en-US" baseline="0" dirty="0" smtClean="0"/>
              <a:t> I’m only showing you data for ASO-1.  For 7 days treatment time, we saw the best reduction of ATXN2 expression for 200 </a:t>
            </a:r>
            <a:r>
              <a:rPr lang="en-US" baseline="0" dirty="0" err="1" smtClean="0"/>
              <a:t>ug</a:t>
            </a:r>
            <a:r>
              <a:rPr lang="en-US" baseline="0" dirty="0" smtClean="0"/>
              <a:t> ASO.  Mouse ATXN2 was always a little bit higher.  Therefore we utilized 200 </a:t>
            </a:r>
            <a:r>
              <a:rPr lang="en-US" baseline="0" dirty="0" err="1" smtClean="0"/>
              <a:t>ug</a:t>
            </a:r>
            <a:r>
              <a:rPr lang="en-US" baseline="0" dirty="0" smtClean="0"/>
              <a:t> for our long term experiments.  </a:t>
            </a:r>
          </a:p>
          <a:p>
            <a:r>
              <a:rPr lang="en-US" baseline="0" dirty="0" smtClean="0"/>
              <a:t>A </a:t>
            </a:r>
            <a:r>
              <a:rPr lang="en-US" baseline="0" dirty="0" err="1" smtClean="0"/>
              <a:t>timecourse</a:t>
            </a:r>
            <a:r>
              <a:rPr lang="en-US" baseline="0" dirty="0" smtClean="0"/>
              <a:t> study showed that human ATXN2 was maximally reduced after 18 days but atxn2 stayed 65% reduced after 84 days treatment time.  </a:t>
            </a:r>
          </a:p>
          <a:p>
            <a:r>
              <a:rPr lang="en-US" baseline="0" dirty="0" smtClean="0"/>
              <a:t>The ASO effects could also be easily seen by western blotting. </a:t>
            </a:r>
            <a:r>
              <a:rPr lang="en-US" dirty="0" smtClean="0"/>
              <a:t>  </a:t>
            </a:r>
            <a:endParaRPr lang="en-US" dirty="0"/>
          </a:p>
        </p:txBody>
      </p:sp>
    </p:spTree>
    <p:extLst>
      <p:ext uri="{BB962C8B-B14F-4D97-AF65-F5344CB8AC3E}">
        <p14:creationId xmlns:p14="http://schemas.microsoft.com/office/powerpoint/2010/main" val="82047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2754ED01-E2A0-4C1E-8E21-014B99041579}" type="slidenum">
              <a:rPr lang="en-US" smtClean="0"/>
              <a:pPr/>
              <a:t>‹#›</a:t>
            </a:fld>
            <a:endParaRPr lang="en-US"/>
          </a:p>
        </p:txBody>
      </p:sp>
    </p:spTree>
  </p:cSld>
  <p:clrMapOvr>
    <a:masterClrMapping/>
  </p:clrMapOvr>
  <p:transition xmlns:p14="http://schemas.microsoft.com/office/powerpoint/2010/mai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1820BD-0EB5-4702-AA92-CDD4D53D1029}"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D80A6F-D63B-49B4-A1A1-EF949B041DE9}"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9B7F919-4C03-4D8C-9730-5A77A8CFD18E}"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B7F919-4C03-4D8C-9730-5A77A8CFD18E}"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EF774F-166A-4C21-AC76-C210D8375EF7}"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07C386-2F40-4CF8-B540-97FB28CB995B}"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21BE63-711A-4130-B357-B65EDCA3F0E5}"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512B896-A522-49B9-B165-A9E78C0EDFE7}"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3E403FE-E850-4DAB-A601-953FB9D37835}"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D7A68A-6705-465B-8CD1-7C165063BB67}"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2754ED01-E2A0-4C1E-8E21-014B99041579}" type="slidenum">
              <a:rPr lang="en-US" smtClean="0"/>
              <a:pPr/>
              <a:t>‹#›</a:t>
            </a:fld>
            <a:endParaRPr lang="en-US" dirty="0"/>
          </a:p>
        </p:txBody>
      </p:sp>
    </p:spTree>
  </p:cSld>
  <p:clrMapOvr>
    <a:masterClrMapping/>
  </p:clrMapOvr>
  <p:transition xmlns:p14="http://schemas.microsoft.com/office/powerpoint/2010/mai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2656BC-4C14-4D6E-B0C2-C351621B6E60}" type="slidenum">
              <a:rPr lang="en-US" smtClean="0"/>
              <a:pPr>
                <a:defRPr/>
              </a:pPr>
              <a:t>‹#›</a:t>
            </a:fld>
            <a:endParaRPr lang="en-US" dirty="0"/>
          </a:p>
        </p:txBody>
      </p:sp>
    </p:spTree>
  </p:cSld>
  <p:clrMapOvr>
    <a:masterClrMapping/>
  </p:clrMapOvr>
  <p:transition xmlns:p14="http://schemas.microsoft.com/office/powerpoint/2010/main">
    <p:check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59B7F919-4C03-4D8C-9730-5A77A8CFD18E}"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xmlns:p14="http://schemas.microsoft.com/office/powerpoint/2010/main">
    <p:checke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image" Target="../media/image15.png"/><Relationship Id="rId9"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5" Type="http://schemas.openxmlformats.org/officeDocument/2006/relationships/chart" Target="../charts/chart16.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1.png"/><Relationship Id="rId15" Type="http://schemas.openxmlformats.org/officeDocument/2006/relationships/image" Target="../media/image29.png"/><Relationship Id="rId1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microsoft.com/office/2007/relationships/hdphoto" Target="../media/hdphoto1.wdp"/><Relationship Id="rId6" Type="http://schemas.openxmlformats.org/officeDocument/2006/relationships/image" Target="../media/image8.jpeg"/><Relationship Id="rId7" Type="http://schemas.microsoft.com/office/2007/relationships/hdphoto" Target="../media/hdphoto2.wdp"/><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9401"/>
            <a:ext cx="8991600" cy="1470025"/>
          </a:xfrm>
        </p:spPr>
        <p:txBody>
          <a:bodyPr>
            <a:normAutofit fontScale="90000"/>
          </a:bodyPr>
          <a:lstStyle/>
          <a:p>
            <a:r>
              <a:rPr lang="en-US" sz="3200" b="1" dirty="0">
                <a:solidFill>
                  <a:srgbClr val="000000"/>
                </a:solidFill>
                <a:cs typeface="Arial"/>
              </a:rPr>
              <a:t>MOE antisense </a:t>
            </a:r>
            <a:r>
              <a:rPr lang="en-US" sz="3200" b="1" dirty="0" smtClean="0">
                <a:solidFill>
                  <a:srgbClr val="000000"/>
                </a:solidFill>
                <a:cs typeface="Arial"/>
              </a:rPr>
              <a:t>oligonucleotides for the treatment </a:t>
            </a:r>
            <a:r>
              <a:rPr lang="en-US" sz="3200" b="1" dirty="0">
                <a:solidFill>
                  <a:srgbClr val="000000"/>
                </a:solidFill>
                <a:latin typeface="Arial"/>
                <a:cs typeface="Arial"/>
              </a:rPr>
              <a:t>of spinocerebellar ataxia type 2 (SCA2</a:t>
            </a:r>
            <a:r>
              <a:rPr lang="en-US" sz="3200" b="1" dirty="0" smtClean="0">
                <a:solidFill>
                  <a:srgbClr val="000000"/>
                </a:solidFill>
                <a:latin typeface="Arial"/>
                <a:cs typeface="Arial"/>
              </a:rPr>
              <a:t>)</a:t>
            </a:r>
            <a:endParaRPr lang="en-US" sz="3200" dirty="0">
              <a:solidFill>
                <a:srgbClr val="000000"/>
              </a:solidFill>
              <a:latin typeface="Arial"/>
              <a:cs typeface="Arial"/>
            </a:endParaRPr>
          </a:p>
        </p:txBody>
      </p:sp>
      <p:sp>
        <p:nvSpPr>
          <p:cNvPr id="3" name="Subtitle 2"/>
          <p:cNvSpPr>
            <a:spLocks noGrp="1"/>
          </p:cNvSpPr>
          <p:nvPr>
            <p:ph type="subTitle" idx="1"/>
          </p:nvPr>
        </p:nvSpPr>
        <p:spPr>
          <a:xfrm>
            <a:off x="3505200" y="2768600"/>
            <a:ext cx="2514600" cy="3175000"/>
          </a:xfrm>
        </p:spPr>
        <p:txBody>
          <a:bodyPr>
            <a:normAutofit/>
          </a:bodyPr>
          <a:lstStyle/>
          <a:p>
            <a:pPr algn="l"/>
            <a:r>
              <a:rPr lang="en-US" sz="2000" b="1" dirty="0" smtClean="0">
                <a:solidFill>
                  <a:srgbClr val="000000"/>
                </a:solidFill>
                <a:latin typeface="Arial"/>
                <a:cs typeface="Arial"/>
              </a:rPr>
              <a:t>Matt D. Schneider</a:t>
            </a:r>
          </a:p>
          <a:p>
            <a:pPr algn="l"/>
            <a:r>
              <a:rPr lang="en-US" sz="2000" b="1" dirty="0" smtClean="0">
                <a:solidFill>
                  <a:srgbClr val="000000"/>
                </a:solidFill>
                <a:latin typeface="Arial"/>
                <a:cs typeface="Arial"/>
              </a:rPr>
              <a:t>Brandon </a:t>
            </a:r>
            <a:r>
              <a:rPr lang="en-US" sz="2000" b="1" dirty="0" err="1" smtClean="0">
                <a:solidFill>
                  <a:srgbClr val="000000"/>
                </a:solidFill>
                <a:latin typeface="Arial"/>
                <a:cs typeface="Arial"/>
              </a:rPr>
              <a:t>Henrie</a:t>
            </a:r>
            <a:endParaRPr lang="en-US" sz="2000" b="1" dirty="0">
              <a:solidFill>
                <a:srgbClr val="000000"/>
              </a:solidFill>
              <a:latin typeface="Arial"/>
              <a:cs typeface="Arial"/>
            </a:endParaRPr>
          </a:p>
          <a:p>
            <a:pPr algn="l"/>
            <a:r>
              <a:rPr lang="en-US" sz="2000" b="1" dirty="0" err="1" smtClean="0">
                <a:solidFill>
                  <a:srgbClr val="000000"/>
                </a:solidFill>
                <a:latin typeface="Arial"/>
                <a:cs typeface="Arial"/>
              </a:rPr>
              <a:t>Meera</a:t>
            </a:r>
            <a:r>
              <a:rPr lang="en-US" sz="2000" b="1" dirty="0" smtClean="0">
                <a:solidFill>
                  <a:srgbClr val="000000"/>
                </a:solidFill>
                <a:latin typeface="Arial"/>
                <a:cs typeface="Arial"/>
              </a:rPr>
              <a:t> </a:t>
            </a:r>
            <a:r>
              <a:rPr lang="en-US" sz="2000" b="1" dirty="0" err="1" smtClean="0">
                <a:solidFill>
                  <a:srgbClr val="000000"/>
                </a:solidFill>
                <a:latin typeface="Arial"/>
                <a:cs typeface="Arial"/>
              </a:rPr>
              <a:t>Pratap</a:t>
            </a:r>
            <a:endParaRPr lang="en-US" sz="2000" b="1" dirty="0" smtClean="0">
              <a:solidFill>
                <a:srgbClr val="000000"/>
              </a:solidFill>
              <a:latin typeface="Arial"/>
              <a:cs typeface="Arial"/>
            </a:endParaRPr>
          </a:p>
          <a:p>
            <a:pPr algn="l"/>
            <a:r>
              <a:rPr lang="en-US" sz="2000" b="1" dirty="0" smtClean="0">
                <a:solidFill>
                  <a:srgbClr val="000000"/>
                </a:solidFill>
                <a:latin typeface="Arial"/>
                <a:cs typeface="Arial"/>
              </a:rPr>
              <a:t>Gene </a:t>
            </a:r>
            <a:r>
              <a:rPr lang="en-US" sz="2000" b="1" dirty="0">
                <a:solidFill>
                  <a:srgbClr val="000000"/>
                </a:solidFill>
                <a:latin typeface="Arial"/>
                <a:cs typeface="Arial"/>
              </a:rPr>
              <a:t>Hung</a:t>
            </a:r>
          </a:p>
          <a:p>
            <a:pPr algn="l"/>
            <a:r>
              <a:rPr lang="en-US" sz="2000" b="1" dirty="0" smtClean="0">
                <a:solidFill>
                  <a:srgbClr val="000000"/>
                </a:solidFill>
                <a:latin typeface="Arial"/>
                <a:cs typeface="Arial"/>
              </a:rPr>
              <a:t>Frank </a:t>
            </a:r>
            <a:r>
              <a:rPr lang="en-US" sz="2000" b="1" dirty="0" err="1" smtClean="0">
                <a:solidFill>
                  <a:srgbClr val="000000"/>
                </a:solidFill>
                <a:latin typeface="Arial"/>
                <a:cs typeface="Arial"/>
              </a:rPr>
              <a:t>Rigo</a:t>
            </a:r>
            <a:endParaRPr lang="en-US" sz="2000" b="1" dirty="0" smtClean="0">
              <a:solidFill>
                <a:srgbClr val="000000"/>
              </a:solidFill>
              <a:latin typeface="Arial"/>
              <a:cs typeface="Arial"/>
            </a:endParaRPr>
          </a:p>
          <a:p>
            <a:pPr algn="l"/>
            <a:r>
              <a:rPr lang="en-US" sz="2000" b="1" dirty="0" smtClean="0">
                <a:solidFill>
                  <a:srgbClr val="000000"/>
                </a:solidFill>
                <a:latin typeface="Arial"/>
                <a:cs typeface="Arial"/>
              </a:rPr>
              <a:t>Thomas Otis</a:t>
            </a:r>
          </a:p>
          <a:p>
            <a:pPr algn="l"/>
            <a:r>
              <a:rPr lang="en-US" sz="2000" b="1" dirty="0" smtClean="0">
                <a:solidFill>
                  <a:srgbClr val="000000"/>
                </a:solidFill>
                <a:latin typeface="Arial"/>
                <a:cs typeface="Arial"/>
              </a:rPr>
              <a:t>C</a:t>
            </a:r>
            <a:r>
              <a:rPr lang="en-US" sz="2000" b="1" dirty="0">
                <a:solidFill>
                  <a:srgbClr val="000000"/>
                </a:solidFill>
                <a:latin typeface="Arial"/>
                <a:cs typeface="Arial"/>
              </a:rPr>
              <a:t>. Frank Bennett</a:t>
            </a:r>
          </a:p>
          <a:p>
            <a:pPr algn="l"/>
            <a:r>
              <a:rPr lang="en-US" sz="2000" b="1" dirty="0">
                <a:solidFill>
                  <a:srgbClr val="000000"/>
                </a:solidFill>
                <a:latin typeface="Arial"/>
                <a:cs typeface="Arial"/>
              </a:rPr>
              <a:t>Stefan M. </a:t>
            </a:r>
            <a:r>
              <a:rPr lang="en-US" sz="2000" b="1" dirty="0" err="1">
                <a:solidFill>
                  <a:srgbClr val="000000"/>
                </a:solidFill>
                <a:latin typeface="Arial"/>
                <a:cs typeface="Arial"/>
              </a:rPr>
              <a:t>Pulst</a:t>
            </a:r>
            <a:endParaRPr lang="en-US" sz="2000" b="1" dirty="0">
              <a:solidFill>
                <a:srgbClr val="000000"/>
              </a:solidFill>
              <a:latin typeface="Arial"/>
              <a:cs typeface="Arial"/>
            </a:endParaRPr>
          </a:p>
        </p:txBody>
      </p:sp>
      <p:pic>
        <p:nvPicPr>
          <p:cNvPr id="6" name="Picture 5"/>
          <p:cNvPicPr>
            <a:picLocks noChangeAspect="1"/>
          </p:cNvPicPr>
          <p:nvPr/>
        </p:nvPicPr>
        <p:blipFill>
          <a:blip r:embed="rId3"/>
          <a:stretch>
            <a:fillRect/>
          </a:stretch>
        </p:blipFill>
        <p:spPr>
          <a:xfrm>
            <a:off x="7010400" y="3429000"/>
            <a:ext cx="1752600" cy="1625600"/>
          </a:xfrm>
          <a:prstGeom prst="rect">
            <a:avLst/>
          </a:prstGeom>
        </p:spPr>
      </p:pic>
      <p:pic>
        <p:nvPicPr>
          <p:cNvPr id="8" name="Picture 23" descr="Ulogo_R"/>
          <p:cNvPicPr>
            <a:picLocks noChangeAspect="1" noChangeArrowheads="1"/>
          </p:cNvPicPr>
          <p:nvPr/>
        </p:nvPicPr>
        <p:blipFill>
          <a:blip r:embed="rId4"/>
          <a:srcRect/>
          <a:stretch>
            <a:fillRect/>
          </a:stretch>
        </p:blipFill>
        <p:spPr bwMode="auto">
          <a:xfrm>
            <a:off x="152400" y="2057400"/>
            <a:ext cx="2416662" cy="1674283"/>
          </a:xfrm>
          <a:prstGeom prst="rect">
            <a:avLst/>
          </a:prstGeom>
          <a:noFill/>
          <a:ln w="9525">
            <a:noFill/>
            <a:miter lim="800000"/>
            <a:headEnd/>
            <a:tailEnd/>
          </a:ln>
        </p:spPr>
      </p:pic>
      <p:sp>
        <p:nvSpPr>
          <p:cNvPr id="7" name="TextBox 6"/>
          <p:cNvSpPr txBox="1"/>
          <p:nvPr/>
        </p:nvSpPr>
        <p:spPr>
          <a:xfrm>
            <a:off x="-152400" y="6172200"/>
            <a:ext cx="9677399" cy="461665"/>
          </a:xfrm>
          <a:prstGeom prst="rect">
            <a:avLst/>
          </a:prstGeom>
          <a:noFill/>
          <a:ln>
            <a:noFill/>
          </a:ln>
        </p:spPr>
        <p:txBody>
          <a:bodyPr wrap="square" rtlCol="0">
            <a:spAutoFit/>
          </a:bodyPr>
          <a:lstStyle/>
          <a:p>
            <a:pPr algn="ctr"/>
            <a:r>
              <a:rPr lang="en-US" sz="2400" b="1" dirty="0" smtClean="0">
                <a:solidFill>
                  <a:srgbClr val="000000"/>
                </a:solidFill>
                <a:latin typeface="Arial" panose="020B0604020202020204" pitchFamily="34" charset="0"/>
                <a:cs typeface="Arial" panose="020B0604020202020204" pitchFamily="34" charset="0"/>
              </a:rPr>
              <a:t>Disclosures:  ASOs were provided by Isis Pharmaceutics.</a:t>
            </a:r>
          </a:p>
        </p:txBody>
      </p:sp>
      <p:sp>
        <p:nvSpPr>
          <p:cNvPr id="4" name="TextBox 3"/>
          <p:cNvSpPr txBox="1"/>
          <p:nvPr/>
        </p:nvSpPr>
        <p:spPr>
          <a:xfrm>
            <a:off x="2895600" y="2234624"/>
            <a:ext cx="3377647" cy="584776"/>
          </a:xfrm>
          <a:prstGeom prst="rect">
            <a:avLst/>
          </a:prstGeom>
          <a:noFill/>
        </p:spPr>
        <p:txBody>
          <a:bodyPr wrap="none" rtlCol="0">
            <a:spAutoFit/>
          </a:bodyPr>
          <a:lstStyle/>
          <a:p>
            <a:r>
              <a:rPr lang="en-US" sz="3200" b="1" dirty="0" smtClean="0">
                <a:latin typeface="+mn-lt"/>
              </a:rPr>
              <a:t>Daniel R. Scoles</a:t>
            </a:r>
            <a:endParaRPr lang="en-US" sz="3200" b="1" dirty="0">
              <a:latin typeface="+mn-lt"/>
            </a:endParaRPr>
          </a:p>
        </p:txBody>
      </p:sp>
    </p:spTree>
    <p:extLst>
      <p:ext uri="{BB962C8B-B14F-4D97-AF65-F5344CB8AC3E}">
        <p14:creationId xmlns:p14="http://schemas.microsoft.com/office/powerpoint/2010/main" val="67187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28600" y="101600"/>
            <a:ext cx="8763000" cy="584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800" b="1" kern="0" dirty="0" smtClean="0">
                <a:solidFill>
                  <a:srgbClr val="000000"/>
                </a:solidFill>
                <a:latin typeface="Arial" panose="020B0604020202020204" pitchFamily="34" charset="0"/>
                <a:cs typeface="Arial" panose="020B0604020202020204" pitchFamily="34" charset="0"/>
              </a:rPr>
              <a:t>ASO effects on SCA2 molecular phenotypes</a:t>
            </a:r>
            <a:endParaRPr lang="en-US" sz="2800" b="1" kern="0" dirty="0">
              <a:solidFill>
                <a:srgbClr val="000000"/>
              </a:solidFill>
              <a:latin typeface="Arial" panose="020B0604020202020204" pitchFamily="34" charset="0"/>
              <a:cs typeface="Arial" panose="020B0604020202020204" pitchFamily="34" charset="0"/>
            </a:endParaRPr>
          </a:p>
        </p:txBody>
      </p:sp>
      <p:graphicFrame>
        <p:nvGraphicFramePr>
          <p:cNvPr id="34" name="Chart 33"/>
          <p:cNvGraphicFramePr>
            <a:graphicFrameLocks/>
          </p:cNvGraphicFramePr>
          <p:nvPr>
            <p:extLst>
              <p:ext uri="{D42A27DB-BD31-4B8C-83A1-F6EECF244321}">
                <p14:modId xmlns:p14="http://schemas.microsoft.com/office/powerpoint/2010/main" val="4166527950"/>
              </p:ext>
            </p:extLst>
          </p:nvPr>
        </p:nvGraphicFramePr>
        <p:xfrm>
          <a:off x="5410200" y="956733"/>
          <a:ext cx="1828800" cy="223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5" name="Group 34"/>
          <p:cNvGrpSpPr/>
          <p:nvPr/>
        </p:nvGrpSpPr>
        <p:grpSpPr>
          <a:xfrm>
            <a:off x="3505200" y="2582333"/>
            <a:ext cx="3733800" cy="2133600"/>
            <a:chOff x="533400" y="1949450"/>
            <a:chExt cx="3657600" cy="1600200"/>
          </a:xfrm>
        </p:grpSpPr>
        <p:graphicFrame>
          <p:nvGraphicFramePr>
            <p:cNvPr id="39" name="Chart 38"/>
            <p:cNvGraphicFramePr>
              <a:graphicFrameLocks/>
            </p:cNvGraphicFramePr>
            <p:nvPr>
              <p:extLst>
                <p:ext uri="{D42A27DB-BD31-4B8C-83A1-F6EECF244321}">
                  <p14:modId xmlns:p14="http://schemas.microsoft.com/office/powerpoint/2010/main" val="1016875581"/>
                </p:ext>
              </p:extLst>
            </p:nvPr>
          </p:nvGraphicFramePr>
          <p:xfrm>
            <a:off x="533400" y="1949450"/>
            <a:ext cx="19050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p:cNvGraphicFramePr>
              <a:graphicFrameLocks/>
            </p:cNvGraphicFramePr>
            <p:nvPr>
              <p:extLst>
                <p:ext uri="{D42A27DB-BD31-4B8C-83A1-F6EECF244321}">
                  <p14:modId xmlns:p14="http://schemas.microsoft.com/office/powerpoint/2010/main" val="1344564388"/>
                </p:ext>
              </p:extLst>
            </p:nvPr>
          </p:nvGraphicFramePr>
          <p:xfrm>
            <a:off x="2514600" y="1949450"/>
            <a:ext cx="1676400" cy="160020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3" name="Group 42"/>
          <p:cNvGrpSpPr/>
          <p:nvPr/>
        </p:nvGrpSpPr>
        <p:grpSpPr>
          <a:xfrm>
            <a:off x="3505200" y="4207934"/>
            <a:ext cx="3886200" cy="2150533"/>
            <a:chOff x="605740" y="3168650"/>
            <a:chExt cx="3689330" cy="2057400"/>
          </a:xfrm>
        </p:grpSpPr>
        <p:graphicFrame>
          <p:nvGraphicFramePr>
            <p:cNvPr id="44" name="Chart 43"/>
            <p:cNvGraphicFramePr>
              <a:graphicFrameLocks/>
            </p:cNvGraphicFramePr>
            <p:nvPr>
              <p:extLst>
                <p:ext uri="{D42A27DB-BD31-4B8C-83A1-F6EECF244321}">
                  <p14:modId xmlns:p14="http://schemas.microsoft.com/office/powerpoint/2010/main" val="1028443744"/>
                </p:ext>
              </p:extLst>
            </p:nvPr>
          </p:nvGraphicFramePr>
          <p:xfrm>
            <a:off x="605740" y="3168650"/>
            <a:ext cx="19050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p:cNvGraphicFramePr>
              <a:graphicFrameLocks/>
            </p:cNvGraphicFramePr>
            <p:nvPr>
              <p:extLst>
                <p:ext uri="{D42A27DB-BD31-4B8C-83A1-F6EECF244321}">
                  <p14:modId xmlns:p14="http://schemas.microsoft.com/office/powerpoint/2010/main" val="2777256911"/>
                </p:ext>
              </p:extLst>
            </p:nvPr>
          </p:nvGraphicFramePr>
          <p:xfrm>
            <a:off x="2542470" y="3168650"/>
            <a:ext cx="1752600" cy="2057400"/>
          </p:xfrm>
          <a:graphic>
            <a:graphicData uri="http://schemas.openxmlformats.org/drawingml/2006/chart">
              <c:chart xmlns:c="http://schemas.openxmlformats.org/drawingml/2006/chart" xmlns:r="http://schemas.openxmlformats.org/officeDocument/2006/relationships" r:id="rId7"/>
            </a:graphicData>
          </a:graphic>
        </p:graphicFrame>
      </p:grpSp>
      <p:sp>
        <p:nvSpPr>
          <p:cNvPr id="57" name="Rectangle 56"/>
          <p:cNvSpPr/>
          <p:nvPr/>
        </p:nvSpPr>
        <p:spPr>
          <a:xfrm rot="16200000">
            <a:off x="1818572" y="3788703"/>
            <a:ext cx="3209192" cy="369332"/>
          </a:xfrm>
          <a:prstGeom prst="rect">
            <a:avLst/>
          </a:prstGeom>
        </p:spPr>
        <p:txBody>
          <a:bodyPr wrap="none">
            <a:spAutoFit/>
          </a:bodyPr>
          <a:lstStyle/>
          <a:p>
            <a:r>
              <a:rPr lang="en-US" b="1" i="1" dirty="0" smtClean="0">
                <a:solidFill>
                  <a:srgbClr val="000000"/>
                </a:solidFill>
                <a:latin typeface="Arial"/>
                <a:cs typeface="Arial"/>
              </a:rPr>
              <a:t>Expression relative to actin</a:t>
            </a:r>
            <a:endParaRPr lang="en-US" dirty="0">
              <a:solidFill>
                <a:srgbClr val="000000"/>
              </a:solidFill>
            </a:endParaRPr>
          </a:p>
        </p:txBody>
      </p:sp>
      <p:sp>
        <p:nvSpPr>
          <p:cNvPr id="58" name="TextBox 57"/>
          <p:cNvSpPr txBox="1"/>
          <p:nvPr/>
        </p:nvSpPr>
        <p:spPr>
          <a:xfrm>
            <a:off x="3276600" y="787400"/>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Expression in Cerebellar Extracts</a:t>
            </a:r>
            <a:endParaRPr lang="en-US" sz="1600" i="0" dirty="0">
              <a:solidFill>
                <a:srgbClr val="000000"/>
              </a:solidFill>
            </a:endParaRPr>
          </a:p>
        </p:txBody>
      </p:sp>
      <p:sp>
        <p:nvSpPr>
          <p:cNvPr id="59" name="Rectangle 58"/>
          <p:cNvSpPr/>
          <p:nvPr/>
        </p:nvSpPr>
        <p:spPr>
          <a:xfrm>
            <a:off x="381000" y="1600201"/>
            <a:ext cx="2590800" cy="2062103"/>
          </a:xfrm>
          <a:prstGeom prst="rect">
            <a:avLst/>
          </a:prstGeom>
          <a:noFill/>
          <a:ln>
            <a:noFill/>
          </a:ln>
        </p:spPr>
        <p:txBody>
          <a:bodyPr wrap="square">
            <a:spAutoFit/>
          </a:bodyPr>
          <a:lstStyle/>
          <a:p>
            <a:r>
              <a:rPr lang="en-US" sz="1600" b="1" i="1" dirty="0" smtClean="0">
                <a:solidFill>
                  <a:srgbClr val="000000"/>
                </a:solidFill>
                <a:latin typeface="Arial" panose="020B0604020202020204" pitchFamily="34" charset="0"/>
                <a:cs typeface="Arial" panose="020B0604020202020204" pitchFamily="34" charset="0"/>
              </a:rPr>
              <a:t>ATXN2</a:t>
            </a:r>
            <a:r>
              <a:rPr lang="en-US" sz="1600" b="1" dirty="0" smtClean="0">
                <a:solidFill>
                  <a:srgbClr val="000000"/>
                </a:solidFill>
                <a:latin typeface="Arial" panose="020B0604020202020204" pitchFamily="34" charset="0"/>
                <a:cs typeface="Arial" panose="020B0604020202020204" pitchFamily="34" charset="0"/>
              </a:rPr>
              <a:t>-Q127 or WT </a:t>
            </a:r>
          </a:p>
          <a:p>
            <a:endParaRPr lang="en-US" sz="1600" b="1" dirty="0">
              <a:solidFill>
                <a:srgbClr val="000000"/>
              </a:solidFill>
              <a:latin typeface="Arial" panose="020B0604020202020204" pitchFamily="34" charset="0"/>
              <a:cs typeface="Arial" panose="020B0604020202020204" pitchFamily="34" charset="0"/>
            </a:endParaRPr>
          </a:p>
          <a:p>
            <a:r>
              <a:rPr lang="en-US" sz="1600" b="1" dirty="0" smtClean="0">
                <a:solidFill>
                  <a:srgbClr val="000000"/>
                </a:solidFill>
                <a:latin typeface="Arial" panose="020B0604020202020204" pitchFamily="34" charset="0"/>
                <a:cs typeface="Arial" panose="020B0604020202020204" pitchFamily="34" charset="0"/>
              </a:rPr>
              <a:t>200 </a:t>
            </a:r>
            <a:r>
              <a:rPr lang="en-US" sz="1600" b="1" dirty="0">
                <a:solidFill>
                  <a:srgbClr val="000000"/>
                </a:solidFill>
                <a:latin typeface="Symbol" charset="2"/>
                <a:cs typeface="Symbol" charset="2"/>
              </a:rPr>
              <a:t>m</a:t>
            </a:r>
            <a:r>
              <a:rPr lang="en-US" sz="1600" b="1" dirty="0">
                <a:solidFill>
                  <a:srgbClr val="000000"/>
                </a:solidFill>
                <a:latin typeface="Arial" panose="020B0604020202020204" pitchFamily="34" charset="0"/>
                <a:cs typeface="Arial" panose="020B0604020202020204" pitchFamily="34" charset="0"/>
              </a:rPr>
              <a:t>g </a:t>
            </a:r>
            <a:r>
              <a:rPr lang="en-US" sz="1600" b="1" dirty="0" smtClean="0">
                <a:solidFill>
                  <a:srgbClr val="000000"/>
                </a:solidFill>
                <a:latin typeface="Arial" panose="020B0604020202020204" pitchFamily="34" charset="0"/>
                <a:cs typeface="Arial" panose="020B0604020202020204" pitchFamily="34" charset="0"/>
              </a:rPr>
              <a:t>ASO-1</a:t>
            </a:r>
          </a:p>
          <a:p>
            <a:endParaRPr lang="en-US" sz="1600" b="1" dirty="0">
              <a:solidFill>
                <a:srgbClr val="000000"/>
              </a:solidFill>
              <a:latin typeface="Arial" panose="020B0604020202020204" pitchFamily="34" charset="0"/>
              <a:cs typeface="Arial" panose="020B0604020202020204" pitchFamily="34" charset="0"/>
            </a:endParaRPr>
          </a:p>
          <a:p>
            <a:r>
              <a:rPr lang="en-US" sz="1600" b="1" dirty="0" smtClean="0">
                <a:solidFill>
                  <a:srgbClr val="000000"/>
                </a:solidFill>
                <a:latin typeface="Arial" panose="020B0604020202020204" pitchFamily="34" charset="0"/>
                <a:cs typeface="Arial" panose="020B0604020202020204" pitchFamily="34" charset="0"/>
              </a:rPr>
              <a:t>12 weeks treatment</a:t>
            </a:r>
          </a:p>
          <a:p>
            <a:endParaRPr lang="en-US" sz="1600" b="1" dirty="0">
              <a:solidFill>
                <a:srgbClr val="000000"/>
              </a:solidFill>
              <a:latin typeface="Arial" panose="020B0604020202020204" pitchFamily="34" charset="0"/>
              <a:cs typeface="Arial" panose="020B0604020202020204" pitchFamily="34" charset="0"/>
            </a:endParaRPr>
          </a:p>
          <a:p>
            <a:r>
              <a:rPr lang="en-US" sz="1600" b="1" dirty="0" smtClean="0">
                <a:solidFill>
                  <a:srgbClr val="000000"/>
                </a:solidFill>
                <a:latin typeface="Arial" panose="020B0604020202020204" pitchFamily="34" charset="0"/>
                <a:cs typeface="Arial" panose="020B0604020202020204" pitchFamily="34" charset="0"/>
              </a:rPr>
              <a:t>N=7</a:t>
            </a:r>
          </a:p>
          <a:p>
            <a:endParaRPr lang="en-US" sz="1600" b="1" dirty="0">
              <a:solidFill>
                <a:srgbClr val="000000"/>
              </a:solidFill>
            </a:endParaRPr>
          </a:p>
        </p:txBody>
      </p:sp>
      <p:pic>
        <p:nvPicPr>
          <p:cNvPr id="60" name="Picture 59"/>
          <p:cNvPicPr>
            <a:picLocks noChangeAspect="1"/>
          </p:cNvPicPr>
          <p:nvPr/>
        </p:nvPicPr>
        <p:blipFill>
          <a:blip r:embed="rId8">
            <a:clrChange>
              <a:clrFrom>
                <a:srgbClr val="FFFFFF"/>
              </a:clrFrom>
              <a:clrTo>
                <a:srgbClr val="FFFFFF">
                  <a:alpha val="0"/>
                </a:srgbClr>
              </a:clrTo>
            </a:clrChange>
          </a:blip>
          <a:stretch>
            <a:fillRect/>
          </a:stretch>
        </p:blipFill>
        <p:spPr>
          <a:xfrm>
            <a:off x="3685823" y="3062112"/>
            <a:ext cx="3276601" cy="692849"/>
          </a:xfrm>
          <a:prstGeom prst="rect">
            <a:avLst/>
          </a:prstGeom>
        </p:spPr>
      </p:pic>
      <p:graphicFrame>
        <p:nvGraphicFramePr>
          <p:cNvPr id="61" name="Chart 60"/>
          <p:cNvGraphicFramePr>
            <a:graphicFrameLocks/>
          </p:cNvGraphicFramePr>
          <p:nvPr>
            <p:extLst>
              <p:ext uri="{D42A27DB-BD31-4B8C-83A1-F6EECF244321}">
                <p14:modId xmlns:p14="http://schemas.microsoft.com/office/powerpoint/2010/main" val="3174956838"/>
              </p:ext>
            </p:extLst>
          </p:nvPr>
        </p:nvGraphicFramePr>
        <p:xfrm>
          <a:off x="3611035" y="1334911"/>
          <a:ext cx="1837266" cy="1842912"/>
        </p:xfrm>
        <a:graphic>
          <a:graphicData uri="http://schemas.openxmlformats.org/drawingml/2006/chart">
            <c:chart xmlns:c="http://schemas.openxmlformats.org/drawingml/2006/chart" xmlns:r="http://schemas.openxmlformats.org/officeDocument/2006/relationships" r:id="rId9"/>
          </a:graphicData>
        </a:graphic>
      </p:graphicFrame>
      <p:sp>
        <p:nvSpPr>
          <p:cNvPr id="62" name="Rectangle 61"/>
          <p:cNvSpPr/>
          <p:nvPr/>
        </p:nvSpPr>
        <p:spPr>
          <a:xfrm>
            <a:off x="4109658" y="1312331"/>
            <a:ext cx="935399" cy="313932"/>
          </a:xfrm>
          <a:prstGeom prst="rect">
            <a:avLst/>
          </a:prstGeom>
          <a:solidFill>
            <a:schemeClr val="bg2">
              <a:lumMod val="40000"/>
              <a:lumOff val="60000"/>
            </a:schemeClr>
          </a:solid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hATXN2</a:t>
            </a:r>
            <a:endParaRPr lang="en-US" i="1" dirty="0">
              <a:solidFill>
                <a:srgbClr val="000000"/>
              </a:solidFill>
              <a:latin typeface="Arial"/>
              <a:cs typeface="Arial"/>
            </a:endParaRPr>
          </a:p>
        </p:txBody>
      </p:sp>
      <p:sp>
        <p:nvSpPr>
          <p:cNvPr id="63" name="Rectangle 62"/>
          <p:cNvSpPr/>
          <p:nvPr/>
        </p:nvSpPr>
        <p:spPr>
          <a:xfrm>
            <a:off x="4868335" y="2158115"/>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sp>
        <p:nvSpPr>
          <p:cNvPr id="64" name="Rectangle 63"/>
          <p:cNvSpPr/>
          <p:nvPr/>
        </p:nvSpPr>
        <p:spPr>
          <a:xfrm>
            <a:off x="6477001" y="1740427"/>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65" name="Straight Connector 64"/>
          <p:cNvCxnSpPr/>
          <p:nvPr/>
        </p:nvCxnSpPr>
        <p:spPr bwMode="auto">
          <a:xfrm>
            <a:off x="6477000" y="1989667"/>
            <a:ext cx="3810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nvGrpSpPr>
          <p:cNvPr id="66" name="Group 65"/>
          <p:cNvGrpSpPr/>
          <p:nvPr/>
        </p:nvGrpSpPr>
        <p:grpSpPr>
          <a:xfrm>
            <a:off x="4622800" y="5082821"/>
            <a:ext cx="2362203" cy="633068"/>
            <a:chOff x="1574799" y="3824813"/>
            <a:chExt cx="2362203" cy="474801"/>
          </a:xfrm>
        </p:grpSpPr>
        <p:grpSp>
          <p:nvGrpSpPr>
            <p:cNvPr id="67" name="Group 66"/>
            <p:cNvGrpSpPr/>
            <p:nvPr/>
          </p:nvGrpSpPr>
          <p:grpSpPr>
            <a:xfrm>
              <a:off x="1574799" y="4019550"/>
              <a:ext cx="461325" cy="280064"/>
              <a:chOff x="2133600" y="5145616"/>
              <a:chExt cx="461325" cy="280064"/>
            </a:xfrm>
          </p:grpSpPr>
          <p:sp>
            <p:nvSpPr>
              <p:cNvPr id="71" name="Rectangle 70"/>
              <p:cNvSpPr/>
              <p:nvPr/>
            </p:nvSpPr>
            <p:spPr>
              <a:xfrm>
                <a:off x="2148512" y="5145616"/>
                <a:ext cx="446413"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72" name="Straight Connector 71"/>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68" name="Group 67"/>
            <p:cNvGrpSpPr/>
            <p:nvPr/>
          </p:nvGrpSpPr>
          <p:grpSpPr>
            <a:xfrm>
              <a:off x="3479802" y="3824813"/>
              <a:ext cx="457200" cy="235449"/>
              <a:chOff x="2133600" y="5196413"/>
              <a:chExt cx="457200" cy="235449"/>
            </a:xfrm>
          </p:grpSpPr>
          <p:sp>
            <p:nvSpPr>
              <p:cNvPr id="69" name="Rectangle 68"/>
              <p:cNvSpPr/>
              <p:nvPr/>
            </p:nvSpPr>
            <p:spPr>
              <a:xfrm>
                <a:off x="2220331" y="5196413"/>
                <a:ext cx="302775"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70" name="Straight Connector 69"/>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grpSp>
        <p:nvGrpSpPr>
          <p:cNvPr id="73" name="Group 72"/>
          <p:cNvGrpSpPr/>
          <p:nvPr/>
        </p:nvGrpSpPr>
        <p:grpSpPr>
          <a:xfrm>
            <a:off x="4605869" y="3412067"/>
            <a:ext cx="2256257" cy="415532"/>
            <a:chOff x="1557868" y="2571750"/>
            <a:chExt cx="2256257" cy="311649"/>
          </a:xfrm>
        </p:grpSpPr>
        <p:grpSp>
          <p:nvGrpSpPr>
            <p:cNvPr id="74" name="Group 73"/>
            <p:cNvGrpSpPr/>
            <p:nvPr/>
          </p:nvGrpSpPr>
          <p:grpSpPr>
            <a:xfrm>
              <a:off x="3352800" y="2571750"/>
              <a:ext cx="461325" cy="275831"/>
              <a:chOff x="2133600" y="5149849"/>
              <a:chExt cx="461325" cy="275831"/>
            </a:xfrm>
          </p:grpSpPr>
          <p:sp>
            <p:nvSpPr>
              <p:cNvPr id="78" name="Rectangle 77"/>
              <p:cNvSpPr/>
              <p:nvPr/>
            </p:nvSpPr>
            <p:spPr>
              <a:xfrm>
                <a:off x="2148512" y="5149849"/>
                <a:ext cx="446413"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79" name="Straight Connector 78"/>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75" name="Group 74"/>
            <p:cNvGrpSpPr/>
            <p:nvPr/>
          </p:nvGrpSpPr>
          <p:grpSpPr>
            <a:xfrm>
              <a:off x="1557868" y="2647950"/>
              <a:ext cx="457200" cy="235449"/>
              <a:chOff x="2133600" y="5221816"/>
              <a:chExt cx="457200" cy="235449"/>
            </a:xfrm>
          </p:grpSpPr>
          <p:sp>
            <p:nvSpPr>
              <p:cNvPr id="76" name="Rectangle 75"/>
              <p:cNvSpPr/>
              <p:nvPr/>
            </p:nvSpPr>
            <p:spPr>
              <a:xfrm>
                <a:off x="2220331" y="5221816"/>
                <a:ext cx="302775"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77" name="Straight Connector 76"/>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sp>
        <p:nvSpPr>
          <p:cNvPr id="80" name="Rounded Rectangle 79"/>
          <p:cNvSpPr/>
          <p:nvPr/>
        </p:nvSpPr>
        <p:spPr bwMode="auto">
          <a:xfrm>
            <a:off x="228600" y="1397000"/>
            <a:ext cx="2362200" cy="31496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76200" y="6260068"/>
            <a:ext cx="3275431" cy="369332"/>
          </a:xfrm>
          <a:prstGeom prst="rect">
            <a:avLst/>
          </a:prstGeom>
          <a:noFill/>
        </p:spPr>
        <p:txBody>
          <a:bodyPr wrap="none" rtlCol="0">
            <a:spAutoFit/>
          </a:bodyPr>
          <a:lstStyle/>
          <a:p>
            <a:r>
              <a:rPr lang="en-US" b="1" dirty="0" err="1" smtClean="0">
                <a:latin typeface="+mj-lt"/>
              </a:rPr>
              <a:t>Dansithong</a:t>
            </a:r>
            <a:r>
              <a:rPr lang="en-US" b="1" dirty="0" smtClean="0">
                <a:latin typeface="+mj-lt"/>
              </a:rPr>
              <a:t> et al., submitted</a:t>
            </a:r>
            <a:endParaRPr lang="en-US" b="1" dirty="0">
              <a:latin typeface="+mj-lt"/>
            </a:endParaRPr>
          </a:p>
        </p:txBody>
      </p:sp>
    </p:spTree>
    <p:extLst>
      <p:ext uri="{BB962C8B-B14F-4D97-AF65-F5344CB8AC3E}">
        <p14:creationId xmlns:p14="http://schemas.microsoft.com/office/powerpoint/2010/main" val="2675674309"/>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22222 " pathEditMode="relative" rAng="0" ptsTypes="AA">
                                      <p:cBhvr>
                                        <p:cTn id="6" dur="2000" fill="hold"/>
                                        <p:tgtEl>
                                          <p:spTgt spid="60"/>
                                        </p:tgtEl>
                                        <p:attrNameLst>
                                          <p:attrName>ppt_x</p:attrName>
                                          <p:attrName>ppt_y</p:attrName>
                                        </p:attrNameLst>
                                      </p:cBhvr>
                                      <p:rCtr x="0" y="11111"/>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66667E-6 0.22222 L 0.00035 0.44506 " pathEditMode="relative" rAng="0" ptsTypes="AA">
                                      <p:cBhvr>
                                        <p:cTn id="19" dur="2000" fill="hold"/>
                                        <p:tgtEl>
                                          <p:spTgt spid="60"/>
                                        </p:tgtEl>
                                        <p:attrNameLst>
                                          <p:attrName>ppt_x</p:attrName>
                                          <p:attrName>ppt_y</p:attrName>
                                        </p:attrNameLst>
                                      </p:cBhvr>
                                      <p:rCtr x="17" y="11142"/>
                                    </p:animMotion>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28600" y="304800"/>
            <a:ext cx="8763000" cy="584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800" b="1" kern="0" dirty="0" smtClean="0">
                <a:solidFill>
                  <a:srgbClr val="000000"/>
                </a:solidFill>
                <a:latin typeface="Arial" panose="020B0604020202020204" pitchFamily="34" charset="0"/>
                <a:cs typeface="Arial" panose="020B0604020202020204" pitchFamily="34" charset="0"/>
              </a:rPr>
              <a:t>ASO effects on SCA2 motor phenotypes</a:t>
            </a:r>
            <a:endParaRPr lang="en-US" sz="2800" b="1" kern="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2438399" y="914399"/>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Accelerating rotarod</a:t>
            </a:r>
            <a:endParaRPr lang="en-US" sz="1600" i="0" dirty="0">
              <a:solidFill>
                <a:srgbClr val="000000"/>
              </a:solidFill>
            </a:endParaRPr>
          </a:p>
        </p:txBody>
      </p:sp>
      <p:pic>
        <p:nvPicPr>
          <p:cNvPr id="3" name="Picture 2" descr="Rotar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3558159" cy="3200400"/>
          </a:xfrm>
          <a:prstGeom prst="rect">
            <a:avLst/>
          </a:prstGeom>
        </p:spPr>
      </p:pic>
      <p:sp>
        <p:nvSpPr>
          <p:cNvPr id="2" name="TextBox 1"/>
          <p:cNvSpPr txBox="1"/>
          <p:nvPr/>
        </p:nvSpPr>
        <p:spPr>
          <a:xfrm>
            <a:off x="609600" y="5486400"/>
            <a:ext cx="7507183" cy="923330"/>
          </a:xfrm>
          <a:prstGeom prst="rect">
            <a:avLst/>
          </a:prstGeom>
          <a:noFill/>
        </p:spPr>
        <p:txBody>
          <a:bodyPr wrap="none" rtlCol="0">
            <a:spAutoFit/>
          </a:bodyPr>
          <a:lstStyle/>
          <a:p>
            <a:pPr marL="285750" indent="-285750">
              <a:buFont typeface="Wingdings" charset="2"/>
              <a:buChar char="v"/>
            </a:pPr>
            <a:r>
              <a:rPr lang="en-US" b="1" dirty="0" smtClean="0">
                <a:latin typeface="+mn-lt"/>
              </a:rPr>
              <a:t>Eight week old </a:t>
            </a:r>
            <a:r>
              <a:rPr lang="en-US" b="1" i="1" dirty="0" smtClean="0">
                <a:latin typeface="+mn-lt"/>
              </a:rPr>
              <a:t>Pcp2-ATXN2</a:t>
            </a:r>
            <a:r>
              <a:rPr lang="en-US" b="1" dirty="0" smtClean="0">
                <a:latin typeface="+mn-lt"/>
              </a:rPr>
              <a:t>-Q127 mice treated with 200 </a:t>
            </a:r>
            <a:r>
              <a:rPr lang="en-US" b="1" dirty="0" smtClean="0">
                <a:latin typeface="Symbol" charset="2"/>
                <a:cs typeface="Symbol" charset="2"/>
              </a:rPr>
              <a:t>m</a:t>
            </a:r>
            <a:r>
              <a:rPr lang="en-US" b="1" dirty="0" smtClean="0">
                <a:latin typeface="+mn-lt"/>
              </a:rPr>
              <a:t>g ASO.</a:t>
            </a:r>
          </a:p>
          <a:p>
            <a:pPr marL="285750" indent="-285750">
              <a:buFont typeface="Wingdings" charset="2"/>
              <a:buChar char="v"/>
            </a:pPr>
            <a:r>
              <a:rPr lang="en-US" b="1" dirty="0" smtClean="0">
                <a:latin typeface="+mn-lt"/>
              </a:rPr>
              <a:t>Testing at 5, 9, and 13 weeks.</a:t>
            </a:r>
          </a:p>
          <a:p>
            <a:pPr marL="285750" indent="-285750">
              <a:buFont typeface="Wingdings" charset="2"/>
              <a:buChar char="v"/>
            </a:pPr>
            <a:endParaRPr lang="en-US" b="1" dirty="0">
              <a:latin typeface="+mn-lt"/>
            </a:endParaRPr>
          </a:p>
        </p:txBody>
      </p:sp>
      <p:sp>
        <p:nvSpPr>
          <p:cNvPr id="4" name="TextBox 3"/>
          <p:cNvSpPr txBox="1"/>
          <p:nvPr/>
        </p:nvSpPr>
        <p:spPr>
          <a:xfrm>
            <a:off x="4876800" y="1600200"/>
            <a:ext cx="3886200" cy="3416320"/>
          </a:xfrm>
          <a:prstGeom prst="rect">
            <a:avLst/>
          </a:prstGeom>
          <a:noFill/>
        </p:spPr>
        <p:txBody>
          <a:bodyPr wrap="square" rtlCol="0">
            <a:spAutoFit/>
          </a:bodyPr>
          <a:lstStyle/>
          <a:p>
            <a:r>
              <a:rPr lang="en-US" dirty="0" smtClean="0">
                <a:latin typeface="+mn-lt"/>
              </a:rPr>
              <a:t>Rotarod Paradigm</a:t>
            </a:r>
          </a:p>
          <a:p>
            <a:endParaRPr lang="en-US" dirty="0">
              <a:latin typeface="+mn-lt"/>
            </a:endParaRPr>
          </a:p>
          <a:p>
            <a:r>
              <a:rPr lang="en-US" dirty="0" smtClean="0">
                <a:latin typeface="+mn-lt"/>
              </a:rPr>
              <a:t>Handling day –3 </a:t>
            </a:r>
            <a:r>
              <a:rPr lang="en-US" dirty="0" smtClean="0">
                <a:latin typeface="+mn-lt"/>
              </a:rPr>
              <a:t>minutes</a:t>
            </a:r>
          </a:p>
          <a:p>
            <a:r>
              <a:rPr lang="en-US" dirty="0" smtClean="0">
                <a:latin typeface="+mn-lt"/>
              </a:rPr>
              <a:t>Rod into day– </a:t>
            </a:r>
            <a:r>
              <a:rPr lang="en-US" dirty="0" smtClean="0">
                <a:latin typeface="+mn-lt"/>
              </a:rPr>
              <a:t>0-10 </a:t>
            </a:r>
            <a:r>
              <a:rPr lang="en-US" dirty="0" smtClean="0">
                <a:latin typeface="+mn-lt"/>
              </a:rPr>
              <a:t>RPM</a:t>
            </a:r>
            <a:endParaRPr lang="en-US" dirty="0" smtClean="0">
              <a:latin typeface="+mn-lt"/>
            </a:endParaRPr>
          </a:p>
          <a:p>
            <a:r>
              <a:rPr lang="en-US" dirty="0" smtClean="0">
                <a:latin typeface="+mn-lt"/>
              </a:rPr>
              <a:t>Test Day 1 </a:t>
            </a:r>
            <a:r>
              <a:rPr lang="en-US" dirty="0" smtClean="0">
                <a:latin typeface="+mn-lt"/>
              </a:rPr>
              <a:t>– 0-40 RPM over 6 </a:t>
            </a:r>
            <a:r>
              <a:rPr lang="en-US" dirty="0" smtClean="0">
                <a:latin typeface="+mn-lt"/>
              </a:rPr>
              <a:t>min</a:t>
            </a:r>
            <a:endParaRPr lang="en-US" dirty="0" smtClean="0">
              <a:latin typeface="+mn-lt"/>
            </a:endParaRPr>
          </a:p>
          <a:p>
            <a:r>
              <a:rPr lang="en-US" dirty="0" smtClean="0">
                <a:latin typeface="+mn-lt"/>
              </a:rPr>
              <a:t>Test Day 2 </a:t>
            </a:r>
            <a:r>
              <a:rPr lang="en-US" dirty="0">
                <a:latin typeface="+mn-lt"/>
              </a:rPr>
              <a:t>– 0-40 RPM over 6 </a:t>
            </a:r>
            <a:r>
              <a:rPr lang="en-US" dirty="0" smtClean="0">
                <a:latin typeface="+mn-lt"/>
              </a:rPr>
              <a:t>min</a:t>
            </a:r>
            <a:endParaRPr lang="en-US" dirty="0">
              <a:latin typeface="+mn-lt"/>
            </a:endParaRPr>
          </a:p>
          <a:p>
            <a:r>
              <a:rPr lang="en-US" dirty="0" smtClean="0">
                <a:latin typeface="+mn-lt"/>
              </a:rPr>
              <a:t>Test Day 3 </a:t>
            </a:r>
            <a:r>
              <a:rPr lang="en-US" dirty="0">
                <a:latin typeface="+mn-lt"/>
              </a:rPr>
              <a:t>– 0-40 RPM over 6 </a:t>
            </a:r>
            <a:r>
              <a:rPr lang="en-US" dirty="0" smtClean="0">
                <a:latin typeface="+mn-lt"/>
              </a:rPr>
              <a:t>min</a:t>
            </a:r>
            <a:endParaRPr lang="en-US" dirty="0" smtClean="0">
              <a:latin typeface="+mn-lt"/>
            </a:endParaRPr>
          </a:p>
          <a:p>
            <a:endParaRPr lang="en-US" dirty="0">
              <a:latin typeface="+mn-lt"/>
            </a:endParaRPr>
          </a:p>
          <a:p>
            <a:endParaRPr lang="en-US" dirty="0" smtClean="0">
              <a:latin typeface="+mn-lt"/>
            </a:endParaRPr>
          </a:p>
          <a:p>
            <a:r>
              <a:rPr lang="en-US" dirty="0" smtClean="0">
                <a:latin typeface="+mn-lt"/>
              </a:rPr>
              <a:t>We report the mean latency to fall for trial 3 of each day.</a:t>
            </a:r>
          </a:p>
          <a:p>
            <a:endParaRPr lang="en-US" dirty="0">
              <a:latin typeface="+mn-lt"/>
            </a:endParaRPr>
          </a:p>
        </p:txBody>
      </p:sp>
      <p:sp>
        <p:nvSpPr>
          <p:cNvPr id="5" name="TextBox 4"/>
          <p:cNvSpPr txBox="1"/>
          <p:nvPr/>
        </p:nvSpPr>
        <p:spPr>
          <a:xfrm>
            <a:off x="5181599" y="3657600"/>
            <a:ext cx="2840817" cy="369332"/>
          </a:xfrm>
          <a:prstGeom prst="rect">
            <a:avLst/>
          </a:prstGeom>
          <a:noFill/>
        </p:spPr>
        <p:txBody>
          <a:bodyPr wrap="none" rtlCol="0">
            <a:spAutoFit/>
          </a:bodyPr>
          <a:lstStyle/>
          <a:p>
            <a:r>
              <a:rPr lang="en-US" dirty="0" smtClean="0">
                <a:latin typeface="+mn-lt"/>
              </a:rPr>
              <a:t>Each step done in 3 trials.</a:t>
            </a:r>
            <a:endParaRPr lang="en-US" dirty="0">
              <a:latin typeface="+mn-lt"/>
            </a:endParaRPr>
          </a:p>
        </p:txBody>
      </p:sp>
    </p:spTree>
    <p:extLst>
      <p:ext uri="{BB962C8B-B14F-4D97-AF65-F5344CB8AC3E}">
        <p14:creationId xmlns:p14="http://schemas.microsoft.com/office/powerpoint/2010/main" val="2521069709"/>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67830446"/>
              </p:ext>
            </p:extLst>
          </p:nvPr>
        </p:nvGraphicFramePr>
        <p:xfrm>
          <a:off x="1905000" y="1253413"/>
          <a:ext cx="5359007" cy="27436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1000" y="152400"/>
            <a:ext cx="7848600" cy="830997"/>
          </a:xfrm>
          <a:prstGeom prst="rect">
            <a:avLst/>
          </a:prstGeom>
        </p:spPr>
        <p:txBody>
          <a:bodyPr wrap="square">
            <a:spAutoFit/>
          </a:bodyPr>
          <a:lstStyle/>
          <a:p>
            <a:pPr algn="ctr">
              <a:defRPr sz="1920" b="1" i="0" u="none" strike="noStrike" kern="1200" baseline="0">
                <a:solidFill>
                  <a:prstClr val="black"/>
                </a:solidFill>
                <a:latin typeface="+mn-lt"/>
                <a:ea typeface="+mn-ea"/>
                <a:cs typeface="+mn-cs"/>
              </a:defRPr>
            </a:pPr>
            <a:r>
              <a:rPr lang="en-US" sz="2400" dirty="0" smtClean="0">
                <a:solidFill>
                  <a:srgbClr val="000000"/>
                </a:solidFill>
                <a:latin typeface="+mn-lt"/>
                <a:cs typeface="Arial"/>
              </a:rPr>
              <a:t>Rotarod testing of </a:t>
            </a:r>
            <a:r>
              <a:rPr lang="en-US" sz="2400" i="1" dirty="0" smtClean="0">
                <a:solidFill>
                  <a:srgbClr val="000000"/>
                </a:solidFill>
                <a:latin typeface="+mn-lt"/>
                <a:cs typeface="Arial"/>
              </a:rPr>
              <a:t>Pcp2-ATXN2</a:t>
            </a:r>
            <a:r>
              <a:rPr lang="en-US" sz="2400" dirty="0" smtClean="0">
                <a:solidFill>
                  <a:srgbClr val="000000"/>
                </a:solidFill>
                <a:latin typeface="+mn-lt"/>
                <a:cs typeface="Arial"/>
              </a:rPr>
              <a:t>-Q127 </a:t>
            </a:r>
            <a:r>
              <a:rPr lang="en-US" sz="2400" dirty="0">
                <a:solidFill>
                  <a:srgbClr val="000000"/>
                </a:solidFill>
                <a:latin typeface="+mn-lt"/>
                <a:cs typeface="Arial"/>
              </a:rPr>
              <a:t>mice treated with </a:t>
            </a:r>
            <a:r>
              <a:rPr lang="en-US" sz="2400" dirty="0" smtClean="0">
                <a:solidFill>
                  <a:srgbClr val="000000"/>
                </a:solidFill>
                <a:latin typeface="+mn-lt"/>
                <a:cs typeface="Arial"/>
              </a:rPr>
              <a:t>200 </a:t>
            </a:r>
            <a:r>
              <a:rPr lang="en-US" sz="2400" dirty="0" smtClean="0">
                <a:solidFill>
                  <a:srgbClr val="000000"/>
                </a:solidFill>
                <a:latin typeface="+mn-lt"/>
                <a:cs typeface="Symbol" charset="2"/>
              </a:rPr>
              <a:t>m</a:t>
            </a:r>
            <a:r>
              <a:rPr lang="en-US" sz="2400" dirty="0" smtClean="0">
                <a:solidFill>
                  <a:srgbClr val="000000"/>
                </a:solidFill>
                <a:latin typeface="+mn-lt"/>
                <a:cs typeface="Arial"/>
              </a:rPr>
              <a:t>g ASOs</a:t>
            </a:r>
            <a:endParaRPr lang="en-US" sz="2400" dirty="0">
              <a:solidFill>
                <a:srgbClr val="000000"/>
              </a:solidFill>
              <a:latin typeface="+mn-lt"/>
              <a:cs typeface="Arial"/>
            </a:endParaRPr>
          </a:p>
        </p:txBody>
      </p:sp>
      <p:sp>
        <p:nvSpPr>
          <p:cNvPr id="12" name="TextBox 11"/>
          <p:cNvSpPr txBox="1"/>
          <p:nvPr/>
        </p:nvSpPr>
        <p:spPr>
          <a:xfrm>
            <a:off x="7480847" y="1744568"/>
            <a:ext cx="314321" cy="307777"/>
          </a:xfrm>
          <a:prstGeom prst="rect">
            <a:avLst/>
          </a:prstGeom>
          <a:noFill/>
        </p:spPr>
        <p:txBody>
          <a:bodyPr wrap="none" rtlCol="0">
            <a:spAutoFit/>
          </a:bodyPr>
          <a:lstStyle/>
          <a:p>
            <a:r>
              <a:rPr lang="en-US" sz="1400" dirty="0" smtClean="0">
                <a:solidFill>
                  <a:srgbClr val="000066"/>
                </a:solidFill>
                <a:latin typeface="Arial"/>
                <a:cs typeface="Arial"/>
              </a:rPr>
              <a:t>N</a:t>
            </a:r>
            <a:endParaRPr lang="en-US" sz="1400" dirty="0">
              <a:solidFill>
                <a:srgbClr val="000066"/>
              </a:solidFill>
              <a:latin typeface="Arial"/>
              <a:cs typeface="Arial"/>
            </a:endParaRPr>
          </a:p>
        </p:txBody>
      </p:sp>
      <p:sp>
        <p:nvSpPr>
          <p:cNvPr id="13" name="TextBox 12"/>
          <p:cNvSpPr txBox="1"/>
          <p:nvPr/>
        </p:nvSpPr>
        <p:spPr>
          <a:xfrm>
            <a:off x="7449871" y="2191350"/>
            <a:ext cx="341572" cy="261610"/>
          </a:xfrm>
          <a:prstGeom prst="rect">
            <a:avLst/>
          </a:prstGeom>
          <a:noFill/>
        </p:spPr>
        <p:txBody>
          <a:bodyPr wrap="none" rtlCol="0">
            <a:spAutoFit/>
          </a:bodyPr>
          <a:lstStyle/>
          <a:p>
            <a:r>
              <a:rPr lang="en-US" sz="1100" dirty="0" smtClean="0">
                <a:solidFill>
                  <a:srgbClr val="000066"/>
                </a:solidFill>
                <a:latin typeface="Arial"/>
                <a:cs typeface="Arial"/>
              </a:rPr>
              <a:t>13</a:t>
            </a:r>
            <a:endParaRPr lang="en-US" sz="1100" dirty="0">
              <a:solidFill>
                <a:srgbClr val="000066"/>
              </a:solidFill>
              <a:latin typeface="Arial"/>
              <a:cs typeface="Arial"/>
            </a:endParaRPr>
          </a:p>
        </p:txBody>
      </p:sp>
      <p:sp>
        <p:nvSpPr>
          <p:cNvPr id="14" name="TextBox 13"/>
          <p:cNvSpPr txBox="1"/>
          <p:nvPr/>
        </p:nvSpPr>
        <p:spPr>
          <a:xfrm>
            <a:off x="7449769" y="2479789"/>
            <a:ext cx="341572" cy="261610"/>
          </a:xfrm>
          <a:prstGeom prst="rect">
            <a:avLst/>
          </a:prstGeom>
          <a:noFill/>
        </p:spPr>
        <p:txBody>
          <a:bodyPr wrap="none" rtlCol="0">
            <a:spAutoFit/>
          </a:bodyPr>
          <a:lstStyle/>
          <a:p>
            <a:r>
              <a:rPr lang="en-US" sz="1100" dirty="0" smtClean="0">
                <a:solidFill>
                  <a:srgbClr val="000066"/>
                </a:solidFill>
                <a:latin typeface="Arial"/>
                <a:cs typeface="Arial"/>
              </a:rPr>
              <a:t>15</a:t>
            </a:r>
            <a:endParaRPr lang="en-US" sz="1100" dirty="0">
              <a:solidFill>
                <a:srgbClr val="000066"/>
              </a:solidFill>
              <a:latin typeface="Arial"/>
              <a:cs typeface="Arial"/>
            </a:endParaRPr>
          </a:p>
        </p:txBody>
      </p:sp>
      <p:sp>
        <p:nvSpPr>
          <p:cNvPr id="15" name="TextBox 14"/>
          <p:cNvSpPr txBox="1"/>
          <p:nvPr/>
        </p:nvSpPr>
        <p:spPr>
          <a:xfrm>
            <a:off x="7445584" y="2758598"/>
            <a:ext cx="341572" cy="261610"/>
          </a:xfrm>
          <a:prstGeom prst="rect">
            <a:avLst/>
          </a:prstGeom>
          <a:noFill/>
        </p:spPr>
        <p:txBody>
          <a:bodyPr wrap="none" rtlCol="0">
            <a:spAutoFit/>
          </a:bodyPr>
          <a:lstStyle/>
          <a:p>
            <a:r>
              <a:rPr lang="en-US" sz="1100" dirty="0" smtClean="0">
                <a:solidFill>
                  <a:srgbClr val="000066"/>
                </a:solidFill>
                <a:latin typeface="Arial"/>
                <a:cs typeface="Arial"/>
              </a:rPr>
              <a:t>15</a:t>
            </a:r>
            <a:endParaRPr lang="en-US" sz="1100" dirty="0">
              <a:solidFill>
                <a:srgbClr val="000066"/>
              </a:solidFill>
              <a:latin typeface="Arial"/>
              <a:cs typeface="Arial"/>
            </a:endParaRPr>
          </a:p>
        </p:txBody>
      </p:sp>
      <p:cxnSp>
        <p:nvCxnSpPr>
          <p:cNvPr id="21" name="Straight Connector 20"/>
          <p:cNvCxnSpPr/>
          <p:nvPr/>
        </p:nvCxnSpPr>
        <p:spPr>
          <a:xfrm>
            <a:off x="7476561" y="2096253"/>
            <a:ext cx="3843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87151" y="1066800"/>
            <a:ext cx="3155394" cy="369332"/>
          </a:xfrm>
          <a:prstGeom prst="rect">
            <a:avLst/>
          </a:prstGeom>
          <a:noFill/>
        </p:spPr>
        <p:txBody>
          <a:bodyPr wrap="none" rtlCol="0">
            <a:spAutoFit/>
          </a:bodyPr>
          <a:lstStyle/>
          <a:p>
            <a:r>
              <a:rPr lang="en-US" b="1" dirty="0" smtClean="0">
                <a:solidFill>
                  <a:srgbClr val="000000"/>
                </a:solidFill>
                <a:latin typeface="Arial"/>
                <a:cs typeface="Arial"/>
              </a:rPr>
              <a:t>&lt;0.05          &lt;0.05         &lt;0.01</a:t>
            </a:r>
            <a:endParaRPr lang="en-US" b="1" dirty="0">
              <a:solidFill>
                <a:srgbClr val="000000"/>
              </a:solidFill>
              <a:latin typeface="Arial"/>
              <a:cs typeface="Arial"/>
            </a:endParaRPr>
          </a:p>
        </p:txBody>
      </p:sp>
      <p:sp>
        <p:nvSpPr>
          <p:cNvPr id="20" name="TextBox 19"/>
          <p:cNvSpPr txBox="1"/>
          <p:nvPr/>
        </p:nvSpPr>
        <p:spPr>
          <a:xfrm>
            <a:off x="5960833" y="1110010"/>
            <a:ext cx="1556836" cy="307777"/>
          </a:xfrm>
          <a:prstGeom prst="rect">
            <a:avLst/>
          </a:prstGeom>
          <a:noFill/>
        </p:spPr>
        <p:txBody>
          <a:bodyPr wrap="none" rtlCol="0">
            <a:spAutoFit/>
          </a:bodyPr>
          <a:lstStyle/>
          <a:p>
            <a:r>
              <a:rPr lang="en-US" sz="1400" b="1" dirty="0" smtClean="0">
                <a:solidFill>
                  <a:srgbClr val="000000"/>
                </a:solidFill>
                <a:latin typeface="Arial"/>
                <a:cs typeface="Arial"/>
                <a:sym typeface="Wingdings"/>
              </a:rPr>
              <a:t> </a:t>
            </a:r>
            <a:r>
              <a:rPr lang="en-US" sz="1400" b="1" dirty="0" smtClean="0">
                <a:solidFill>
                  <a:srgbClr val="000000"/>
                </a:solidFill>
                <a:latin typeface="Arial"/>
                <a:cs typeface="Arial"/>
              </a:rPr>
              <a:t>ASO7 </a:t>
            </a:r>
            <a:r>
              <a:rPr lang="en-US" sz="1400" b="1" dirty="0" err="1" smtClean="0">
                <a:solidFill>
                  <a:srgbClr val="000000"/>
                </a:solidFill>
                <a:latin typeface="Arial"/>
                <a:cs typeface="Arial"/>
              </a:rPr>
              <a:t>vs</a:t>
            </a:r>
            <a:r>
              <a:rPr lang="en-US" sz="1400" b="1" dirty="0" smtClean="0">
                <a:solidFill>
                  <a:srgbClr val="000000"/>
                </a:solidFill>
                <a:latin typeface="Arial"/>
                <a:cs typeface="Arial"/>
              </a:rPr>
              <a:t> SAL</a:t>
            </a:r>
          </a:p>
        </p:txBody>
      </p:sp>
      <p:grpSp>
        <p:nvGrpSpPr>
          <p:cNvPr id="10" name="Group 9"/>
          <p:cNvGrpSpPr/>
          <p:nvPr/>
        </p:nvGrpSpPr>
        <p:grpSpPr>
          <a:xfrm>
            <a:off x="381000" y="4114800"/>
            <a:ext cx="7783301" cy="2514600"/>
            <a:chOff x="381000" y="4114800"/>
            <a:chExt cx="7783301" cy="2514600"/>
          </a:xfrm>
        </p:grpSpPr>
        <p:grpSp>
          <p:nvGrpSpPr>
            <p:cNvPr id="2" name="Group 1"/>
            <p:cNvGrpSpPr/>
            <p:nvPr/>
          </p:nvGrpSpPr>
          <p:grpSpPr>
            <a:xfrm>
              <a:off x="914400" y="4114800"/>
              <a:ext cx="7249901" cy="2514600"/>
              <a:chOff x="914400" y="4114800"/>
              <a:chExt cx="7249901" cy="2514600"/>
            </a:xfrm>
          </p:grpSpPr>
          <p:graphicFrame>
            <p:nvGraphicFramePr>
              <p:cNvPr id="16" name="Chart 15"/>
              <p:cNvGraphicFramePr>
                <a:graphicFrameLocks/>
              </p:cNvGraphicFramePr>
              <p:nvPr>
                <p:extLst>
                  <p:ext uri="{D42A27DB-BD31-4B8C-83A1-F6EECF244321}">
                    <p14:modId xmlns:p14="http://schemas.microsoft.com/office/powerpoint/2010/main" val="3869008136"/>
                  </p:ext>
                </p:extLst>
              </p:nvPr>
            </p:nvGraphicFramePr>
            <p:xfrm>
              <a:off x="1523999" y="4495366"/>
              <a:ext cx="2971800" cy="21214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4220768918"/>
                  </p:ext>
                </p:extLst>
              </p:nvPr>
            </p:nvGraphicFramePr>
            <p:xfrm>
              <a:off x="4572000" y="4495800"/>
              <a:ext cx="2971800" cy="2133600"/>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914400" y="4114800"/>
                <a:ext cx="7249901" cy="40011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dirty="0" smtClean="0">
                    <a:solidFill>
                      <a:srgbClr val="000000"/>
                    </a:solidFill>
                    <a:latin typeface="Arial"/>
                    <a:cs typeface="Arial"/>
                  </a:rPr>
                  <a:t>After 13 weeks treatment </a:t>
                </a:r>
                <a:r>
                  <a:rPr lang="en-US" sz="2000" i="1" dirty="0" smtClean="0">
                    <a:solidFill>
                      <a:srgbClr val="000000"/>
                    </a:solidFill>
                    <a:latin typeface="Arial"/>
                    <a:cs typeface="Arial"/>
                  </a:rPr>
                  <a:t>ATXN2</a:t>
                </a:r>
                <a:r>
                  <a:rPr lang="en-US" sz="2000" dirty="0" smtClean="0">
                    <a:solidFill>
                      <a:srgbClr val="000000"/>
                    </a:solidFill>
                    <a:latin typeface="Arial"/>
                    <a:cs typeface="Arial"/>
                  </a:rPr>
                  <a:t> expression remained low</a:t>
                </a:r>
                <a:endParaRPr lang="en-US" sz="2000" dirty="0">
                  <a:solidFill>
                    <a:srgbClr val="000000"/>
                  </a:solidFill>
                  <a:latin typeface="Arial"/>
                  <a:cs typeface="Arial"/>
                </a:endParaRPr>
              </a:p>
            </p:txBody>
          </p:sp>
        </p:grpSp>
        <p:sp>
          <p:nvSpPr>
            <p:cNvPr id="3" name="Rectangle 2"/>
            <p:cNvSpPr/>
            <p:nvPr/>
          </p:nvSpPr>
          <p:spPr>
            <a:xfrm>
              <a:off x="381000" y="5486400"/>
              <a:ext cx="800407" cy="369332"/>
            </a:xfrm>
            <a:prstGeom prst="rect">
              <a:avLst/>
            </a:prstGeom>
          </p:spPr>
          <p:txBody>
            <a:bodyPr wrap="none">
              <a:spAutoFit/>
            </a:bodyPr>
            <a:lstStyle/>
            <a:p>
              <a:r>
                <a:rPr lang="en-US" dirty="0" err="1">
                  <a:solidFill>
                    <a:srgbClr val="000000"/>
                  </a:solidFill>
                  <a:latin typeface="Arial"/>
                  <a:cs typeface="Arial"/>
                </a:rPr>
                <a:t>qPCR</a:t>
              </a:r>
              <a:endParaRPr lang="en-US" dirty="0"/>
            </a:p>
          </p:txBody>
        </p:sp>
      </p:grpSp>
      <p:cxnSp>
        <p:nvCxnSpPr>
          <p:cNvPr id="8" name="Straight Arrow Connector 7"/>
          <p:cNvCxnSpPr/>
          <p:nvPr/>
        </p:nvCxnSpPr>
        <p:spPr bwMode="auto">
          <a:xfrm>
            <a:off x="4758266" y="2116667"/>
            <a:ext cx="381000" cy="228600"/>
          </a:xfrm>
          <a:prstGeom prst="straightConnector1">
            <a:avLst/>
          </a:prstGeom>
          <a:solidFill>
            <a:schemeClr val="accent1"/>
          </a:solidFill>
          <a:ln w="57150" cap="flat" cmpd="sng" algn="ctr">
            <a:solidFill>
              <a:srgbClr val="23BB10"/>
            </a:solidFill>
            <a:prstDash val="solid"/>
            <a:round/>
            <a:headEnd type="none" w="sm" len="sm"/>
            <a:tailEnd type="arrow"/>
          </a:ln>
          <a:effectLst/>
        </p:spPr>
      </p:cxnSp>
    </p:spTree>
    <p:extLst>
      <p:ext uri="{BB962C8B-B14F-4D97-AF65-F5344CB8AC3E}">
        <p14:creationId xmlns:p14="http://schemas.microsoft.com/office/powerpoint/2010/main" val="2334243994"/>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3909" y="2425055"/>
            <a:ext cx="6629062" cy="3594745"/>
          </a:xfrm>
          <a:prstGeom prst="rect">
            <a:avLst/>
          </a:prstGeom>
        </p:spPr>
      </p:pic>
      <p:sp>
        <p:nvSpPr>
          <p:cNvPr id="44" name="TextBox 43"/>
          <p:cNvSpPr txBox="1"/>
          <p:nvPr/>
        </p:nvSpPr>
        <p:spPr>
          <a:xfrm>
            <a:off x="6033924" y="3521075"/>
            <a:ext cx="563726" cy="307777"/>
          </a:xfrm>
          <a:prstGeom prst="rect">
            <a:avLst/>
          </a:prstGeom>
          <a:noFill/>
        </p:spPr>
        <p:txBody>
          <a:bodyPr wrap="none" rtlCol="0">
            <a:spAutoFit/>
          </a:bodyPr>
          <a:lstStyle/>
          <a:p>
            <a:r>
              <a:rPr lang="en-US" sz="1400" dirty="0" smtClean="0">
                <a:latin typeface="+mn-lt"/>
              </a:rPr>
              <a:t>mice</a:t>
            </a:r>
            <a:endParaRPr lang="en-US" sz="1400" dirty="0">
              <a:latin typeface="+mn-lt"/>
            </a:endParaRPr>
          </a:p>
        </p:txBody>
      </p:sp>
      <p:sp>
        <p:nvSpPr>
          <p:cNvPr id="7" name="Rectangle 6"/>
          <p:cNvSpPr/>
          <p:nvPr/>
        </p:nvSpPr>
        <p:spPr>
          <a:xfrm>
            <a:off x="762000" y="159603"/>
            <a:ext cx="7315200" cy="830997"/>
          </a:xfrm>
          <a:prstGeom prst="rect">
            <a:avLst/>
          </a:prstGeom>
        </p:spPr>
        <p:txBody>
          <a:bodyPr wrap="square">
            <a:spAutoFit/>
          </a:bodyPr>
          <a:lstStyle/>
          <a:p>
            <a:pPr algn="ctr">
              <a:defRPr sz="1920" b="1" i="0" u="none" strike="noStrike" kern="1200" baseline="0">
                <a:solidFill>
                  <a:prstClr val="black"/>
                </a:solidFill>
                <a:latin typeface="+mn-lt"/>
                <a:ea typeface="+mn-ea"/>
                <a:cs typeface="+mn-cs"/>
              </a:defRPr>
            </a:pPr>
            <a:r>
              <a:rPr lang="en-US" sz="2400" b="1" dirty="0" smtClean="0">
                <a:latin typeface="Arial"/>
                <a:cs typeface="Arial"/>
              </a:rPr>
              <a:t>Neurophysiological phenotype of Q127 mice treated with ASO-7 13 weeks</a:t>
            </a:r>
            <a:endParaRPr lang="en-US" sz="2400" b="1" dirty="0">
              <a:latin typeface="Arial"/>
              <a:cs typeface="Arial"/>
            </a:endParaRPr>
          </a:p>
        </p:txBody>
      </p:sp>
      <p:sp>
        <p:nvSpPr>
          <p:cNvPr id="16" name="TextBox 15"/>
          <p:cNvSpPr txBox="1"/>
          <p:nvPr/>
        </p:nvSpPr>
        <p:spPr>
          <a:xfrm>
            <a:off x="6609661" y="2398033"/>
            <a:ext cx="2305739" cy="338554"/>
          </a:xfrm>
          <a:prstGeom prst="rect">
            <a:avLst/>
          </a:prstGeom>
          <a:noFill/>
        </p:spPr>
        <p:txBody>
          <a:bodyPr wrap="none" rtlCol="0">
            <a:spAutoFit/>
          </a:bodyPr>
          <a:lstStyle/>
          <a:p>
            <a:r>
              <a:rPr lang="en-US" sz="1600" dirty="0" smtClean="0">
                <a:solidFill>
                  <a:schemeClr val="bg1"/>
                </a:solidFill>
                <a:latin typeface="Arial"/>
                <a:cs typeface="Arial"/>
              </a:rPr>
              <a:t>Mice    Neurons   Mean</a:t>
            </a:r>
            <a:endParaRPr lang="en-US" sz="1600" dirty="0">
              <a:solidFill>
                <a:schemeClr val="bg1"/>
              </a:solidFill>
              <a:latin typeface="Arial"/>
              <a:cs typeface="Arial"/>
            </a:endParaRPr>
          </a:p>
        </p:txBody>
      </p:sp>
      <p:sp>
        <p:nvSpPr>
          <p:cNvPr id="19" name="TextBox 18"/>
          <p:cNvSpPr txBox="1"/>
          <p:nvPr/>
        </p:nvSpPr>
        <p:spPr>
          <a:xfrm>
            <a:off x="6697674" y="5121704"/>
            <a:ext cx="2372865" cy="338554"/>
          </a:xfrm>
          <a:prstGeom prst="rect">
            <a:avLst/>
          </a:prstGeom>
          <a:noFill/>
        </p:spPr>
        <p:txBody>
          <a:bodyPr wrap="none" rtlCol="0">
            <a:spAutoFit/>
          </a:bodyPr>
          <a:lstStyle/>
          <a:p>
            <a:r>
              <a:rPr lang="en-US" sz="1600" dirty="0" smtClean="0">
                <a:solidFill>
                  <a:schemeClr val="bg1"/>
                </a:solidFill>
                <a:latin typeface="Arial"/>
                <a:cs typeface="Arial"/>
              </a:rPr>
              <a:t>1            50       40±1 Hz</a:t>
            </a:r>
            <a:endParaRPr lang="en-US" sz="1600" dirty="0">
              <a:solidFill>
                <a:schemeClr val="bg1"/>
              </a:solidFill>
              <a:latin typeface="Arial"/>
              <a:cs typeface="Arial"/>
            </a:endParaRPr>
          </a:p>
        </p:txBody>
      </p:sp>
      <p:sp>
        <p:nvSpPr>
          <p:cNvPr id="20" name="TextBox 19"/>
          <p:cNvSpPr txBox="1"/>
          <p:nvPr/>
        </p:nvSpPr>
        <p:spPr>
          <a:xfrm>
            <a:off x="6662353" y="2968656"/>
            <a:ext cx="2429972" cy="338554"/>
          </a:xfrm>
          <a:prstGeom prst="rect">
            <a:avLst/>
          </a:prstGeom>
          <a:noFill/>
        </p:spPr>
        <p:txBody>
          <a:bodyPr wrap="none" rtlCol="0">
            <a:spAutoFit/>
          </a:bodyPr>
          <a:lstStyle/>
          <a:p>
            <a:r>
              <a:rPr lang="en-US" sz="1600" dirty="0" smtClean="0">
                <a:solidFill>
                  <a:schemeClr val="bg1"/>
                </a:solidFill>
                <a:latin typeface="Arial"/>
                <a:cs typeface="Arial"/>
              </a:rPr>
              <a:t>2           107       16±1 Hz</a:t>
            </a:r>
            <a:endParaRPr lang="en-US" sz="1600" dirty="0">
              <a:solidFill>
                <a:schemeClr val="bg1"/>
              </a:solidFill>
              <a:latin typeface="Arial"/>
              <a:cs typeface="Arial"/>
            </a:endParaRPr>
          </a:p>
        </p:txBody>
      </p:sp>
      <p:sp>
        <p:nvSpPr>
          <p:cNvPr id="22" name="TextBox 21"/>
          <p:cNvSpPr txBox="1"/>
          <p:nvPr/>
        </p:nvSpPr>
        <p:spPr>
          <a:xfrm>
            <a:off x="6697674" y="3987339"/>
            <a:ext cx="2429972" cy="338554"/>
          </a:xfrm>
          <a:prstGeom prst="rect">
            <a:avLst/>
          </a:prstGeom>
          <a:noFill/>
        </p:spPr>
        <p:txBody>
          <a:bodyPr wrap="none" rtlCol="0">
            <a:spAutoFit/>
          </a:bodyPr>
          <a:lstStyle/>
          <a:p>
            <a:r>
              <a:rPr lang="en-US" sz="1600" dirty="0" smtClean="0">
                <a:solidFill>
                  <a:schemeClr val="bg1"/>
                </a:solidFill>
                <a:latin typeface="Arial"/>
                <a:cs typeface="Arial"/>
              </a:rPr>
              <a:t>2           102       42±2 Hz</a:t>
            </a:r>
            <a:endParaRPr lang="en-US" sz="1600" dirty="0">
              <a:solidFill>
                <a:schemeClr val="bg1"/>
              </a:solidFill>
              <a:latin typeface="Arial"/>
              <a:cs typeface="Arial"/>
            </a:endParaRPr>
          </a:p>
        </p:txBody>
      </p:sp>
      <p:sp>
        <p:nvSpPr>
          <p:cNvPr id="18" name="Rectangle 17"/>
          <p:cNvSpPr/>
          <p:nvPr/>
        </p:nvSpPr>
        <p:spPr>
          <a:xfrm>
            <a:off x="6629400" y="2398034"/>
            <a:ext cx="2439196" cy="3344532"/>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219200" y="1066800"/>
            <a:ext cx="6781800" cy="1015663"/>
          </a:xfrm>
          <a:prstGeom prst="rect">
            <a:avLst/>
          </a:prstGeom>
          <a:noFill/>
        </p:spPr>
        <p:txBody>
          <a:bodyPr wrap="square" rtlCol="0">
            <a:spAutoFit/>
          </a:bodyPr>
          <a:lstStyle/>
          <a:p>
            <a:pPr marL="342900" indent="-342900">
              <a:buFont typeface="Wingdings" charset="2"/>
              <a:buChar char="v"/>
            </a:pPr>
            <a:r>
              <a:rPr lang="en-US" sz="2000" b="1" dirty="0" smtClean="0">
                <a:solidFill>
                  <a:srgbClr val="000000"/>
                </a:solidFill>
                <a:latin typeface="Arial"/>
                <a:cs typeface="Arial"/>
              </a:rPr>
              <a:t>Tom Otis &amp; </a:t>
            </a:r>
            <a:r>
              <a:rPr lang="en-US" sz="2000" b="1" dirty="0" err="1" smtClean="0">
                <a:solidFill>
                  <a:srgbClr val="000000"/>
                </a:solidFill>
                <a:latin typeface="Arial"/>
                <a:cs typeface="Arial"/>
              </a:rPr>
              <a:t>Meera</a:t>
            </a:r>
            <a:r>
              <a:rPr lang="en-US" sz="2000" b="1" dirty="0" smtClean="0">
                <a:solidFill>
                  <a:srgbClr val="000000"/>
                </a:solidFill>
                <a:latin typeface="Arial"/>
                <a:cs typeface="Arial"/>
              </a:rPr>
              <a:t> </a:t>
            </a:r>
            <a:r>
              <a:rPr lang="en-US" sz="2000" b="1" dirty="0" err="1" smtClean="0">
                <a:solidFill>
                  <a:srgbClr val="000000"/>
                </a:solidFill>
                <a:latin typeface="Arial"/>
                <a:cs typeface="Arial"/>
              </a:rPr>
              <a:t>Pratap</a:t>
            </a:r>
            <a:r>
              <a:rPr lang="en-US" sz="2000" b="1" dirty="0" smtClean="0">
                <a:solidFill>
                  <a:srgbClr val="000000"/>
                </a:solidFill>
                <a:latin typeface="Arial"/>
                <a:cs typeface="Arial"/>
              </a:rPr>
              <a:t>, </a:t>
            </a:r>
            <a:r>
              <a:rPr lang="en-US" sz="2000" b="1" dirty="0" smtClean="0">
                <a:solidFill>
                  <a:srgbClr val="000000"/>
                </a:solidFill>
                <a:latin typeface="Arial"/>
                <a:cs typeface="Arial"/>
              </a:rPr>
              <a:t>UCLA</a:t>
            </a:r>
          </a:p>
          <a:p>
            <a:pPr marL="342900" indent="-342900">
              <a:buFont typeface="Wingdings" charset="2"/>
              <a:buChar char="v"/>
            </a:pPr>
            <a:r>
              <a:rPr lang="en-US" sz="2000" b="1" dirty="0">
                <a:latin typeface="+mn-lt"/>
              </a:rPr>
              <a:t>Q127 mice have </a:t>
            </a:r>
            <a:r>
              <a:rPr lang="en-US" sz="2000" b="1" i="1" dirty="0">
                <a:latin typeface="+mn-lt"/>
              </a:rPr>
              <a:t>age-dependent </a:t>
            </a:r>
            <a:r>
              <a:rPr lang="en-US" sz="2000" b="1" dirty="0">
                <a:latin typeface="+mn-lt"/>
              </a:rPr>
              <a:t>abnormally slow Purkinje cell firing frequency (Hansen et al., 2013).</a:t>
            </a:r>
            <a:r>
              <a:rPr lang="en-US" sz="2000" b="1" dirty="0">
                <a:latin typeface="+mn-lt"/>
              </a:rPr>
              <a:t> </a:t>
            </a:r>
          </a:p>
        </p:txBody>
      </p:sp>
      <p:grpSp>
        <p:nvGrpSpPr>
          <p:cNvPr id="42" name="Group 41"/>
          <p:cNvGrpSpPr/>
          <p:nvPr/>
        </p:nvGrpSpPr>
        <p:grpSpPr>
          <a:xfrm>
            <a:off x="1130300" y="2914501"/>
            <a:ext cx="7905750" cy="2226732"/>
            <a:chOff x="1130300" y="2802468"/>
            <a:chExt cx="7905750" cy="2226732"/>
          </a:xfrm>
        </p:grpSpPr>
        <p:grpSp>
          <p:nvGrpSpPr>
            <p:cNvPr id="39" name="Group 38"/>
            <p:cNvGrpSpPr/>
            <p:nvPr/>
          </p:nvGrpSpPr>
          <p:grpSpPr>
            <a:xfrm>
              <a:off x="1130300" y="2802468"/>
              <a:ext cx="5499100" cy="2226732"/>
              <a:chOff x="1130300" y="2802468"/>
              <a:chExt cx="5499100" cy="2226732"/>
            </a:xfrm>
          </p:grpSpPr>
          <p:grpSp>
            <p:nvGrpSpPr>
              <p:cNvPr id="37" name="Group 36"/>
              <p:cNvGrpSpPr/>
              <p:nvPr/>
            </p:nvGrpSpPr>
            <p:grpSpPr>
              <a:xfrm>
                <a:off x="1130300" y="3429000"/>
                <a:ext cx="5499100" cy="1600200"/>
                <a:chOff x="1130300" y="3488266"/>
                <a:chExt cx="5499100" cy="1540934"/>
              </a:xfrm>
            </p:grpSpPr>
            <p:sp>
              <p:nvSpPr>
                <p:cNvPr id="11" name="Rectangle 10"/>
                <p:cNvSpPr/>
                <p:nvPr/>
              </p:nvSpPr>
              <p:spPr bwMode="auto">
                <a:xfrm>
                  <a:off x="2514600" y="3488266"/>
                  <a:ext cx="4114800" cy="1027289"/>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Freeform 8"/>
                <p:cNvSpPr/>
                <p:nvPr/>
              </p:nvSpPr>
              <p:spPr>
                <a:xfrm>
                  <a:off x="1130300" y="4470400"/>
                  <a:ext cx="365125" cy="558800"/>
                </a:xfrm>
                <a:custGeom>
                  <a:avLst/>
                  <a:gdLst>
                    <a:gd name="connsiteX0" fmla="*/ 15875 w 365125"/>
                    <a:gd name="connsiteY0" fmla="*/ 530225 h 530225"/>
                    <a:gd name="connsiteX1" fmla="*/ 92075 w 365125"/>
                    <a:gd name="connsiteY1" fmla="*/ 530225 h 530225"/>
                    <a:gd name="connsiteX2" fmla="*/ 111125 w 365125"/>
                    <a:gd name="connsiteY2" fmla="*/ 428625 h 530225"/>
                    <a:gd name="connsiteX3" fmla="*/ 196850 w 365125"/>
                    <a:gd name="connsiteY3" fmla="*/ 501650 h 530225"/>
                    <a:gd name="connsiteX4" fmla="*/ 295275 w 365125"/>
                    <a:gd name="connsiteY4" fmla="*/ 476250 h 530225"/>
                    <a:gd name="connsiteX5" fmla="*/ 365125 w 365125"/>
                    <a:gd name="connsiteY5" fmla="*/ 400050 h 530225"/>
                    <a:gd name="connsiteX6" fmla="*/ 349250 w 365125"/>
                    <a:gd name="connsiteY6" fmla="*/ 365125 h 530225"/>
                    <a:gd name="connsiteX7" fmla="*/ 342900 w 365125"/>
                    <a:gd name="connsiteY7" fmla="*/ 314325 h 530225"/>
                    <a:gd name="connsiteX8" fmla="*/ 320675 w 365125"/>
                    <a:gd name="connsiteY8" fmla="*/ 165100 h 530225"/>
                    <a:gd name="connsiteX9" fmla="*/ 285750 w 365125"/>
                    <a:gd name="connsiteY9" fmla="*/ 158750 h 530225"/>
                    <a:gd name="connsiteX10" fmla="*/ 266700 w 365125"/>
                    <a:gd name="connsiteY10" fmla="*/ 82550 h 530225"/>
                    <a:gd name="connsiteX11" fmla="*/ 266700 w 365125"/>
                    <a:gd name="connsiteY11" fmla="*/ 82550 h 530225"/>
                    <a:gd name="connsiteX12" fmla="*/ 285750 w 365125"/>
                    <a:gd name="connsiteY12" fmla="*/ 0 h 530225"/>
                    <a:gd name="connsiteX13" fmla="*/ 0 w 365125"/>
                    <a:gd name="connsiteY13" fmla="*/ 15875 h 530225"/>
                    <a:gd name="connsiteX0" fmla="*/ 15875 w 365125"/>
                    <a:gd name="connsiteY0" fmla="*/ 558800 h 558800"/>
                    <a:gd name="connsiteX1" fmla="*/ 92075 w 365125"/>
                    <a:gd name="connsiteY1" fmla="*/ 558800 h 558800"/>
                    <a:gd name="connsiteX2" fmla="*/ 111125 w 365125"/>
                    <a:gd name="connsiteY2" fmla="*/ 457200 h 558800"/>
                    <a:gd name="connsiteX3" fmla="*/ 196850 w 365125"/>
                    <a:gd name="connsiteY3" fmla="*/ 530225 h 558800"/>
                    <a:gd name="connsiteX4" fmla="*/ 295275 w 365125"/>
                    <a:gd name="connsiteY4" fmla="*/ 504825 h 558800"/>
                    <a:gd name="connsiteX5" fmla="*/ 365125 w 365125"/>
                    <a:gd name="connsiteY5" fmla="*/ 428625 h 558800"/>
                    <a:gd name="connsiteX6" fmla="*/ 349250 w 365125"/>
                    <a:gd name="connsiteY6" fmla="*/ 393700 h 558800"/>
                    <a:gd name="connsiteX7" fmla="*/ 342900 w 365125"/>
                    <a:gd name="connsiteY7" fmla="*/ 342900 h 558800"/>
                    <a:gd name="connsiteX8" fmla="*/ 320675 w 365125"/>
                    <a:gd name="connsiteY8" fmla="*/ 193675 h 558800"/>
                    <a:gd name="connsiteX9" fmla="*/ 285750 w 365125"/>
                    <a:gd name="connsiteY9" fmla="*/ 187325 h 558800"/>
                    <a:gd name="connsiteX10" fmla="*/ 266700 w 365125"/>
                    <a:gd name="connsiteY10" fmla="*/ 111125 h 558800"/>
                    <a:gd name="connsiteX11" fmla="*/ 266700 w 365125"/>
                    <a:gd name="connsiteY11" fmla="*/ 111125 h 558800"/>
                    <a:gd name="connsiteX12" fmla="*/ 273050 w 365125"/>
                    <a:gd name="connsiteY12" fmla="*/ 0 h 558800"/>
                    <a:gd name="connsiteX13" fmla="*/ 0 w 365125"/>
                    <a:gd name="connsiteY13" fmla="*/ 44450 h 558800"/>
                    <a:gd name="connsiteX0" fmla="*/ 15875 w 365125"/>
                    <a:gd name="connsiteY0" fmla="*/ 558800 h 558800"/>
                    <a:gd name="connsiteX1" fmla="*/ 92075 w 365125"/>
                    <a:gd name="connsiteY1" fmla="*/ 558800 h 558800"/>
                    <a:gd name="connsiteX2" fmla="*/ 111125 w 365125"/>
                    <a:gd name="connsiteY2" fmla="*/ 457200 h 558800"/>
                    <a:gd name="connsiteX3" fmla="*/ 196850 w 365125"/>
                    <a:gd name="connsiteY3" fmla="*/ 530225 h 558800"/>
                    <a:gd name="connsiteX4" fmla="*/ 295275 w 365125"/>
                    <a:gd name="connsiteY4" fmla="*/ 504825 h 558800"/>
                    <a:gd name="connsiteX5" fmla="*/ 365125 w 365125"/>
                    <a:gd name="connsiteY5" fmla="*/ 428625 h 558800"/>
                    <a:gd name="connsiteX6" fmla="*/ 349250 w 365125"/>
                    <a:gd name="connsiteY6" fmla="*/ 393700 h 558800"/>
                    <a:gd name="connsiteX7" fmla="*/ 342900 w 365125"/>
                    <a:gd name="connsiteY7" fmla="*/ 342900 h 558800"/>
                    <a:gd name="connsiteX8" fmla="*/ 320675 w 365125"/>
                    <a:gd name="connsiteY8" fmla="*/ 193675 h 558800"/>
                    <a:gd name="connsiteX9" fmla="*/ 285750 w 365125"/>
                    <a:gd name="connsiteY9" fmla="*/ 187325 h 558800"/>
                    <a:gd name="connsiteX10" fmla="*/ 266700 w 365125"/>
                    <a:gd name="connsiteY10" fmla="*/ 111125 h 558800"/>
                    <a:gd name="connsiteX11" fmla="*/ 279400 w 365125"/>
                    <a:gd name="connsiteY11" fmla="*/ 114300 h 558800"/>
                    <a:gd name="connsiteX12" fmla="*/ 273050 w 365125"/>
                    <a:gd name="connsiteY12" fmla="*/ 0 h 558800"/>
                    <a:gd name="connsiteX13" fmla="*/ 0 w 365125"/>
                    <a:gd name="connsiteY13" fmla="*/ 4445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125" h="558800">
                      <a:moveTo>
                        <a:pt x="15875" y="558800"/>
                      </a:moveTo>
                      <a:lnTo>
                        <a:pt x="92075" y="558800"/>
                      </a:lnTo>
                      <a:lnTo>
                        <a:pt x="111125" y="457200"/>
                      </a:lnTo>
                      <a:lnTo>
                        <a:pt x="196850" y="530225"/>
                      </a:lnTo>
                      <a:lnTo>
                        <a:pt x="295275" y="504825"/>
                      </a:lnTo>
                      <a:lnTo>
                        <a:pt x="365125" y="428625"/>
                      </a:lnTo>
                      <a:lnTo>
                        <a:pt x="349250" y="393700"/>
                      </a:lnTo>
                      <a:lnTo>
                        <a:pt x="342900" y="342900"/>
                      </a:lnTo>
                      <a:lnTo>
                        <a:pt x="320675" y="193675"/>
                      </a:lnTo>
                      <a:lnTo>
                        <a:pt x="285750" y="187325"/>
                      </a:lnTo>
                      <a:cubicBezTo>
                        <a:pt x="279400" y="161925"/>
                        <a:pt x="267758" y="123296"/>
                        <a:pt x="266700" y="111125"/>
                      </a:cubicBezTo>
                      <a:cubicBezTo>
                        <a:pt x="265642" y="98954"/>
                        <a:pt x="275167" y="113242"/>
                        <a:pt x="279400" y="114300"/>
                      </a:cubicBezTo>
                      <a:lnTo>
                        <a:pt x="273050" y="0"/>
                      </a:lnTo>
                      <a:lnTo>
                        <a:pt x="0" y="44450"/>
                      </a:lnTo>
                    </a:path>
                  </a:pathLst>
                </a:custGeom>
                <a:solidFill>
                  <a:srgbClr val="FFFFFF"/>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25" name="Straight Connector 24"/>
                <p:cNvCxnSpPr/>
                <p:nvPr/>
              </p:nvCxnSpPr>
              <p:spPr bwMode="auto">
                <a:xfrm>
                  <a:off x="1581150" y="4803775"/>
                  <a:ext cx="0" cy="76200"/>
                </a:xfrm>
                <a:prstGeom prst="line">
                  <a:avLst/>
                </a:prstGeom>
                <a:solidFill>
                  <a:schemeClr val="accent1"/>
                </a:solidFill>
                <a:ln w="28575" cap="flat" cmpd="sng" algn="ctr">
                  <a:solidFill>
                    <a:srgbClr val="FFFFFF"/>
                  </a:solidFill>
                  <a:prstDash val="solid"/>
                  <a:round/>
                  <a:headEnd type="none" w="sm" len="sm"/>
                  <a:tailEnd type="none" w="sm" len="sm"/>
                </a:ln>
                <a:effectLst/>
              </p:spPr>
            </p:cxnSp>
            <p:sp>
              <p:nvSpPr>
                <p:cNvPr id="26" name="Rectangle 25"/>
                <p:cNvSpPr/>
                <p:nvPr/>
              </p:nvSpPr>
              <p:spPr bwMode="auto">
                <a:xfrm>
                  <a:off x="1524000" y="4242425"/>
                  <a:ext cx="228600" cy="303389"/>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1539875" y="4267200"/>
                  <a:ext cx="152400" cy="321734"/>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1565275" y="4415053"/>
                  <a:ext cx="76200" cy="321734"/>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1768475" y="4573802"/>
                  <a:ext cx="66675" cy="15875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1936750" y="4668151"/>
                  <a:ext cx="66675" cy="15875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2019300" y="4485804"/>
                  <a:ext cx="66675" cy="15875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2057400" y="4375149"/>
                  <a:ext cx="152400" cy="177094"/>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3" name="Rectangle 32"/>
                <p:cNvSpPr/>
                <p:nvPr/>
              </p:nvSpPr>
              <p:spPr bwMode="auto">
                <a:xfrm>
                  <a:off x="2184399" y="4514849"/>
                  <a:ext cx="479425" cy="188226"/>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4" name="Rectangle 33"/>
                <p:cNvSpPr/>
                <p:nvPr/>
              </p:nvSpPr>
              <p:spPr bwMode="auto">
                <a:xfrm>
                  <a:off x="2552700" y="4648199"/>
                  <a:ext cx="260350" cy="269875"/>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5" name="Rectangle 34"/>
                <p:cNvSpPr/>
                <p:nvPr/>
              </p:nvSpPr>
              <p:spPr bwMode="auto">
                <a:xfrm>
                  <a:off x="2632075" y="4759325"/>
                  <a:ext cx="184149" cy="269875"/>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6" name="Rectangle 35"/>
                <p:cNvSpPr/>
                <p:nvPr/>
              </p:nvSpPr>
              <p:spPr bwMode="auto">
                <a:xfrm>
                  <a:off x="2921000" y="4759325"/>
                  <a:ext cx="965200" cy="269875"/>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38" name="Rectangle 37"/>
              <p:cNvSpPr/>
              <p:nvPr/>
            </p:nvSpPr>
            <p:spPr bwMode="auto">
              <a:xfrm>
                <a:off x="1981200" y="2802468"/>
                <a:ext cx="1905000" cy="269875"/>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41" name="Rectangle 40"/>
            <p:cNvSpPr/>
            <p:nvPr/>
          </p:nvSpPr>
          <p:spPr bwMode="auto">
            <a:xfrm>
              <a:off x="6781800" y="3581400"/>
              <a:ext cx="2254250" cy="1066800"/>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43" name="TextBox 42"/>
          <p:cNvSpPr txBox="1"/>
          <p:nvPr/>
        </p:nvSpPr>
        <p:spPr>
          <a:xfrm>
            <a:off x="5991917" y="2422525"/>
            <a:ext cx="563726" cy="307777"/>
          </a:xfrm>
          <a:prstGeom prst="rect">
            <a:avLst/>
          </a:prstGeom>
          <a:noFill/>
        </p:spPr>
        <p:txBody>
          <a:bodyPr wrap="none" rtlCol="0">
            <a:spAutoFit/>
          </a:bodyPr>
          <a:lstStyle/>
          <a:p>
            <a:r>
              <a:rPr lang="en-US" sz="1400" dirty="0" smtClean="0">
                <a:latin typeface="+mn-lt"/>
              </a:rPr>
              <a:t>mice</a:t>
            </a:r>
            <a:endParaRPr lang="en-US" sz="1600" dirty="0">
              <a:latin typeface="+mn-lt"/>
            </a:endParaRPr>
          </a:p>
        </p:txBody>
      </p:sp>
      <p:sp>
        <p:nvSpPr>
          <p:cNvPr id="45" name="TextBox 44"/>
          <p:cNvSpPr txBox="1"/>
          <p:nvPr/>
        </p:nvSpPr>
        <p:spPr>
          <a:xfrm>
            <a:off x="4495800" y="4559300"/>
            <a:ext cx="563726" cy="307777"/>
          </a:xfrm>
          <a:prstGeom prst="rect">
            <a:avLst/>
          </a:prstGeom>
          <a:noFill/>
        </p:spPr>
        <p:txBody>
          <a:bodyPr wrap="none" rtlCol="0">
            <a:spAutoFit/>
          </a:bodyPr>
          <a:lstStyle/>
          <a:p>
            <a:r>
              <a:rPr lang="en-US" sz="1400" dirty="0" smtClean="0">
                <a:latin typeface="+mn-lt"/>
              </a:rPr>
              <a:t>mice</a:t>
            </a:r>
            <a:endParaRPr lang="en-US" sz="1600" dirty="0">
              <a:latin typeface="+mn-lt"/>
            </a:endParaRPr>
          </a:p>
        </p:txBody>
      </p:sp>
      <p:sp>
        <p:nvSpPr>
          <p:cNvPr id="2" name="TextBox 1"/>
          <p:cNvSpPr txBox="1"/>
          <p:nvPr/>
        </p:nvSpPr>
        <p:spPr>
          <a:xfrm>
            <a:off x="2438400" y="6248400"/>
            <a:ext cx="4689229" cy="400110"/>
          </a:xfrm>
          <a:prstGeom prst="rect">
            <a:avLst/>
          </a:prstGeom>
          <a:noFill/>
        </p:spPr>
        <p:txBody>
          <a:bodyPr wrap="none" rtlCol="0">
            <a:spAutoFit/>
          </a:bodyPr>
          <a:lstStyle/>
          <a:p>
            <a:r>
              <a:rPr lang="en-US" sz="2000" b="1" dirty="0" smtClean="0">
                <a:latin typeface="+mj-lt"/>
              </a:rPr>
              <a:t>Extracellular slice culture recordings</a:t>
            </a:r>
            <a:endParaRPr lang="en-US" sz="2000" b="1" dirty="0">
              <a:latin typeface="+mj-lt"/>
            </a:endParaRPr>
          </a:p>
        </p:txBody>
      </p:sp>
    </p:spTree>
    <p:extLst>
      <p:ext uri="{BB962C8B-B14F-4D97-AF65-F5344CB8AC3E}">
        <p14:creationId xmlns:p14="http://schemas.microsoft.com/office/powerpoint/2010/main" val="261105487"/>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33400" y="1092200"/>
            <a:ext cx="8305800" cy="5308600"/>
          </a:xfrm>
        </p:spPr>
        <p:txBody>
          <a:bodyPr>
            <a:noAutofit/>
          </a:bodyPr>
          <a:lstStyle/>
          <a:p>
            <a:pPr marL="0" indent="0">
              <a:buNone/>
            </a:pPr>
            <a:r>
              <a:rPr lang="en-US" sz="2000" b="1" dirty="0" smtClean="0">
                <a:solidFill>
                  <a:srgbClr val="000000"/>
                </a:solidFill>
                <a:latin typeface="Arial"/>
                <a:cs typeface="Arial"/>
              </a:rPr>
              <a:t>Conclusions</a:t>
            </a:r>
          </a:p>
          <a:p>
            <a:pPr>
              <a:buFont typeface="Wingdings" charset="2"/>
              <a:buChar char="v"/>
            </a:pPr>
            <a:r>
              <a:rPr lang="en-US" sz="2000" b="1" dirty="0" smtClean="0">
                <a:solidFill>
                  <a:srgbClr val="000000"/>
                </a:solidFill>
                <a:latin typeface="Arial"/>
                <a:cs typeface="Arial"/>
              </a:rPr>
              <a:t>ASOs lowered </a:t>
            </a:r>
            <a:r>
              <a:rPr lang="en-US" sz="2000" b="1" i="1" dirty="0" smtClean="0">
                <a:solidFill>
                  <a:srgbClr val="000000"/>
                </a:solidFill>
                <a:latin typeface="Arial"/>
                <a:cs typeface="Arial"/>
              </a:rPr>
              <a:t>ATXN2</a:t>
            </a:r>
            <a:r>
              <a:rPr lang="en-US" sz="2000" b="1" dirty="0" smtClean="0">
                <a:solidFill>
                  <a:srgbClr val="000000"/>
                </a:solidFill>
                <a:latin typeface="Arial"/>
                <a:cs typeface="Arial"/>
              </a:rPr>
              <a:t> expression with prolonged effect.</a:t>
            </a:r>
          </a:p>
          <a:p>
            <a:pPr>
              <a:buFont typeface="Wingdings" charset="2"/>
              <a:buChar char="v"/>
            </a:pPr>
            <a:r>
              <a:rPr lang="en-US" sz="2000" b="1" i="1" dirty="0" smtClean="0">
                <a:solidFill>
                  <a:srgbClr val="000000"/>
                </a:solidFill>
                <a:latin typeface="Arial"/>
                <a:cs typeface="Arial"/>
              </a:rPr>
              <a:t>ATXN2</a:t>
            </a:r>
            <a:r>
              <a:rPr lang="en-US" sz="2000" b="1" dirty="0" smtClean="0">
                <a:solidFill>
                  <a:srgbClr val="000000"/>
                </a:solidFill>
                <a:latin typeface="Arial"/>
                <a:cs typeface="Arial"/>
              </a:rPr>
              <a:t> ASOs improved expression of molecular markers of Purkinje cell health.</a:t>
            </a:r>
          </a:p>
          <a:p>
            <a:pPr>
              <a:buFont typeface="Wingdings" charset="2"/>
              <a:buChar char="v"/>
            </a:pPr>
            <a:r>
              <a:rPr lang="en-US" sz="2000" b="1" i="1" dirty="0" smtClean="0">
                <a:solidFill>
                  <a:srgbClr val="000000"/>
                </a:solidFill>
                <a:latin typeface="Arial"/>
                <a:cs typeface="Arial"/>
              </a:rPr>
              <a:t>ATXN2</a:t>
            </a:r>
            <a:r>
              <a:rPr lang="en-US" sz="2000" b="1" dirty="0" smtClean="0">
                <a:solidFill>
                  <a:srgbClr val="000000"/>
                </a:solidFill>
                <a:latin typeface="Arial"/>
                <a:cs typeface="Arial"/>
              </a:rPr>
              <a:t> ASOs modified the rotarod and neurophysiological phenotypes of SCA2 transgenic mice. </a:t>
            </a:r>
          </a:p>
          <a:p>
            <a:pPr>
              <a:buFont typeface="Wingdings" charset="2"/>
              <a:buChar char="v"/>
            </a:pPr>
            <a:endParaRPr lang="en-US" sz="1400" b="1" dirty="0" smtClean="0">
              <a:solidFill>
                <a:srgbClr val="000000"/>
              </a:solidFill>
              <a:latin typeface="Arial"/>
              <a:cs typeface="Arial"/>
            </a:endParaRPr>
          </a:p>
          <a:p>
            <a:pPr marL="0" indent="0">
              <a:buNone/>
            </a:pPr>
            <a:r>
              <a:rPr lang="en-US" sz="2000" b="1" dirty="0" smtClean="0">
                <a:solidFill>
                  <a:srgbClr val="000000"/>
                </a:solidFill>
                <a:latin typeface="Arial"/>
                <a:cs typeface="Arial"/>
              </a:rPr>
              <a:t>Future Directions</a:t>
            </a:r>
          </a:p>
          <a:p>
            <a:pPr>
              <a:buFont typeface="Wingdings" charset="2"/>
              <a:buChar char="v"/>
            </a:pPr>
            <a:r>
              <a:rPr lang="en-US" sz="2000" b="1" dirty="0" smtClean="0">
                <a:solidFill>
                  <a:srgbClr val="000000"/>
                </a:solidFill>
                <a:latin typeface="Arial"/>
                <a:cs typeface="Arial"/>
              </a:rPr>
              <a:t>Different ASO doses, ASO treatment times, &amp; multiple ASO treatments.</a:t>
            </a:r>
          </a:p>
          <a:p>
            <a:pPr>
              <a:buFont typeface="Wingdings" charset="2"/>
              <a:buChar char="v"/>
            </a:pPr>
            <a:r>
              <a:rPr lang="en-US" sz="2000" b="1" dirty="0" smtClean="0">
                <a:solidFill>
                  <a:srgbClr val="000000"/>
                </a:solidFill>
                <a:latin typeface="Arial"/>
                <a:cs typeface="Arial"/>
              </a:rPr>
              <a:t>Modifying ASO chemistry.</a:t>
            </a:r>
          </a:p>
          <a:p>
            <a:pPr>
              <a:buFont typeface="Wingdings" charset="2"/>
              <a:buChar char="v"/>
            </a:pPr>
            <a:r>
              <a:rPr lang="en-US" sz="2000" b="1" dirty="0" smtClean="0">
                <a:solidFill>
                  <a:srgbClr val="000000"/>
                </a:solidFill>
                <a:latin typeface="Arial"/>
                <a:cs typeface="Arial"/>
              </a:rPr>
              <a:t>Additional animal models.</a:t>
            </a:r>
          </a:p>
          <a:p>
            <a:pPr marL="457200" lvl="1" indent="0">
              <a:buNone/>
            </a:pPr>
            <a:r>
              <a:rPr lang="en-US" sz="1600" b="1" dirty="0" smtClean="0">
                <a:solidFill>
                  <a:srgbClr val="000000"/>
                </a:solidFill>
                <a:latin typeface="Arial"/>
                <a:cs typeface="Arial"/>
              </a:rPr>
              <a:t>BAC SCA2 [Q72] mice</a:t>
            </a:r>
          </a:p>
          <a:p>
            <a:pPr marL="457200" lvl="1" indent="0">
              <a:buNone/>
            </a:pPr>
            <a:r>
              <a:rPr lang="en-US" sz="1600" b="1" i="1" dirty="0" smtClean="0">
                <a:solidFill>
                  <a:srgbClr val="000000"/>
                </a:solidFill>
                <a:latin typeface="Arial"/>
                <a:cs typeface="Arial"/>
              </a:rPr>
              <a:t>ATXN2</a:t>
            </a:r>
            <a:r>
              <a:rPr lang="en-US" sz="1600" b="1" dirty="0" smtClean="0">
                <a:solidFill>
                  <a:srgbClr val="000000"/>
                </a:solidFill>
                <a:latin typeface="Arial"/>
                <a:cs typeface="Arial"/>
              </a:rPr>
              <a:t> promoter [Q129] transgenic mice</a:t>
            </a:r>
          </a:p>
          <a:p>
            <a:pPr>
              <a:buFont typeface="Wingdings" charset="2"/>
              <a:buChar char="v"/>
            </a:pPr>
            <a:r>
              <a:rPr lang="en-US" sz="2000" b="1" dirty="0" smtClean="0">
                <a:solidFill>
                  <a:srgbClr val="000000"/>
                </a:solidFill>
                <a:latin typeface="Arial"/>
                <a:cs typeface="Arial"/>
              </a:rPr>
              <a:t>RNA-</a:t>
            </a:r>
            <a:r>
              <a:rPr lang="en-US" sz="2000" b="1" dirty="0" err="1" smtClean="0">
                <a:solidFill>
                  <a:srgbClr val="000000"/>
                </a:solidFill>
                <a:latin typeface="Arial"/>
                <a:cs typeface="Arial"/>
              </a:rPr>
              <a:t>seq</a:t>
            </a:r>
            <a:r>
              <a:rPr lang="en-US" sz="2000" b="1" dirty="0" smtClean="0">
                <a:solidFill>
                  <a:srgbClr val="000000"/>
                </a:solidFill>
                <a:latin typeface="Arial"/>
                <a:cs typeface="Arial"/>
              </a:rPr>
              <a:t> analysis for evaluating off-target effects</a:t>
            </a:r>
          </a:p>
        </p:txBody>
      </p:sp>
      <p:sp>
        <p:nvSpPr>
          <p:cNvPr id="5" name="Title 1"/>
          <p:cNvSpPr txBox="1">
            <a:spLocks/>
          </p:cNvSpPr>
          <p:nvPr/>
        </p:nvSpPr>
        <p:spPr bwMode="auto">
          <a:xfrm>
            <a:off x="228600" y="101600"/>
            <a:ext cx="8763000" cy="889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smtClean="0">
                <a:solidFill>
                  <a:srgbClr val="000000"/>
                </a:solidFill>
                <a:effectLst>
                  <a:outerShdw blurRad="38100" dist="38100" dir="2700000" algn="tl">
                    <a:srgbClr val="000000">
                      <a:alpha val="43137"/>
                    </a:srgbClr>
                  </a:outerShdw>
                </a:effectLst>
                <a:ea typeface="Arial Unicode MS" panose="020B0604020202020204" pitchFamily="34" charset="-128"/>
                <a:cs typeface="Arial Unicode MS" panose="020B0604020202020204" pitchFamily="34" charset="-128"/>
              </a:rPr>
              <a:t>Conclusions and Future Directions</a:t>
            </a:r>
            <a:endParaRPr lang="en-US" sz="3600" b="1" dirty="0">
              <a:solidFill>
                <a:srgbClr val="000000"/>
              </a:solidFill>
              <a:effectLst>
                <a:outerShdw blurRad="38100" dist="38100" dir="2700000" algn="tl">
                  <a:srgbClr val="000000">
                    <a:alpha val="43137"/>
                  </a:srgbClr>
                </a:outerShdw>
              </a:effectLs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41138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33400" y="889000"/>
            <a:ext cx="8001000" cy="369332"/>
          </a:xfrm>
          <a:prstGeom prst="rect">
            <a:avLst/>
          </a:prstGeom>
          <a:noFill/>
          <a:ln>
            <a:solidFill>
              <a:srgbClr val="000000"/>
            </a:solidFill>
          </a:ln>
        </p:spPr>
        <p:txBody>
          <a:bodyPr wrap="square" rtlCol="0">
            <a:spAutoFit/>
          </a:bodyPr>
          <a:lstStyle/>
          <a:p>
            <a:pPr algn="ctr"/>
            <a:r>
              <a:rPr lang="en-US" dirty="0" smtClean="0">
                <a:solidFill>
                  <a:srgbClr val="000000"/>
                </a:solidFill>
                <a:latin typeface="Arial" panose="020B0604020202020204" pitchFamily="34" charset="0"/>
                <a:cs typeface="Arial" panose="020B0604020202020204" pitchFamily="34" charset="0"/>
              </a:rPr>
              <a:t>Thanks to our partners at Isis Pharmaceuticals  </a:t>
            </a:r>
          </a:p>
        </p:txBody>
      </p:sp>
      <p:sp>
        <p:nvSpPr>
          <p:cNvPr id="5" name="Content Placeholder 4"/>
          <p:cNvSpPr>
            <a:spLocks noGrp="1"/>
          </p:cNvSpPr>
          <p:nvPr>
            <p:ph idx="1"/>
          </p:nvPr>
        </p:nvSpPr>
        <p:spPr>
          <a:xfrm>
            <a:off x="2095696" y="1830917"/>
            <a:ext cx="6553200" cy="711200"/>
          </a:xfrm>
        </p:spPr>
        <p:txBody>
          <a:bodyPr rtlCol="0">
            <a:noAutofit/>
          </a:bodyPr>
          <a:lstStyle/>
          <a:p>
            <a:pPr marL="0" indent="0" fontAlgn="auto">
              <a:lnSpc>
                <a:spcPct val="110000"/>
              </a:lnSpc>
              <a:spcAft>
                <a:spcPts val="0"/>
              </a:spcAft>
              <a:buFont typeface="Arial" pitchFamily="34" charset="0"/>
              <a:buNone/>
              <a:defRPr/>
            </a:pPr>
            <a:r>
              <a:rPr lang="en-US" sz="2000" dirty="0" smtClean="0">
                <a:solidFill>
                  <a:srgbClr val="000000"/>
                </a:solidFill>
                <a:latin typeface="Arial"/>
                <a:ea typeface="+mn-ea"/>
                <a:cs typeface="Arial"/>
              </a:rPr>
              <a:t>Our research team at the University of Utah</a:t>
            </a:r>
            <a:endParaRPr lang="en-US" sz="2000" dirty="0">
              <a:solidFill>
                <a:srgbClr val="000000"/>
              </a:solidFill>
              <a:latin typeface="Arial"/>
              <a:ea typeface="+mn-ea"/>
              <a:cs typeface="Arial"/>
            </a:endParaRPr>
          </a:p>
        </p:txBody>
      </p:sp>
      <p:sp>
        <p:nvSpPr>
          <p:cNvPr id="3" name="Rectangle 2"/>
          <p:cNvSpPr/>
          <p:nvPr/>
        </p:nvSpPr>
        <p:spPr>
          <a:xfrm>
            <a:off x="2667001" y="1"/>
            <a:ext cx="4354035" cy="646331"/>
          </a:xfrm>
          <a:prstGeom prst="rect">
            <a:avLst/>
          </a:prstGeom>
        </p:spPr>
        <p:txBody>
          <a:bodyPr wrap="square">
            <a:spAutoFit/>
          </a:bodyPr>
          <a:lstStyle/>
          <a:p>
            <a:pPr>
              <a:defRPr/>
            </a:pPr>
            <a:r>
              <a:rPr lang="en-US" sz="3600" b="1" dirty="0" smtClean="0">
                <a:solidFill>
                  <a:srgbClr val="000000"/>
                </a:solidFill>
                <a:latin typeface="Arial"/>
                <a:ea typeface="+mn-ea"/>
                <a:cs typeface="Arial"/>
              </a:rPr>
              <a:t>Acknowledgments</a:t>
            </a:r>
            <a:endParaRPr lang="en-US" sz="3600" b="1" dirty="0">
              <a:solidFill>
                <a:srgbClr val="000000"/>
              </a:solidFill>
              <a:latin typeface="Arial"/>
              <a:ea typeface="+mn-ea"/>
              <a:cs typeface="Arial"/>
            </a:endParaRPr>
          </a:p>
        </p:txBody>
      </p:sp>
      <p:pic>
        <p:nvPicPr>
          <p:cNvPr id="15" name="Picture 14"/>
          <p:cNvPicPr>
            <a:picLocks noChangeAspect="1"/>
          </p:cNvPicPr>
          <p:nvPr/>
        </p:nvPicPr>
        <p:blipFill>
          <a:blip r:embed="rId3"/>
          <a:stretch>
            <a:fillRect/>
          </a:stretch>
        </p:blipFill>
        <p:spPr>
          <a:xfrm>
            <a:off x="3260921" y="2542117"/>
            <a:ext cx="952860" cy="1153934"/>
          </a:xfrm>
          <a:prstGeom prst="rect">
            <a:avLst/>
          </a:prstGeom>
        </p:spPr>
      </p:pic>
      <p:pic>
        <p:nvPicPr>
          <p:cNvPr id="16" name="Picture 15"/>
          <p:cNvPicPr>
            <a:picLocks noChangeAspect="1"/>
          </p:cNvPicPr>
          <p:nvPr/>
        </p:nvPicPr>
        <p:blipFill rotWithShape="1">
          <a:blip r:embed="rId4"/>
          <a:srcRect l="13036"/>
          <a:stretch/>
        </p:blipFill>
        <p:spPr>
          <a:xfrm>
            <a:off x="5229781" y="2542118"/>
            <a:ext cx="1016628" cy="1150565"/>
          </a:xfrm>
          <a:prstGeom prst="rect">
            <a:avLst/>
          </a:prstGeom>
        </p:spPr>
      </p:pic>
      <p:pic>
        <p:nvPicPr>
          <p:cNvPr id="17" name="Picture 16"/>
          <p:cNvPicPr>
            <a:picLocks noChangeAspect="1"/>
          </p:cNvPicPr>
          <p:nvPr/>
        </p:nvPicPr>
        <p:blipFill rotWithShape="1">
          <a:blip r:embed="rId5"/>
          <a:srcRect l="5273" t="1" r="8378" b="2028"/>
          <a:stretch/>
        </p:blipFill>
        <p:spPr>
          <a:xfrm>
            <a:off x="6296581" y="2540292"/>
            <a:ext cx="831850" cy="1147723"/>
          </a:xfrm>
          <a:prstGeom prst="rect">
            <a:avLst/>
          </a:prstGeom>
        </p:spPr>
      </p:pic>
      <p:pic>
        <p:nvPicPr>
          <p:cNvPr id="18" name="Picture 6"/>
          <p:cNvPicPr>
            <a:picLocks noChangeAspect="1"/>
          </p:cNvPicPr>
          <p:nvPr/>
        </p:nvPicPr>
        <p:blipFill rotWithShape="1">
          <a:blip r:embed="rId6">
            <a:extLst>
              <a:ext uri="{28A0092B-C50C-407E-A947-70E740481C1C}">
                <a14:useLocalDpi xmlns:a14="http://schemas.microsoft.com/office/drawing/2010/main" val="0"/>
              </a:ext>
            </a:extLst>
          </a:blip>
          <a:srcRect l="10494" r="9876" b="20524"/>
          <a:stretch/>
        </p:blipFill>
        <p:spPr bwMode="auto">
          <a:xfrm>
            <a:off x="7446433" y="3884083"/>
            <a:ext cx="1092200"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7"/>
          <a:srcRect l="5140" r="21719"/>
          <a:stretch/>
        </p:blipFill>
        <p:spPr>
          <a:xfrm>
            <a:off x="2029381" y="2533652"/>
            <a:ext cx="1174750" cy="1153934"/>
          </a:xfrm>
          <a:prstGeom prst="rect">
            <a:avLst/>
          </a:prstGeom>
        </p:spPr>
      </p:pic>
      <p:pic>
        <p:nvPicPr>
          <p:cNvPr id="21" name="Picture 20"/>
          <p:cNvPicPr>
            <a:picLocks noChangeAspect="1"/>
          </p:cNvPicPr>
          <p:nvPr/>
        </p:nvPicPr>
        <p:blipFill rotWithShape="1">
          <a:blip r:embed="rId8"/>
          <a:srcRect l="17778" b="8180"/>
          <a:stretch/>
        </p:blipFill>
        <p:spPr>
          <a:xfrm>
            <a:off x="4251881" y="2542119"/>
            <a:ext cx="939800" cy="1153934"/>
          </a:xfrm>
          <a:prstGeom prst="rect">
            <a:avLst/>
          </a:prstGeom>
        </p:spPr>
      </p:pic>
      <p:pic>
        <p:nvPicPr>
          <p:cNvPr id="24" name="Picture 23"/>
          <p:cNvPicPr>
            <a:picLocks noChangeAspect="1"/>
          </p:cNvPicPr>
          <p:nvPr/>
        </p:nvPicPr>
        <p:blipFill rotWithShape="1">
          <a:blip r:embed="rId9"/>
          <a:srcRect l="9359" r="8053"/>
          <a:stretch/>
        </p:blipFill>
        <p:spPr>
          <a:xfrm>
            <a:off x="7210981" y="2542119"/>
            <a:ext cx="952500" cy="1153934"/>
          </a:xfrm>
          <a:prstGeom prst="rect">
            <a:avLst/>
          </a:prstGeom>
        </p:spPr>
      </p:pic>
      <p:pic>
        <p:nvPicPr>
          <p:cNvPr id="22" name="Picture 21"/>
          <p:cNvPicPr>
            <a:picLocks noChangeAspect="1"/>
          </p:cNvPicPr>
          <p:nvPr/>
        </p:nvPicPr>
        <p:blipFill>
          <a:blip r:embed="rId10"/>
          <a:stretch>
            <a:fillRect/>
          </a:stretch>
        </p:blipFill>
        <p:spPr>
          <a:xfrm>
            <a:off x="4272839" y="3879764"/>
            <a:ext cx="968356" cy="1149435"/>
          </a:xfrm>
          <a:prstGeom prst="rect">
            <a:avLst/>
          </a:prstGeom>
        </p:spPr>
      </p:pic>
      <p:pic>
        <p:nvPicPr>
          <p:cNvPr id="23" name="Picture 22"/>
          <p:cNvPicPr>
            <a:picLocks noChangeAspect="1"/>
          </p:cNvPicPr>
          <p:nvPr/>
        </p:nvPicPr>
        <p:blipFill>
          <a:blip r:embed="rId11"/>
          <a:stretch>
            <a:fillRect/>
          </a:stretch>
        </p:blipFill>
        <p:spPr>
          <a:xfrm>
            <a:off x="3276600" y="3886200"/>
            <a:ext cx="948595" cy="1133780"/>
          </a:xfrm>
          <a:prstGeom prst="rect">
            <a:avLst/>
          </a:prstGeom>
        </p:spPr>
      </p:pic>
      <p:pic>
        <p:nvPicPr>
          <p:cNvPr id="4" name="Picture 3"/>
          <p:cNvPicPr>
            <a:picLocks noChangeAspect="1"/>
          </p:cNvPicPr>
          <p:nvPr/>
        </p:nvPicPr>
        <p:blipFill>
          <a:blip r:embed="rId12"/>
          <a:stretch>
            <a:fillRect/>
          </a:stretch>
        </p:blipFill>
        <p:spPr>
          <a:xfrm>
            <a:off x="5291995" y="3886199"/>
            <a:ext cx="1017752" cy="1130857"/>
          </a:xfrm>
          <a:prstGeom prst="rect">
            <a:avLst/>
          </a:prstGeom>
        </p:spPr>
      </p:pic>
      <p:pic>
        <p:nvPicPr>
          <p:cNvPr id="25" name="Picture 24"/>
          <p:cNvPicPr>
            <a:picLocks noChangeAspect="1"/>
          </p:cNvPicPr>
          <p:nvPr/>
        </p:nvPicPr>
        <p:blipFill>
          <a:blip r:embed="rId13"/>
          <a:stretch>
            <a:fillRect/>
          </a:stretch>
        </p:blipFill>
        <p:spPr>
          <a:xfrm>
            <a:off x="6385513" y="3886199"/>
            <a:ext cx="1018583" cy="1130857"/>
          </a:xfrm>
          <a:prstGeom prst="rect">
            <a:avLst/>
          </a:prstGeom>
        </p:spPr>
      </p:pic>
      <p:sp>
        <p:nvSpPr>
          <p:cNvPr id="28" name="TextBox 27"/>
          <p:cNvSpPr txBox="1"/>
          <p:nvPr/>
        </p:nvSpPr>
        <p:spPr>
          <a:xfrm>
            <a:off x="609600" y="6172200"/>
            <a:ext cx="8001000" cy="369332"/>
          </a:xfrm>
          <a:prstGeom prst="rect">
            <a:avLst/>
          </a:prstGeom>
          <a:noFill/>
          <a:ln>
            <a:solidFill>
              <a:schemeClr val="bg1"/>
            </a:solidFill>
          </a:ln>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Funded by NINDS grants</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R21NS081182, RC4NS073009 &amp; R01NS033123</a:t>
            </a:r>
          </a:p>
        </p:txBody>
      </p:sp>
      <p:pic>
        <p:nvPicPr>
          <p:cNvPr id="30" name="Picture 29"/>
          <p:cNvPicPr>
            <a:picLocks noChangeAspect="1"/>
          </p:cNvPicPr>
          <p:nvPr/>
        </p:nvPicPr>
        <p:blipFill>
          <a:blip r:embed="rId14"/>
          <a:stretch>
            <a:fillRect/>
          </a:stretch>
        </p:blipFill>
        <p:spPr>
          <a:xfrm>
            <a:off x="7087374" y="628619"/>
            <a:ext cx="1003300" cy="1073181"/>
          </a:xfrm>
          <a:prstGeom prst="rect">
            <a:avLst/>
          </a:prstGeom>
          <a:ln>
            <a:solidFill>
              <a:srgbClr val="000000"/>
            </a:solidFill>
          </a:ln>
        </p:spPr>
      </p:pic>
      <p:pic>
        <p:nvPicPr>
          <p:cNvPr id="6" name="Picture 5"/>
          <p:cNvPicPr>
            <a:picLocks noChangeAspect="1"/>
          </p:cNvPicPr>
          <p:nvPr/>
        </p:nvPicPr>
        <p:blipFill rotWithShape="1">
          <a:blip r:embed="rId15"/>
          <a:srcRect b="14814"/>
          <a:stretch/>
        </p:blipFill>
        <p:spPr>
          <a:xfrm>
            <a:off x="990600" y="2532455"/>
            <a:ext cx="914400" cy="1125145"/>
          </a:xfrm>
          <a:prstGeom prst="rect">
            <a:avLst/>
          </a:prstGeom>
        </p:spPr>
      </p:pic>
      <p:pic>
        <p:nvPicPr>
          <p:cNvPr id="26" name="Picture 23" descr="Ulogo_R"/>
          <p:cNvPicPr>
            <a:picLocks noChangeAspect="1" noChangeArrowheads="1"/>
          </p:cNvPicPr>
          <p:nvPr/>
        </p:nvPicPr>
        <p:blipFill>
          <a:blip r:embed="rId16"/>
          <a:srcRect/>
          <a:stretch>
            <a:fillRect/>
          </a:stretch>
        </p:blipFill>
        <p:spPr bwMode="auto">
          <a:xfrm>
            <a:off x="457200" y="3964517"/>
            <a:ext cx="2416662" cy="1674283"/>
          </a:xfrm>
          <a:prstGeom prst="rect">
            <a:avLst/>
          </a:prstGeom>
          <a:noFill/>
          <a:ln w="9525">
            <a:noFill/>
            <a:miter lim="800000"/>
            <a:headEnd/>
            <a:tailEnd/>
          </a:ln>
        </p:spPr>
      </p:pic>
      <p:sp>
        <p:nvSpPr>
          <p:cNvPr id="2" name="TextBox 1"/>
          <p:cNvSpPr txBox="1"/>
          <p:nvPr/>
        </p:nvSpPr>
        <p:spPr>
          <a:xfrm>
            <a:off x="3124200" y="5334000"/>
            <a:ext cx="5685872" cy="461665"/>
          </a:xfrm>
          <a:prstGeom prst="rect">
            <a:avLst/>
          </a:prstGeom>
          <a:noFill/>
        </p:spPr>
        <p:txBody>
          <a:bodyPr wrap="none" rtlCol="0">
            <a:spAutoFit/>
          </a:bodyPr>
          <a:lstStyle/>
          <a:p>
            <a:r>
              <a:rPr lang="en-US" sz="2400" b="1" dirty="0" smtClean="0">
                <a:latin typeface="+mn-lt"/>
              </a:rPr>
              <a:t>Thanks to Tom Otis and </a:t>
            </a:r>
            <a:r>
              <a:rPr lang="en-US" sz="2400" b="1" dirty="0" err="1" smtClean="0">
                <a:latin typeface="+mn-lt"/>
              </a:rPr>
              <a:t>Meera</a:t>
            </a:r>
            <a:r>
              <a:rPr lang="en-US" sz="2400" b="1" dirty="0" smtClean="0">
                <a:latin typeface="+mn-lt"/>
              </a:rPr>
              <a:t> </a:t>
            </a:r>
            <a:r>
              <a:rPr lang="en-US" sz="2400" b="1" dirty="0" err="1" smtClean="0">
                <a:latin typeface="+mn-lt"/>
              </a:rPr>
              <a:t>Pratap</a:t>
            </a:r>
            <a:endParaRPr lang="en-US" sz="2400" b="1" dirty="0" smtClean="0">
              <a:latin typeface="+mn-lt"/>
            </a:endParaRPr>
          </a:p>
        </p:txBody>
      </p:sp>
    </p:spTree>
    <p:extLst>
      <p:ext uri="{BB962C8B-B14F-4D97-AF65-F5344CB8AC3E}">
        <p14:creationId xmlns:p14="http://schemas.microsoft.com/office/powerpoint/2010/main" val="35477969"/>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smtClean="0">
                <a:solidFill>
                  <a:srgbClr val="000000"/>
                </a:solidFill>
                <a:latin typeface="Arial"/>
                <a:cs typeface="Arial"/>
              </a:rPr>
              <a:t>Spinocerebellar Ataxia Type 2 (SCA2)</a:t>
            </a:r>
            <a:endParaRPr lang="en-US" sz="2800" b="1" dirty="0">
              <a:solidFill>
                <a:srgbClr val="000000"/>
              </a:solidFill>
              <a:latin typeface="Arial"/>
              <a:cs typeface="Arial"/>
            </a:endParaRPr>
          </a:p>
        </p:txBody>
      </p:sp>
      <p:sp>
        <p:nvSpPr>
          <p:cNvPr id="3" name="Content Placeholder 2"/>
          <p:cNvSpPr>
            <a:spLocks noGrp="1"/>
          </p:cNvSpPr>
          <p:nvPr>
            <p:ph idx="1"/>
          </p:nvPr>
        </p:nvSpPr>
        <p:spPr>
          <a:xfrm>
            <a:off x="533400" y="1295400"/>
            <a:ext cx="8153400" cy="4876800"/>
          </a:xfrm>
        </p:spPr>
        <p:txBody>
          <a:bodyPr>
            <a:noAutofit/>
          </a:bodyPr>
          <a:lstStyle/>
          <a:p>
            <a:pPr>
              <a:lnSpc>
                <a:spcPct val="110000"/>
              </a:lnSpc>
              <a:buFont typeface="Wingdings" charset="2"/>
              <a:buChar char="v"/>
            </a:pPr>
            <a:r>
              <a:rPr lang="en-US" sz="2800" b="1" dirty="0" smtClean="0">
                <a:solidFill>
                  <a:srgbClr val="000000"/>
                </a:solidFill>
                <a:latin typeface="Arial"/>
                <a:cs typeface="Arial"/>
              </a:rPr>
              <a:t>SCA2 is a dominantly inherited </a:t>
            </a:r>
            <a:r>
              <a:rPr lang="en-US" sz="2800" b="1" dirty="0" err="1" smtClean="0">
                <a:solidFill>
                  <a:srgbClr val="000000"/>
                </a:solidFill>
                <a:latin typeface="Arial"/>
                <a:cs typeface="Arial"/>
              </a:rPr>
              <a:t>polyglutamine</a:t>
            </a:r>
            <a:r>
              <a:rPr lang="en-US" sz="2800" b="1" dirty="0" smtClean="0">
                <a:solidFill>
                  <a:srgbClr val="000000"/>
                </a:solidFill>
                <a:latin typeface="Arial"/>
                <a:cs typeface="Arial"/>
              </a:rPr>
              <a:t> disorder caused by </a:t>
            </a:r>
            <a:r>
              <a:rPr lang="en-US" sz="2800" b="1" i="1" dirty="0" smtClean="0">
                <a:solidFill>
                  <a:srgbClr val="000000"/>
                </a:solidFill>
                <a:latin typeface="Arial"/>
                <a:cs typeface="Arial"/>
              </a:rPr>
              <a:t>ATXN2</a:t>
            </a:r>
            <a:r>
              <a:rPr lang="en-US" sz="2800" b="1" dirty="0" smtClean="0">
                <a:solidFill>
                  <a:srgbClr val="000000"/>
                </a:solidFill>
                <a:latin typeface="Arial"/>
                <a:cs typeface="Arial"/>
              </a:rPr>
              <a:t> mutation.</a:t>
            </a:r>
          </a:p>
          <a:p>
            <a:pPr>
              <a:lnSpc>
                <a:spcPct val="110000"/>
              </a:lnSpc>
              <a:buFont typeface="Wingdings" charset="2"/>
              <a:buChar char="v"/>
            </a:pPr>
            <a:r>
              <a:rPr lang="en-US" sz="2800" b="1" dirty="0" smtClean="0">
                <a:solidFill>
                  <a:srgbClr val="000000"/>
                </a:solidFill>
                <a:latin typeface="Arial"/>
                <a:cs typeface="Arial"/>
              </a:rPr>
              <a:t>Gait ataxia, frontal executive dysfunction, slow saccades, and parkinsonism.</a:t>
            </a:r>
          </a:p>
          <a:p>
            <a:pPr>
              <a:lnSpc>
                <a:spcPct val="110000"/>
              </a:lnSpc>
              <a:buFont typeface="Wingdings" charset="2"/>
              <a:buChar char="v"/>
            </a:pPr>
            <a:r>
              <a:rPr lang="en-US" sz="2800" b="1" dirty="0" smtClean="0">
                <a:solidFill>
                  <a:srgbClr val="000000"/>
                </a:solidFill>
                <a:latin typeface="Arial"/>
                <a:cs typeface="Arial"/>
              </a:rPr>
              <a:t>Age of onset is characterized by anticipation where CAG22-23 is normal and CAG</a:t>
            </a:r>
            <a:r>
              <a:rPr lang="en-US" sz="1400" b="1" dirty="0" smtClean="0">
                <a:solidFill>
                  <a:srgbClr val="000000"/>
                </a:solidFill>
                <a:latin typeface="Arial"/>
                <a:cs typeface="Arial"/>
              </a:rPr>
              <a:t> </a:t>
            </a:r>
            <a:r>
              <a:rPr lang="en-US" sz="2800" b="1" dirty="0" smtClean="0">
                <a:solidFill>
                  <a:srgbClr val="000000"/>
                </a:solidFill>
                <a:latin typeface="Arial"/>
                <a:cs typeface="Arial"/>
              </a:rPr>
              <a:t>≥</a:t>
            </a:r>
            <a:r>
              <a:rPr lang="en-US" sz="1400" b="1" dirty="0" smtClean="0">
                <a:solidFill>
                  <a:srgbClr val="000000"/>
                </a:solidFill>
                <a:latin typeface="Arial"/>
                <a:cs typeface="Arial"/>
              </a:rPr>
              <a:t> </a:t>
            </a:r>
            <a:r>
              <a:rPr lang="en-US" sz="2800" b="1" dirty="0" smtClean="0">
                <a:solidFill>
                  <a:srgbClr val="000000"/>
                </a:solidFill>
                <a:latin typeface="Arial"/>
                <a:cs typeface="Arial"/>
              </a:rPr>
              <a:t>33 causes disease.</a:t>
            </a:r>
          </a:p>
          <a:p>
            <a:pPr>
              <a:lnSpc>
                <a:spcPct val="110000"/>
              </a:lnSpc>
              <a:buFont typeface="Wingdings" charset="2"/>
              <a:buChar char="v"/>
            </a:pPr>
            <a:r>
              <a:rPr lang="en-US" sz="2800" b="1" dirty="0" smtClean="0">
                <a:solidFill>
                  <a:srgbClr val="000000"/>
                </a:solidFill>
                <a:latin typeface="Arial"/>
                <a:cs typeface="Arial"/>
              </a:rPr>
              <a:t>Characterized by Purkinje cell death.</a:t>
            </a:r>
          </a:p>
          <a:p>
            <a:pPr>
              <a:lnSpc>
                <a:spcPct val="110000"/>
              </a:lnSpc>
              <a:buFont typeface="Wingdings" charset="2"/>
              <a:buChar char="v"/>
            </a:pPr>
            <a:r>
              <a:rPr lang="en-US" sz="2800" b="1" dirty="0" smtClean="0">
                <a:solidFill>
                  <a:srgbClr val="000000"/>
                </a:solidFill>
                <a:latin typeface="Arial"/>
                <a:cs typeface="Arial"/>
              </a:rPr>
              <a:t>Gain of toxic function.</a:t>
            </a:r>
            <a:endParaRPr lang="en-US" sz="2400" b="1" dirty="0" smtClean="0">
              <a:solidFill>
                <a:srgbClr val="000000"/>
              </a:solidFill>
              <a:latin typeface="Arial"/>
              <a:cs typeface="Arial"/>
            </a:endParaRPr>
          </a:p>
        </p:txBody>
      </p:sp>
      <p:cxnSp>
        <p:nvCxnSpPr>
          <p:cNvPr id="4" name="Straight Connector 3"/>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099219"/>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1093515"/>
            <a:ext cx="8229600" cy="762000"/>
          </a:xfrm>
          <a:prstGeom prst="roundRect">
            <a:avLst/>
          </a:prstGeom>
          <a:noFill/>
          <a:ln>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rgbClr val="000000"/>
              </a:solidFill>
              <a:latin typeface="Arial"/>
              <a:cs typeface="Arial"/>
            </a:endParaRPr>
          </a:p>
        </p:txBody>
      </p:sp>
      <p:sp>
        <p:nvSpPr>
          <p:cNvPr id="3" name="Content Placeholder 2"/>
          <p:cNvSpPr>
            <a:spLocks noGrp="1"/>
          </p:cNvSpPr>
          <p:nvPr>
            <p:ph idx="1"/>
          </p:nvPr>
        </p:nvSpPr>
        <p:spPr>
          <a:xfrm>
            <a:off x="457200" y="2057400"/>
            <a:ext cx="8382000" cy="4673600"/>
          </a:xfrm>
        </p:spPr>
        <p:txBody>
          <a:bodyPr>
            <a:noAutofit/>
          </a:bodyPr>
          <a:lstStyle/>
          <a:p>
            <a:pPr>
              <a:lnSpc>
                <a:spcPct val="120000"/>
              </a:lnSpc>
              <a:buFont typeface="Wingdings" charset="2"/>
              <a:buChar char="v"/>
            </a:pPr>
            <a:r>
              <a:rPr lang="en-US" sz="2200" b="1" dirty="0" smtClean="0">
                <a:solidFill>
                  <a:srgbClr val="000000"/>
                </a:solidFill>
                <a:latin typeface="Arial"/>
                <a:cs typeface="Arial"/>
              </a:rPr>
              <a:t>SCA2 phenotype is worse in patients homozygous for the disease allele (Ragothaman and Muthane, 2008).</a:t>
            </a:r>
          </a:p>
          <a:p>
            <a:pPr>
              <a:lnSpc>
                <a:spcPct val="120000"/>
              </a:lnSpc>
              <a:buFont typeface="Wingdings" charset="2"/>
              <a:buChar char="v"/>
            </a:pPr>
            <a:r>
              <a:rPr lang="en-US" sz="2200" b="1" dirty="0" smtClean="0">
                <a:solidFill>
                  <a:srgbClr val="000000"/>
                </a:solidFill>
                <a:latin typeface="Arial"/>
                <a:cs typeface="Arial"/>
              </a:rPr>
              <a:t>SCA2 phenotype is worse in homozygous vs heterozygous </a:t>
            </a:r>
            <a:r>
              <a:rPr lang="en-US" sz="2200" b="1" i="1" dirty="0" smtClean="0">
                <a:solidFill>
                  <a:srgbClr val="000000"/>
                </a:solidFill>
                <a:latin typeface="Arial"/>
                <a:cs typeface="Arial"/>
              </a:rPr>
              <a:t>ATXN2</a:t>
            </a:r>
            <a:r>
              <a:rPr lang="en-US" sz="2200" b="1" dirty="0" smtClean="0">
                <a:solidFill>
                  <a:srgbClr val="000000"/>
                </a:solidFill>
                <a:latin typeface="Arial"/>
                <a:cs typeface="Arial"/>
              </a:rPr>
              <a:t> transgenic mice (Huynh et al., 2000).</a:t>
            </a:r>
          </a:p>
          <a:p>
            <a:pPr>
              <a:lnSpc>
                <a:spcPct val="120000"/>
              </a:lnSpc>
              <a:buFont typeface="Wingdings" charset="2"/>
              <a:buChar char="v"/>
            </a:pPr>
            <a:r>
              <a:rPr lang="en-US" sz="2200" b="1" dirty="0" smtClean="0">
                <a:solidFill>
                  <a:srgbClr val="000000"/>
                </a:solidFill>
                <a:latin typeface="Arial"/>
                <a:cs typeface="Arial"/>
              </a:rPr>
              <a:t>Reversibility of SCA1&amp;3 transgenic mouse phenotype (Zu et al., 2004; Boy et al., 2009).</a:t>
            </a:r>
          </a:p>
          <a:p>
            <a:pPr>
              <a:lnSpc>
                <a:spcPct val="120000"/>
              </a:lnSpc>
              <a:buFont typeface="Wingdings" charset="2"/>
              <a:buChar char="v"/>
            </a:pPr>
            <a:r>
              <a:rPr lang="en-US" sz="2200" b="1" dirty="0" smtClean="0">
                <a:solidFill>
                  <a:srgbClr val="000000"/>
                </a:solidFill>
                <a:latin typeface="Arial"/>
                <a:cs typeface="Arial"/>
              </a:rPr>
              <a:t>Injection of AAV expressing </a:t>
            </a:r>
            <a:r>
              <a:rPr lang="en-US" sz="2200" b="1" i="1" dirty="0" smtClean="0">
                <a:solidFill>
                  <a:srgbClr val="000000"/>
                </a:solidFill>
                <a:latin typeface="Arial"/>
                <a:cs typeface="Arial"/>
              </a:rPr>
              <a:t>ATXN1</a:t>
            </a:r>
            <a:r>
              <a:rPr lang="en-US" sz="2200" b="1" dirty="0" smtClean="0">
                <a:solidFill>
                  <a:srgbClr val="000000"/>
                </a:solidFill>
                <a:latin typeface="Arial"/>
                <a:cs typeface="Arial"/>
              </a:rPr>
              <a:t>-targeted </a:t>
            </a:r>
            <a:r>
              <a:rPr lang="en-US" sz="2200" b="1" dirty="0" err="1" smtClean="0">
                <a:solidFill>
                  <a:srgbClr val="000000"/>
                </a:solidFill>
                <a:latin typeface="Arial"/>
                <a:cs typeface="Arial"/>
              </a:rPr>
              <a:t>miRNA</a:t>
            </a:r>
            <a:r>
              <a:rPr lang="en-US" sz="2200" b="1" dirty="0" smtClean="0">
                <a:solidFill>
                  <a:srgbClr val="000000"/>
                </a:solidFill>
                <a:latin typeface="Arial"/>
                <a:cs typeface="Arial"/>
              </a:rPr>
              <a:t> improved SCA1 mouse phenotype (Keiser et al., 2014).</a:t>
            </a:r>
          </a:p>
          <a:p>
            <a:pPr>
              <a:lnSpc>
                <a:spcPct val="120000"/>
              </a:lnSpc>
              <a:buFont typeface="Wingdings" charset="2"/>
              <a:buChar char="v"/>
            </a:pPr>
            <a:r>
              <a:rPr lang="en-US" sz="2200" b="1" dirty="0" smtClean="0">
                <a:solidFill>
                  <a:srgbClr val="000000"/>
                </a:solidFill>
                <a:latin typeface="Arial"/>
                <a:cs typeface="Arial"/>
              </a:rPr>
              <a:t>ASOs improve HD mouse phenotypes (</a:t>
            </a:r>
            <a:r>
              <a:rPr lang="en-US" sz="2200" b="1" dirty="0" err="1" smtClean="0">
                <a:solidFill>
                  <a:srgbClr val="000000"/>
                </a:solidFill>
                <a:latin typeface="Arial"/>
                <a:cs typeface="Arial"/>
              </a:rPr>
              <a:t>Østergaard</a:t>
            </a:r>
            <a:r>
              <a:rPr lang="en-US" sz="2200" b="1" dirty="0" smtClean="0">
                <a:solidFill>
                  <a:srgbClr val="000000"/>
                </a:solidFill>
                <a:latin typeface="Arial"/>
                <a:cs typeface="Arial"/>
              </a:rPr>
              <a:t> et al., 2013; Carroll et al., 2011). </a:t>
            </a:r>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a:noFill/>
                </a:ln>
                <a:solidFill>
                  <a:srgbClr val="000000"/>
                </a:solidFill>
                <a:effectLst/>
                <a:uLnTx/>
                <a:uFillTx/>
                <a:latin typeface="Arial"/>
                <a:ea typeface="+mj-ea"/>
                <a:cs typeface="Arial"/>
              </a:rPr>
              <a:t>Hypothesis</a:t>
            </a:r>
            <a:endParaRPr kumimoji="0" lang="en-US" sz="3600" b="1" u="none" strike="noStrike" kern="1200" cap="none" spc="0" normalizeH="0" baseline="0" noProof="0" dirty="0">
              <a:ln>
                <a:noFill/>
              </a:ln>
              <a:solidFill>
                <a:srgbClr val="000000"/>
              </a:solidFill>
              <a:effectLst/>
              <a:uLnTx/>
              <a:uFillTx/>
              <a:latin typeface="Arial"/>
              <a:ea typeface="+mj-ea"/>
              <a:cs typeface="Arial"/>
            </a:endParaRPr>
          </a:p>
        </p:txBody>
      </p:sp>
      <p:sp>
        <p:nvSpPr>
          <p:cNvPr id="5" name="Rectangle 4"/>
          <p:cNvSpPr/>
          <p:nvPr/>
        </p:nvSpPr>
        <p:spPr>
          <a:xfrm>
            <a:off x="457200" y="1234545"/>
            <a:ext cx="8229600" cy="430887"/>
          </a:xfrm>
          <a:prstGeom prst="rect">
            <a:avLst/>
          </a:prstGeom>
          <a:effectLst/>
        </p:spPr>
        <p:txBody>
          <a:bodyPr wrap="square">
            <a:spAutoFit/>
          </a:bodyPr>
          <a:lstStyle/>
          <a:p>
            <a:pPr algn="ctr"/>
            <a:r>
              <a:rPr lang="en-US" sz="2200" b="1" dirty="0" smtClean="0">
                <a:solidFill>
                  <a:srgbClr val="000000"/>
                </a:solidFill>
                <a:latin typeface="Arial"/>
                <a:cs typeface="Arial"/>
              </a:rPr>
              <a:t>Reducing ataxin-2 expression may be therapeutic for SCA2.</a:t>
            </a:r>
            <a:endParaRPr lang="en-US" sz="2200" b="1" dirty="0">
              <a:solidFill>
                <a:srgbClr val="000000"/>
              </a:solidFill>
              <a:latin typeface="Arial"/>
              <a:cs typeface="Arial"/>
            </a:endParaRPr>
          </a:p>
        </p:txBody>
      </p:sp>
    </p:spTree>
    <p:extLst>
      <p:ext uri="{BB962C8B-B14F-4D97-AF65-F5344CB8AC3E}">
        <p14:creationId xmlns:p14="http://schemas.microsoft.com/office/powerpoint/2010/main" val="2800350242"/>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0" y="0"/>
            <a:ext cx="9038462"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rgbClr val="000000"/>
                </a:solidFill>
                <a:effectLst>
                  <a:outerShdw blurRad="38100" dist="38100" dir="2700000" algn="tl">
                    <a:srgbClr val="000000">
                      <a:alpha val="43137"/>
                    </a:srgbClr>
                  </a:outerShdw>
                </a:effectLst>
                <a:latin typeface="Arial" panose="020B0604020202020204" pitchFamily="34" charset="0"/>
                <a:ea typeface="ＭＳ Ｐゴシック" pitchFamily="-80" charset="-128"/>
                <a:cs typeface="Arial" panose="020B0604020202020204" pitchFamily="34" charset="0"/>
              </a:rPr>
              <a:t>MOE antisense oligonucleotide (ASO) structure and action</a:t>
            </a:r>
          </a:p>
        </p:txBody>
      </p:sp>
      <p:sp>
        <p:nvSpPr>
          <p:cNvPr id="99" name="Freeform 98"/>
          <p:cNvSpPr/>
          <p:nvPr/>
        </p:nvSpPr>
        <p:spPr>
          <a:xfrm>
            <a:off x="5688155" y="2723773"/>
            <a:ext cx="2330450" cy="28164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450" h="211231">
                <a:moveTo>
                  <a:pt x="0" y="134798"/>
                </a:moveTo>
                <a:cubicBezTo>
                  <a:pt x="110066" y="61773"/>
                  <a:pt x="220133" y="-11252"/>
                  <a:pt x="330200" y="1448"/>
                </a:cubicBezTo>
                <a:cubicBezTo>
                  <a:pt x="440267" y="14148"/>
                  <a:pt x="546100" y="203590"/>
                  <a:pt x="660400" y="210998"/>
                </a:cubicBezTo>
                <a:cubicBezTo>
                  <a:pt x="774700" y="218406"/>
                  <a:pt x="899583" y="46956"/>
                  <a:pt x="1016000" y="45898"/>
                </a:cubicBezTo>
                <a:cubicBezTo>
                  <a:pt x="1132417" y="44840"/>
                  <a:pt x="1228725" y="198298"/>
                  <a:pt x="1358900" y="204648"/>
                </a:cubicBezTo>
                <a:cubicBezTo>
                  <a:pt x="1489075" y="210998"/>
                  <a:pt x="1635125" y="94581"/>
                  <a:pt x="1797050" y="83998"/>
                </a:cubicBezTo>
                <a:cubicBezTo>
                  <a:pt x="1958975" y="73415"/>
                  <a:pt x="2330450" y="141148"/>
                  <a:pt x="2330450" y="141148"/>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0" name="TextBox 99"/>
          <p:cNvSpPr txBox="1"/>
          <p:nvPr/>
        </p:nvSpPr>
        <p:spPr>
          <a:xfrm>
            <a:off x="7955236" y="2702544"/>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mRNA</a:t>
            </a:r>
            <a:endParaRPr lang="en-US" sz="1400" b="1" dirty="0">
              <a:solidFill>
                <a:srgbClr val="000000"/>
              </a:solidFill>
              <a:latin typeface="Arial"/>
              <a:cs typeface="Arial"/>
            </a:endParaRPr>
          </a:p>
        </p:txBody>
      </p:sp>
      <p:sp>
        <p:nvSpPr>
          <p:cNvPr id="101" name="TextBox 100"/>
          <p:cNvSpPr txBox="1"/>
          <p:nvPr/>
        </p:nvSpPr>
        <p:spPr>
          <a:xfrm>
            <a:off x="6913705" y="3022037"/>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ASO</a:t>
            </a:r>
            <a:endParaRPr lang="en-US" sz="1400" b="1" dirty="0">
              <a:solidFill>
                <a:srgbClr val="000000"/>
              </a:solidFill>
              <a:latin typeface="Arial"/>
              <a:cs typeface="Arial"/>
            </a:endParaRPr>
          </a:p>
        </p:txBody>
      </p:sp>
      <p:cxnSp>
        <p:nvCxnSpPr>
          <p:cNvPr id="102" name="Straight Arrow Connector 101"/>
          <p:cNvCxnSpPr/>
          <p:nvPr/>
        </p:nvCxnSpPr>
        <p:spPr bwMode="auto">
          <a:xfrm>
            <a:off x="6685106" y="3225237"/>
            <a:ext cx="20495" cy="1626164"/>
          </a:xfrm>
          <a:prstGeom prst="straightConnector1">
            <a:avLst/>
          </a:prstGeom>
          <a:solidFill>
            <a:schemeClr val="accent1"/>
          </a:solidFill>
          <a:ln w="38100" cap="flat" cmpd="sng" algn="ctr">
            <a:solidFill>
              <a:srgbClr val="000000"/>
            </a:solidFill>
            <a:prstDash val="solid"/>
            <a:round/>
            <a:headEnd type="none" w="sm" len="sm"/>
            <a:tailEnd type="arrow"/>
          </a:ln>
          <a:effectLst/>
        </p:spPr>
      </p:cxnSp>
      <p:sp>
        <p:nvSpPr>
          <p:cNvPr id="103" name="Freeform 102"/>
          <p:cNvSpPr/>
          <p:nvPr/>
        </p:nvSpPr>
        <p:spPr>
          <a:xfrm>
            <a:off x="5042659" y="4975619"/>
            <a:ext cx="330200" cy="238643"/>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Lst>
            <a:ahLst/>
            <a:cxnLst>
              <a:cxn ang="0">
                <a:pos x="connsiteX0" y="connsiteY0"/>
              </a:cxn>
              <a:cxn ang="0">
                <a:pos x="connsiteX1" y="connsiteY1"/>
              </a:cxn>
            </a:cxnLst>
            <a:rect l="l" t="t" r="r" b="b"/>
            <a:pathLst>
              <a:path w="330200" h="178982">
                <a:moveTo>
                  <a:pt x="0" y="178982"/>
                </a:moveTo>
                <a:cubicBezTo>
                  <a:pt x="129116" y="-1993"/>
                  <a:pt x="208492" y="-44326"/>
                  <a:pt x="330200" y="45632"/>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4" name="Freeform 103"/>
          <p:cNvSpPr/>
          <p:nvPr/>
        </p:nvSpPr>
        <p:spPr>
          <a:xfrm rot="20554228">
            <a:off x="6884959" y="5332843"/>
            <a:ext cx="1028700" cy="27971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5" name="Freeform 104"/>
          <p:cNvSpPr/>
          <p:nvPr/>
        </p:nvSpPr>
        <p:spPr>
          <a:xfrm>
            <a:off x="5378293" y="5034532"/>
            <a:ext cx="971550" cy="162697"/>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000250"/>
              <a:gd name="connsiteY0" fmla="*/ 0 h 209783"/>
              <a:gd name="connsiteX1" fmla="*/ 330200 w 2000250"/>
              <a:gd name="connsiteY1" fmla="*/ 209550 h 209783"/>
              <a:gd name="connsiteX2" fmla="*/ 685800 w 2000250"/>
              <a:gd name="connsiteY2" fmla="*/ 44450 h 209783"/>
              <a:gd name="connsiteX3" fmla="*/ 1028700 w 2000250"/>
              <a:gd name="connsiteY3" fmla="*/ 203200 h 209783"/>
              <a:gd name="connsiteX4" fmla="*/ 1466850 w 2000250"/>
              <a:gd name="connsiteY4" fmla="*/ 82550 h 209783"/>
              <a:gd name="connsiteX5" fmla="*/ 2000250 w 2000250"/>
              <a:gd name="connsiteY5" fmla="*/ 139700 h 209783"/>
              <a:gd name="connsiteX0" fmla="*/ 0 w 1670050"/>
              <a:gd name="connsiteY0" fmla="*/ 165106 h 165339"/>
              <a:gd name="connsiteX1" fmla="*/ 355600 w 1670050"/>
              <a:gd name="connsiteY1" fmla="*/ 6 h 165339"/>
              <a:gd name="connsiteX2" fmla="*/ 698500 w 1670050"/>
              <a:gd name="connsiteY2" fmla="*/ 158756 h 165339"/>
              <a:gd name="connsiteX3" fmla="*/ 1136650 w 1670050"/>
              <a:gd name="connsiteY3" fmla="*/ 38106 h 165339"/>
              <a:gd name="connsiteX4" fmla="*/ 1670050 w 1670050"/>
              <a:gd name="connsiteY4" fmla="*/ 95256 h 165339"/>
              <a:gd name="connsiteX0" fmla="*/ 0 w 1314450"/>
              <a:gd name="connsiteY0" fmla="*/ 6 h 159006"/>
              <a:gd name="connsiteX1" fmla="*/ 342900 w 1314450"/>
              <a:gd name="connsiteY1" fmla="*/ 158756 h 159006"/>
              <a:gd name="connsiteX2" fmla="*/ 781050 w 1314450"/>
              <a:gd name="connsiteY2" fmla="*/ 38106 h 159006"/>
              <a:gd name="connsiteX3" fmla="*/ 1314450 w 1314450"/>
              <a:gd name="connsiteY3" fmla="*/ 95256 h 159006"/>
              <a:gd name="connsiteX0" fmla="*/ 0 w 971550"/>
              <a:gd name="connsiteY0" fmla="*/ 121773 h 122023"/>
              <a:gd name="connsiteX1" fmla="*/ 438150 w 971550"/>
              <a:gd name="connsiteY1" fmla="*/ 1123 h 122023"/>
              <a:gd name="connsiteX2" fmla="*/ 971550 w 971550"/>
              <a:gd name="connsiteY2" fmla="*/ 58273 h 122023"/>
            </a:gdLst>
            <a:ahLst/>
            <a:cxnLst>
              <a:cxn ang="0">
                <a:pos x="connsiteX0" y="connsiteY0"/>
              </a:cxn>
              <a:cxn ang="0">
                <a:pos x="connsiteX1" y="connsiteY1"/>
              </a:cxn>
              <a:cxn ang="0">
                <a:pos x="connsiteX2" y="connsiteY2"/>
              </a:cxn>
            </a:cxnLst>
            <a:rect l="l" t="t" r="r" b="b"/>
            <a:pathLst>
              <a:path w="971550" h="122023">
                <a:moveTo>
                  <a:pt x="0" y="121773"/>
                </a:moveTo>
                <a:cubicBezTo>
                  <a:pt x="130175" y="128123"/>
                  <a:pt x="276225" y="11706"/>
                  <a:pt x="438150" y="1123"/>
                </a:cubicBezTo>
                <a:cubicBezTo>
                  <a:pt x="600075" y="-9460"/>
                  <a:pt x="971550" y="58273"/>
                  <a:pt x="971550" y="58273"/>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9" name="Freeform 108"/>
          <p:cNvSpPr/>
          <p:nvPr/>
        </p:nvSpPr>
        <p:spPr>
          <a:xfrm>
            <a:off x="5302093" y="5339331"/>
            <a:ext cx="228600" cy="1016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1" name="Freeform 110"/>
          <p:cNvSpPr/>
          <p:nvPr/>
        </p:nvSpPr>
        <p:spPr>
          <a:xfrm rot="4157432">
            <a:off x="5337590" y="5543212"/>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2" name="Freeform 111"/>
          <p:cNvSpPr/>
          <p:nvPr/>
        </p:nvSpPr>
        <p:spPr>
          <a:xfrm rot="3315073">
            <a:off x="5690359" y="5567931"/>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3" name="Freeform 112"/>
          <p:cNvSpPr/>
          <p:nvPr/>
        </p:nvSpPr>
        <p:spPr>
          <a:xfrm rot="3174430">
            <a:off x="5584210" y="5344371"/>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16" name="Straight Connector 115"/>
          <p:cNvCxnSpPr/>
          <p:nvPr/>
        </p:nvCxnSpPr>
        <p:spPr bwMode="auto">
          <a:xfrm flipV="1">
            <a:off x="6037402" y="273416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23" name="Straight Connector 122"/>
          <p:cNvCxnSpPr/>
          <p:nvPr/>
        </p:nvCxnSpPr>
        <p:spPr bwMode="auto">
          <a:xfrm flipV="1">
            <a:off x="6083971" y="276238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24" name="Straight Connector 123"/>
          <p:cNvCxnSpPr/>
          <p:nvPr/>
        </p:nvCxnSpPr>
        <p:spPr bwMode="auto">
          <a:xfrm flipV="1">
            <a:off x="6134773" y="28075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25" name="Straight Connector 124"/>
          <p:cNvCxnSpPr/>
          <p:nvPr/>
        </p:nvCxnSpPr>
        <p:spPr bwMode="auto">
          <a:xfrm flipV="1">
            <a:off x="6177103" y="288657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26" name="Straight Connector 125"/>
          <p:cNvCxnSpPr/>
          <p:nvPr/>
        </p:nvCxnSpPr>
        <p:spPr bwMode="auto">
          <a:xfrm flipV="1">
            <a:off x="6223672" y="291479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28" name="Straight Connector 127"/>
          <p:cNvCxnSpPr/>
          <p:nvPr/>
        </p:nvCxnSpPr>
        <p:spPr bwMode="auto">
          <a:xfrm flipV="1">
            <a:off x="6274474" y="297124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1" name="Straight Connector 130"/>
          <p:cNvCxnSpPr/>
          <p:nvPr/>
        </p:nvCxnSpPr>
        <p:spPr bwMode="auto">
          <a:xfrm flipV="1">
            <a:off x="6761305" y="279626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2" name="Straight Connector 131"/>
          <p:cNvCxnSpPr/>
          <p:nvPr/>
        </p:nvCxnSpPr>
        <p:spPr bwMode="auto">
          <a:xfrm flipV="1">
            <a:off x="6807874" y="282448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3" name="Straight Connector 132"/>
          <p:cNvCxnSpPr/>
          <p:nvPr/>
        </p:nvCxnSpPr>
        <p:spPr bwMode="auto">
          <a:xfrm flipV="1">
            <a:off x="6858676" y="288092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4" name="Straight Connector 133"/>
          <p:cNvCxnSpPr/>
          <p:nvPr/>
        </p:nvCxnSpPr>
        <p:spPr bwMode="auto">
          <a:xfrm flipV="1">
            <a:off x="6901006" y="293173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5" name="Straight Connector 134"/>
          <p:cNvCxnSpPr/>
          <p:nvPr/>
        </p:nvCxnSpPr>
        <p:spPr bwMode="auto">
          <a:xfrm flipV="1">
            <a:off x="6947575" y="295995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6" name="Straight Connector 135"/>
          <p:cNvCxnSpPr/>
          <p:nvPr/>
        </p:nvCxnSpPr>
        <p:spPr bwMode="auto">
          <a:xfrm flipV="1">
            <a:off x="6998377" y="299382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7" name="Straight Connector 136"/>
          <p:cNvCxnSpPr/>
          <p:nvPr/>
        </p:nvCxnSpPr>
        <p:spPr bwMode="auto">
          <a:xfrm flipV="1">
            <a:off x="6321043" y="30107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8" name="Straight Connector 137"/>
          <p:cNvCxnSpPr/>
          <p:nvPr/>
        </p:nvCxnSpPr>
        <p:spPr bwMode="auto">
          <a:xfrm flipV="1">
            <a:off x="6367606" y="30107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39" name="Straight Connector 138"/>
          <p:cNvCxnSpPr/>
          <p:nvPr/>
        </p:nvCxnSpPr>
        <p:spPr bwMode="auto">
          <a:xfrm flipV="1">
            <a:off x="6418408" y="300510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40" name="Straight Connector 139"/>
          <p:cNvCxnSpPr/>
          <p:nvPr/>
        </p:nvCxnSpPr>
        <p:spPr bwMode="auto">
          <a:xfrm flipV="1">
            <a:off x="6464971" y="2965596"/>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46" name="Straight Connector 145"/>
          <p:cNvCxnSpPr/>
          <p:nvPr/>
        </p:nvCxnSpPr>
        <p:spPr bwMode="auto">
          <a:xfrm flipV="1">
            <a:off x="6511540" y="2920436"/>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48" name="Straight Connector 147"/>
          <p:cNvCxnSpPr/>
          <p:nvPr/>
        </p:nvCxnSpPr>
        <p:spPr bwMode="auto">
          <a:xfrm flipV="1">
            <a:off x="6558103" y="286398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49" name="Straight Connector 148"/>
          <p:cNvCxnSpPr/>
          <p:nvPr/>
        </p:nvCxnSpPr>
        <p:spPr bwMode="auto">
          <a:xfrm flipV="1">
            <a:off x="6608905" y="283012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51" name="Straight Connector 150"/>
          <p:cNvCxnSpPr/>
          <p:nvPr/>
        </p:nvCxnSpPr>
        <p:spPr bwMode="auto">
          <a:xfrm flipV="1">
            <a:off x="6655474" y="28075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52" name="Straight Connector 151"/>
          <p:cNvCxnSpPr/>
          <p:nvPr/>
        </p:nvCxnSpPr>
        <p:spPr bwMode="auto">
          <a:xfrm flipV="1">
            <a:off x="6706270" y="278497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53" name="Freeform 152"/>
          <p:cNvSpPr/>
          <p:nvPr/>
        </p:nvSpPr>
        <p:spPr>
          <a:xfrm>
            <a:off x="6024705" y="2920437"/>
            <a:ext cx="1028700" cy="27971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4" name="TextBox 153"/>
          <p:cNvSpPr txBox="1"/>
          <p:nvPr/>
        </p:nvSpPr>
        <p:spPr>
          <a:xfrm>
            <a:off x="5334001" y="1498600"/>
            <a:ext cx="2904273" cy="369332"/>
          </a:xfrm>
          <a:prstGeom prst="rect">
            <a:avLst/>
          </a:prstGeom>
          <a:noFill/>
        </p:spPr>
        <p:txBody>
          <a:bodyPr wrap="none" rtlCol="0">
            <a:spAutoFit/>
          </a:bodyPr>
          <a:lstStyle/>
          <a:p>
            <a:r>
              <a:rPr lang="en-US" b="1" dirty="0" smtClean="0">
                <a:solidFill>
                  <a:srgbClr val="000000"/>
                </a:solidFill>
                <a:latin typeface="Arial"/>
                <a:cs typeface="Arial"/>
              </a:rPr>
              <a:t>ASOs stimulate </a:t>
            </a:r>
            <a:r>
              <a:rPr lang="en-US" b="1" dirty="0" err="1" smtClean="0">
                <a:solidFill>
                  <a:srgbClr val="000000"/>
                </a:solidFill>
                <a:latin typeface="Arial"/>
                <a:cs typeface="Arial"/>
              </a:rPr>
              <a:t>RNase</a:t>
            </a:r>
            <a:r>
              <a:rPr lang="en-US" b="1" dirty="0" smtClean="0">
                <a:solidFill>
                  <a:srgbClr val="000000"/>
                </a:solidFill>
                <a:latin typeface="Arial"/>
                <a:cs typeface="Arial"/>
              </a:rPr>
              <a:t> H</a:t>
            </a:r>
          </a:p>
        </p:txBody>
      </p:sp>
      <p:sp>
        <p:nvSpPr>
          <p:cNvPr id="155" name="Rectangle 154"/>
          <p:cNvSpPr/>
          <p:nvPr/>
        </p:nvSpPr>
        <p:spPr bwMode="auto">
          <a:xfrm>
            <a:off x="6304105" y="3820143"/>
            <a:ext cx="838200" cy="304800"/>
          </a:xfrm>
          <a:prstGeom prst="rect">
            <a:avLst/>
          </a:prstGeom>
          <a:solidFill>
            <a:schemeClr val="tx2"/>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6" name="TextBox 155"/>
          <p:cNvSpPr txBox="1"/>
          <p:nvPr/>
        </p:nvSpPr>
        <p:spPr>
          <a:xfrm>
            <a:off x="6075505" y="3759983"/>
            <a:ext cx="1295400" cy="307777"/>
          </a:xfrm>
          <a:prstGeom prst="rect">
            <a:avLst/>
          </a:prstGeom>
          <a:noFill/>
        </p:spPr>
        <p:txBody>
          <a:bodyPr wrap="square" rtlCol="0">
            <a:spAutoFit/>
          </a:bodyPr>
          <a:lstStyle/>
          <a:p>
            <a:pPr algn="ctr"/>
            <a:r>
              <a:rPr lang="en-US" sz="1400" b="1" dirty="0" err="1" smtClean="0">
                <a:solidFill>
                  <a:srgbClr val="000000"/>
                </a:solidFill>
                <a:latin typeface="Arial"/>
                <a:cs typeface="Arial"/>
              </a:rPr>
              <a:t>RNase</a:t>
            </a:r>
            <a:r>
              <a:rPr lang="en-US" sz="1400" b="1" dirty="0" smtClean="0">
                <a:solidFill>
                  <a:srgbClr val="000000"/>
                </a:solidFill>
                <a:latin typeface="Arial"/>
                <a:cs typeface="Arial"/>
              </a:rPr>
              <a:t> H</a:t>
            </a:r>
            <a:endParaRPr lang="en-US" sz="1400" b="1" dirty="0">
              <a:solidFill>
                <a:srgbClr val="000000"/>
              </a:solidFill>
              <a:latin typeface="Arial"/>
              <a:cs typeface="Arial"/>
            </a:endParaRPr>
          </a:p>
        </p:txBody>
      </p:sp>
      <p:sp>
        <p:nvSpPr>
          <p:cNvPr id="157" name="TextBox 156"/>
          <p:cNvSpPr txBox="1"/>
          <p:nvPr/>
        </p:nvSpPr>
        <p:spPr>
          <a:xfrm>
            <a:off x="7239000" y="4851401"/>
            <a:ext cx="1295400" cy="307777"/>
          </a:xfrm>
          <a:prstGeom prst="rect">
            <a:avLst/>
          </a:prstGeom>
          <a:noFill/>
        </p:spPr>
        <p:txBody>
          <a:bodyPr wrap="square" rtlCol="0">
            <a:spAutoFit/>
          </a:bodyPr>
          <a:lstStyle/>
          <a:p>
            <a:pPr algn="ctr"/>
            <a:r>
              <a:rPr lang="en-US" sz="1400" b="1" dirty="0" smtClean="0">
                <a:solidFill>
                  <a:srgbClr val="000000"/>
                </a:solidFill>
                <a:latin typeface="Arial"/>
                <a:cs typeface="Arial"/>
              </a:rPr>
              <a:t>Intact ASO</a:t>
            </a:r>
            <a:endParaRPr lang="en-US" sz="1400" b="1" dirty="0">
              <a:solidFill>
                <a:srgbClr val="000000"/>
              </a:solidFill>
              <a:latin typeface="Arial"/>
              <a:cs typeface="Arial"/>
            </a:endParaRPr>
          </a:p>
        </p:txBody>
      </p:sp>
      <p:sp>
        <p:nvSpPr>
          <p:cNvPr id="158" name="TextBox 157"/>
          <p:cNvSpPr txBox="1"/>
          <p:nvPr/>
        </p:nvSpPr>
        <p:spPr>
          <a:xfrm>
            <a:off x="4724400" y="4343401"/>
            <a:ext cx="1524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Cleaved mRNA</a:t>
            </a:r>
            <a:endParaRPr lang="en-US" sz="1400" b="1" dirty="0">
              <a:solidFill>
                <a:srgbClr val="000000"/>
              </a:solidFill>
              <a:latin typeface="Arial"/>
              <a:cs typeface="Arial"/>
            </a:endParaRPr>
          </a:p>
        </p:txBody>
      </p:sp>
      <p:sp>
        <p:nvSpPr>
          <p:cNvPr id="159" name="TextBox 158"/>
          <p:cNvSpPr txBox="1"/>
          <p:nvPr/>
        </p:nvSpPr>
        <p:spPr>
          <a:xfrm>
            <a:off x="1095520" y="2729656"/>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2’-</a:t>
            </a:r>
            <a:r>
              <a:rPr lang="en-US" sz="1400" b="1" i="1" dirty="0" smtClean="0">
                <a:solidFill>
                  <a:srgbClr val="000000"/>
                </a:solidFill>
                <a:latin typeface="Arial"/>
                <a:cs typeface="Arial"/>
              </a:rPr>
              <a:t>O</a:t>
            </a:r>
            <a:r>
              <a:rPr lang="en-US" sz="1400" b="1" dirty="0" smtClean="0">
                <a:solidFill>
                  <a:srgbClr val="000000"/>
                </a:solidFill>
                <a:latin typeface="Arial"/>
                <a:cs typeface="Arial"/>
              </a:rPr>
              <a:t>-methoxyethyl (MOE)</a:t>
            </a:r>
            <a:endParaRPr lang="en-US" sz="1400" b="1" dirty="0">
              <a:solidFill>
                <a:srgbClr val="000000"/>
              </a:solidFill>
              <a:latin typeface="Arial"/>
              <a:cs typeface="Arial"/>
            </a:endParaRPr>
          </a:p>
        </p:txBody>
      </p:sp>
      <p:sp>
        <p:nvSpPr>
          <p:cNvPr id="160" name="Rectangle 159"/>
          <p:cNvSpPr/>
          <p:nvPr/>
        </p:nvSpPr>
        <p:spPr bwMode="auto">
          <a:xfrm>
            <a:off x="1447801" y="1666084"/>
            <a:ext cx="5334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1" name="Rectangle 160"/>
          <p:cNvSpPr/>
          <p:nvPr/>
        </p:nvSpPr>
        <p:spPr bwMode="auto">
          <a:xfrm>
            <a:off x="1981201" y="1666084"/>
            <a:ext cx="9906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2" name="Rectangle 161"/>
          <p:cNvSpPr/>
          <p:nvPr/>
        </p:nvSpPr>
        <p:spPr bwMode="auto">
          <a:xfrm>
            <a:off x="2971801" y="1666084"/>
            <a:ext cx="5334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3" name="TextBox 162"/>
          <p:cNvSpPr txBox="1"/>
          <p:nvPr/>
        </p:nvSpPr>
        <p:spPr>
          <a:xfrm>
            <a:off x="1405924" y="1632446"/>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164" name="TextBox 163"/>
          <p:cNvSpPr txBox="1"/>
          <p:nvPr/>
        </p:nvSpPr>
        <p:spPr>
          <a:xfrm>
            <a:off x="2941365" y="1636415"/>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165" name="TextBox 164"/>
          <p:cNvSpPr txBox="1"/>
          <p:nvPr/>
        </p:nvSpPr>
        <p:spPr>
          <a:xfrm>
            <a:off x="2255565" y="1631560"/>
            <a:ext cx="609600" cy="307777"/>
          </a:xfrm>
          <a:prstGeom prst="rect">
            <a:avLst/>
          </a:prstGeom>
          <a:noFill/>
        </p:spPr>
        <p:txBody>
          <a:bodyPr wrap="square" rtlCol="0">
            <a:spAutoFit/>
          </a:bodyPr>
          <a:lstStyle/>
          <a:p>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sp>
        <p:nvSpPr>
          <p:cNvPr id="166" name="TextBox 165"/>
          <p:cNvSpPr txBox="1"/>
          <p:nvPr/>
        </p:nvSpPr>
        <p:spPr>
          <a:xfrm>
            <a:off x="1428806" y="1915057"/>
            <a:ext cx="2457395" cy="307777"/>
          </a:xfrm>
          <a:prstGeom prst="rect">
            <a:avLst/>
          </a:prstGeom>
          <a:noFill/>
        </p:spPr>
        <p:txBody>
          <a:bodyPr wrap="square" rtlCol="0">
            <a:spAutoFit/>
          </a:bodyPr>
          <a:lstStyle/>
          <a:p>
            <a:r>
              <a:rPr lang="en-US" sz="1400" b="1" dirty="0">
                <a:solidFill>
                  <a:srgbClr val="000000"/>
                </a:solidFill>
                <a:latin typeface="Arial"/>
                <a:cs typeface="Arial"/>
              </a:rPr>
              <a:t>5</a:t>
            </a:r>
            <a:r>
              <a:rPr lang="en-US" sz="800" b="1" dirty="0">
                <a:solidFill>
                  <a:srgbClr val="000000"/>
                </a:solidFill>
                <a:latin typeface="Arial"/>
                <a:cs typeface="Arial"/>
              </a:rPr>
              <a:t> </a:t>
            </a:r>
            <a:r>
              <a:rPr lang="en-US" sz="1400" b="1" dirty="0" err="1">
                <a:solidFill>
                  <a:srgbClr val="000000"/>
                </a:solidFill>
                <a:latin typeface="Arial"/>
                <a:cs typeface="Arial"/>
              </a:rPr>
              <a:t>bp</a:t>
            </a:r>
            <a:r>
              <a:rPr lang="en-US" sz="1400" b="1" dirty="0" smtClean="0">
                <a:solidFill>
                  <a:srgbClr val="000000"/>
                </a:solidFill>
                <a:latin typeface="Arial"/>
                <a:cs typeface="Arial"/>
              </a:rPr>
              <a:t>        10</a:t>
            </a:r>
            <a:r>
              <a:rPr lang="en-US" sz="800" b="1" dirty="0" smtClean="0">
                <a:solidFill>
                  <a:srgbClr val="000000"/>
                </a:solidFill>
                <a:latin typeface="Arial"/>
                <a:cs typeface="Arial"/>
              </a:rPr>
              <a:t> </a:t>
            </a:r>
            <a:r>
              <a:rPr lang="en-US" sz="1400" b="1" dirty="0" err="1">
                <a:solidFill>
                  <a:srgbClr val="000000"/>
                </a:solidFill>
                <a:latin typeface="Arial"/>
                <a:cs typeface="Arial"/>
              </a:rPr>
              <a:t>bp</a:t>
            </a:r>
            <a:r>
              <a:rPr lang="en-US" sz="1400" b="1" dirty="0">
                <a:solidFill>
                  <a:srgbClr val="000000"/>
                </a:solidFill>
                <a:latin typeface="Arial"/>
                <a:cs typeface="Arial"/>
              </a:rPr>
              <a:t>       </a:t>
            </a:r>
            <a:r>
              <a:rPr lang="en-US" sz="1400" b="1" dirty="0" smtClean="0">
                <a:solidFill>
                  <a:srgbClr val="000000"/>
                </a:solidFill>
                <a:latin typeface="Arial"/>
                <a:cs typeface="Arial"/>
              </a:rPr>
              <a:t>5</a:t>
            </a:r>
            <a:r>
              <a:rPr lang="en-US" sz="800" b="1" dirty="0" smtClean="0">
                <a:solidFill>
                  <a:srgbClr val="000000"/>
                </a:solidFill>
                <a:latin typeface="Arial"/>
                <a:cs typeface="Arial"/>
              </a:rPr>
              <a:t> </a:t>
            </a:r>
            <a:r>
              <a:rPr lang="en-US" sz="1400" b="1" dirty="0" err="1" smtClean="0">
                <a:solidFill>
                  <a:srgbClr val="000000"/>
                </a:solidFill>
                <a:latin typeface="Arial"/>
                <a:cs typeface="Arial"/>
              </a:rPr>
              <a:t>bp</a:t>
            </a:r>
            <a:endParaRPr lang="en-US" sz="1400" b="1" dirty="0">
              <a:solidFill>
                <a:srgbClr val="000000"/>
              </a:solidFill>
              <a:latin typeface="Arial"/>
              <a:cs typeface="Arial"/>
            </a:endParaRPr>
          </a:p>
        </p:txBody>
      </p:sp>
      <p:sp>
        <p:nvSpPr>
          <p:cNvPr id="167" name="TextBox 166"/>
          <p:cNvSpPr txBox="1"/>
          <p:nvPr/>
        </p:nvSpPr>
        <p:spPr>
          <a:xfrm>
            <a:off x="1295401" y="1245660"/>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“MOE</a:t>
            </a:r>
            <a:r>
              <a:rPr lang="en-US" sz="1400" b="1" dirty="0">
                <a:solidFill>
                  <a:srgbClr val="000000"/>
                </a:solidFill>
                <a:latin typeface="Arial"/>
                <a:cs typeface="Arial"/>
              </a:rPr>
              <a:t> </a:t>
            </a:r>
            <a:r>
              <a:rPr lang="en-US" sz="1400" b="1" dirty="0" err="1" smtClean="0">
                <a:solidFill>
                  <a:srgbClr val="000000"/>
                </a:solidFill>
                <a:latin typeface="Arial"/>
                <a:cs typeface="Arial"/>
              </a:rPr>
              <a:t>Gapmer</a:t>
            </a: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grpSp>
        <p:nvGrpSpPr>
          <p:cNvPr id="168" name="Group 167"/>
          <p:cNvGrpSpPr/>
          <p:nvPr/>
        </p:nvGrpSpPr>
        <p:grpSpPr>
          <a:xfrm>
            <a:off x="494720" y="3428999"/>
            <a:ext cx="3620080" cy="2579113"/>
            <a:chOff x="76200" y="2713796"/>
            <a:chExt cx="3620080" cy="1944688"/>
          </a:xfrm>
        </p:grpSpPr>
        <p:sp>
          <p:nvSpPr>
            <p:cNvPr id="169" name="Regular Pentagon 168"/>
            <p:cNvSpPr/>
            <p:nvPr/>
          </p:nvSpPr>
          <p:spPr bwMode="auto">
            <a:xfrm>
              <a:off x="1355724" y="2847975"/>
              <a:ext cx="762000" cy="609600"/>
            </a:xfrm>
            <a:prstGeom prst="pentagon">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70" name="Straight Connector 169"/>
            <p:cNvCxnSpPr/>
            <p:nvPr/>
          </p:nvCxnSpPr>
          <p:spPr bwMode="auto">
            <a:xfrm flipV="1">
              <a:off x="898524" y="4067175"/>
              <a:ext cx="152400" cy="762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71" name="Isosceles Triangle 170"/>
            <p:cNvSpPr/>
            <p:nvPr/>
          </p:nvSpPr>
          <p:spPr bwMode="auto">
            <a:xfrm rot="14497365">
              <a:off x="2184799" y="2927657"/>
              <a:ext cx="45719" cy="208608"/>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2" name="Isosceles Triangle 171"/>
            <p:cNvSpPr/>
            <p:nvPr/>
          </p:nvSpPr>
          <p:spPr bwMode="auto">
            <a:xfrm rot="6777364">
              <a:off x="1239357" y="2947970"/>
              <a:ext cx="60493" cy="190274"/>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173" name="Group 172"/>
            <p:cNvGrpSpPr/>
            <p:nvPr/>
          </p:nvGrpSpPr>
          <p:grpSpPr>
            <a:xfrm>
              <a:off x="1981200" y="3486150"/>
              <a:ext cx="111125" cy="130175"/>
              <a:chOff x="3749676" y="3362325"/>
              <a:chExt cx="111125" cy="130175"/>
            </a:xfrm>
          </p:grpSpPr>
          <p:cxnSp>
            <p:nvCxnSpPr>
              <p:cNvPr id="209" name="Straight Connector 208"/>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10" name="Straight Connector 209"/>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11" name="Straight Connector 210"/>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12" name="Straight Connector 211"/>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174" name="Group 173"/>
            <p:cNvGrpSpPr/>
            <p:nvPr/>
          </p:nvGrpSpPr>
          <p:grpSpPr>
            <a:xfrm rot="3920989">
              <a:off x="1379756" y="3482834"/>
              <a:ext cx="111125" cy="130175"/>
              <a:chOff x="3749676" y="3362325"/>
              <a:chExt cx="111125" cy="130175"/>
            </a:xfrm>
          </p:grpSpPr>
          <p:cxnSp>
            <p:nvCxnSpPr>
              <p:cNvPr id="205" name="Straight Connector 204"/>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06" name="Straight Connector 205"/>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07" name="Straight Connector 206"/>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08" name="Straight Connector 207"/>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sp>
          <p:nvSpPr>
            <p:cNvPr id="175" name="TextBox 174"/>
            <p:cNvSpPr txBox="1"/>
            <p:nvPr/>
          </p:nvSpPr>
          <p:spPr>
            <a:xfrm>
              <a:off x="1949449" y="3536950"/>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76" name="TextBox 175"/>
            <p:cNvSpPr txBox="1"/>
            <p:nvPr/>
          </p:nvSpPr>
          <p:spPr>
            <a:xfrm>
              <a:off x="1174749" y="3514725"/>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cxnSp>
          <p:nvCxnSpPr>
            <p:cNvPr id="177" name="Straight Connector 176"/>
            <p:cNvCxnSpPr/>
            <p:nvPr/>
          </p:nvCxnSpPr>
          <p:spPr bwMode="auto">
            <a:xfrm flipV="1">
              <a:off x="1203324" y="3762375"/>
              <a:ext cx="7620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78" name="TextBox 177"/>
            <p:cNvSpPr txBox="1"/>
            <p:nvPr/>
          </p:nvSpPr>
          <p:spPr>
            <a:xfrm>
              <a:off x="993774" y="3841750"/>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P</a:t>
              </a:r>
              <a:endParaRPr lang="en-US" sz="1400" b="1" dirty="0">
                <a:solidFill>
                  <a:srgbClr val="000000"/>
                </a:solidFill>
                <a:latin typeface="Arial"/>
                <a:cs typeface="Arial"/>
              </a:endParaRPr>
            </a:p>
          </p:txBody>
        </p:sp>
        <p:sp>
          <p:nvSpPr>
            <p:cNvPr id="179" name="TextBox 178"/>
            <p:cNvSpPr txBox="1"/>
            <p:nvPr/>
          </p:nvSpPr>
          <p:spPr>
            <a:xfrm>
              <a:off x="644524" y="4007048"/>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S</a:t>
              </a:r>
              <a:endParaRPr lang="en-US" sz="1400" b="1" dirty="0">
                <a:solidFill>
                  <a:srgbClr val="000000"/>
                </a:solidFill>
                <a:latin typeface="Arial"/>
                <a:cs typeface="Arial"/>
              </a:endParaRPr>
            </a:p>
          </p:txBody>
        </p:sp>
        <p:cxnSp>
          <p:nvCxnSpPr>
            <p:cNvPr id="180" name="Straight Connector 179"/>
            <p:cNvCxnSpPr/>
            <p:nvPr/>
          </p:nvCxnSpPr>
          <p:spPr bwMode="auto">
            <a:xfrm flipH="1" flipV="1">
              <a:off x="1000124" y="3797300"/>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81" name="Straight Connector 180"/>
            <p:cNvCxnSpPr/>
            <p:nvPr/>
          </p:nvCxnSpPr>
          <p:spPr bwMode="auto">
            <a:xfrm flipH="1" flipV="1">
              <a:off x="974724" y="38195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82" name="Straight Connector 181"/>
            <p:cNvCxnSpPr/>
            <p:nvPr/>
          </p:nvCxnSpPr>
          <p:spPr bwMode="auto">
            <a:xfrm flipH="1" flipV="1">
              <a:off x="1206499" y="40608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83" name="TextBox 182"/>
            <p:cNvSpPr txBox="1"/>
            <p:nvPr/>
          </p:nvSpPr>
          <p:spPr>
            <a:xfrm>
              <a:off x="761999" y="3578225"/>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84" name="TextBox 183"/>
            <p:cNvSpPr txBox="1"/>
            <p:nvPr/>
          </p:nvSpPr>
          <p:spPr>
            <a:xfrm>
              <a:off x="1219199" y="4095948"/>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85" name="Rectangle 184"/>
            <p:cNvSpPr/>
            <p:nvPr/>
          </p:nvSpPr>
          <p:spPr bwMode="auto">
            <a:xfrm>
              <a:off x="1654174" y="2771775"/>
              <a:ext cx="152400" cy="2286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6" name="TextBox 185"/>
            <p:cNvSpPr txBox="1"/>
            <p:nvPr/>
          </p:nvSpPr>
          <p:spPr>
            <a:xfrm>
              <a:off x="1572454" y="2728202"/>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87" name="TextBox 186"/>
            <p:cNvSpPr txBox="1"/>
            <p:nvPr/>
          </p:nvSpPr>
          <p:spPr>
            <a:xfrm>
              <a:off x="2222499" y="2755900"/>
              <a:ext cx="685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BASE</a:t>
              </a:r>
              <a:endParaRPr lang="en-US" sz="1400" b="1" dirty="0">
                <a:solidFill>
                  <a:srgbClr val="000000"/>
                </a:solidFill>
                <a:latin typeface="Arial"/>
                <a:cs typeface="Arial"/>
              </a:endParaRPr>
            </a:p>
          </p:txBody>
        </p:sp>
        <p:cxnSp>
          <p:nvCxnSpPr>
            <p:cNvPr id="188" name="Straight Connector 187"/>
            <p:cNvCxnSpPr/>
            <p:nvPr/>
          </p:nvCxnSpPr>
          <p:spPr bwMode="auto">
            <a:xfrm flipV="1">
              <a:off x="2212975" y="3578225"/>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89" name="Straight Connector 188"/>
            <p:cNvCxnSpPr/>
            <p:nvPr/>
          </p:nvCxnSpPr>
          <p:spPr bwMode="auto">
            <a:xfrm flipH="1" flipV="1">
              <a:off x="2397125" y="3571875"/>
              <a:ext cx="98425" cy="142875"/>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90" name="Straight Connector 189"/>
            <p:cNvCxnSpPr/>
            <p:nvPr/>
          </p:nvCxnSpPr>
          <p:spPr bwMode="auto">
            <a:xfrm flipV="1">
              <a:off x="2495550" y="3619500"/>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91" name="TextBox 190"/>
            <p:cNvSpPr txBox="1"/>
            <p:nvPr/>
          </p:nvSpPr>
          <p:spPr>
            <a:xfrm>
              <a:off x="2523066" y="3406775"/>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OCH</a:t>
              </a:r>
              <a:endParaRPr lang="en-US" sz="1400" b="1" dirty="0">
                <a:solidFill>
                  <a:srgbClr val="000000"/>
                </a:solidFill>
                <a:latin typeface="Arial"/>
                <a:cs typeface="Arial"/>
              </a:endParaRPr>
            </a:p>
          </p:txBody>
        </p:sp>
        <p:sp>
          <p:nvSpPr>
            <p:cNvPr id="192" name="Freeform 191"/>
            <p:cNvSpPr/>
            <p:nvPr/>
          </p:nvSpPr>
          <p:spPr>
            <a:xfrm rot="1931685">
              <a:off x="1291429" y="4385434"/>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3" name="Freeform 192"/>
            <p:cNvSpPr/>
            <p:nvPr/>
          </p:nvSpPr>
          <p:spPr>
            <a:xfrm rot="12761681">
              <a:off x="1101230" y="2713796"/>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4" name="TextBox 193"/>
            <p:cNvSpPr txBox="1"/>
            <p:nvPr/>
          </p:nvSpPr>
          <p:spPr>
            <a:xfrm>
              <a:off x="2772837" y="3464985"/>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3</a:t>
              </a:r>
              <a:endParaRPr lang="en-US" sz="1400" b="1" dirty="0">
                <a:solidFill>
                  <a:srgbClr val="000000"/>
                </a:solidFill>
                <a:latin typeface="Arial"/>
                <a:cs typeface="Arial"/>
              </a:endParaRPr>
            </a:p>
          </p:txBody>
        </p:sp>
        <p:sp>
          <p:nvSpPr>
            <p:cNvPr id="195" name="TextBox 194"/>
            <p:cNvSpPr txBox="1"/>
            <p:nvPr/>
          </p:nvSpPr>
          <p:spPr>
            <a:xfrm>
              <a:off x="316670" y="3907746"/>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sp>
          <p:nvSpPr>
            <p:cNvPr id="196" name="TextBox 195"/>
            <p:cNvSpPr txBox="1"/>
            <p:nvPr/>
          </p:nvSpPr>
          <p:spPr>
            <a:xfrm>
              <a:off x="1334080" y="3898374"/>
              <a:ext cx="2362200" cy="230833"/>
            </a:xfrm>
            <a:prstGeom prst="rect">
              <a:avLst/>
            </a:prstGeom>
            <a:noFill/>
          </p:spPr>
          <p:txBody>
            <a:bodyPr wrap="square" rtlCol="0">
              <a:spAutoFit/>
            </a:bodyPr>
            <a:lstStyle/>
            <a:p>
              <a:pPr algn="ctr"/>
              <a:r>
                <a:rPr lang="en-US" sz="1400" b="1" dirty="0" smtClean="0">
                  <a:solidFill>
                    <a:srgbClr val="000000"/>
                  </a:solidFill>
                  <a:latin typeface="Arial"/>
                  <a:cs typeface="Arial"/>
                </a:rPr>
                <a:t>2’-MOE</a:t>
              </a:r>
              <a:endParaRPr lang="en-US" sz="1400" b="1" dirty="0">
                <a:solidFill>
                  <a:srgbClr val="000000"/>
                </a:solidFill>
                <a:latin typeface="Arial"/>
                <a:cs typeface="Arial"/>
              </a:endParaRPr>
            </a:p>
          </p:txBody>
        </p:sp>
        <p:cxnSp>
          <p:nvCxnSpPr>
            <p:cNvPr id="197" name="Straight Connector 196"/>
            <p:cNvCxnSpPr/>
            <p:nvPr/>
          </p:nvCxnSpPr>
          <p:spPr bwMode="auto">
            <a:xfrm>
              <a:off x="2045530" y="3928986"/>
              <a:ext cx="1143000" cy="0"/>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98" name="Straight Connector 197"/>
            <p:cNvCxnSpPr/>
            <p:nvPr/>
          </p:nvCxnSpPr>
          <p:spPr bwMode="auto">
            <a:xfrm flipV="1">
              <a:off x="533400" y="3638550"/>
              <a:ext cx="0" cy="838200"/>
            </a:xfrm>
            <a:prstGeom prst="line">
              <a:avLst/>
            </a:prstGeom>
            <a:solidFill>
              <a:schemeClr val="accent1"/>
            </a:solidFill>
            <a:ln w="28575" cap="flat" cmpd="sng" algn="ctr">
              <a:solidFill>
                <a:srgbClr val="000000"/>
              </a:solidFill>
              <a:prstDash val="solid"/>
              <a:round/>
              <a:headEnd type="none" w="sm" len="sm"/>
              <a:tailEnd type="none" w="sm" len="sm"/>
            </a:ln>
            <a:effectLst/>
          </p:spPr>
        </p:cxnSp>
        <p:sp>
          <p:nvSpPr>
            <p:cNvPr id="199" name="TextBox 198"/>
            <p:cNvSpPr txBox="1"/>
            <p:nvPr/>
          </p:nvSpPr>
          <p:spPr>
            <a:xfrm>
              <a:off x="76200" y="3867150"/>
              <a:ext cx="533400" cy="230833"/>
            </a:xfrm>
            <a:prstGeom prst="rect">
              <a:avLst/>
            </a:prstGeom>
            <a:noFill/>
          </p:spPr>
          <p:txBody>
            <a:bodyPr wrap="square" rtlCol="0">
              <a:spAutoFit/>
            </a:bodyPr>
            <a:lstStyle/>
            <a:p>
              <a:pPr algn="ctr"/>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cxnSp>
          <p:nvCxnSpPr>
            <p:cNvPr id="200" name="Straight Connector 199"/>
            <p:cNvCxnSpPr/>
            <p:nvPr/>
          </p:nvCxnSpPr>
          <p:spPr bwMode="auto">
            <a:xfrm flipV="1">
              <a:off x="2057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201" name="Straight Connector 200"/>
            <p:cNvCxnSpPr/>
            <p:nvPr/>
          </p:nvCxnSpPr>
          <p:spPr bwMode="auto">
            <a:xfrm flipV="1">
              <a:off x="3200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nvGrpSpPr>
            <p:cNvPr id="202" name="Group 201"/>
            <p:cNvGrpSpPr/>
            <p:nvPr/>
          </p:nvGrpSpPr>
          <p:grpSpPr>
            <a:xfrm rot="5400000">
              <a:off x="153997" y="4021147"/>
              <a:ext cx="809624" cy="76202"/>
              <a:chOff x="838200" y="4629150"/>
              <a:chExt cx="809624" cy="76202"/>
            </a:xfrm>
          </p:grpSpPr>
          <p:cxnSp>
            <p:nvCxnSpPr>
              <p:cNvPr id="203" name="Straight Connector 202"/>
              <p:cNvCxnSpPr/>
              <p:nvPr/>
            </p:nvCxnSpPr>
            <p:spPr bwMode="auto">
              <a:xfrm flipV="1">
                <a:off x="838200"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204" name="Straight Connector 203"/>
              <p:cNvCxnSpPr/>
              <p:nvPr/>
            </p:nvCxnSpPr>
            <p:spPr bwMode="auto">
              <a:xfrm flipV="1">
                <a:off x="1647824"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grpSp>
      <p:sp>
        <p:nvSpPr>
          <p:cNvPr id="213" name="Rounded Rectangle 212"/>
          <p:cNvSpPr/>
          <p:nvPr/>
        </p:nvSpPr>
        <p:spPr bwMode="auto">
          <a:xfrm>
            <a:off x="4495800" y="1193800"/>
            <a:ext cx="4419600" cy="53848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4" name="Rectangle 213"/>
          <p:cNvSpPr/>
          <p:nvPr/>
        </p:nvSpPr>
        <p:spPr bwMode="auto">
          <a:xfrm>
            <a:off x="457200" y="2717800"/>
            <a:ext cx="3581400" cy="3657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225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1416" y="2209801"/>
            <a:ext cx="4117784" cy="23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
          <p:cNvSpPr txBox="1">
            <a:spLocks noChangeArrowheads="1"/>
          </p:cNvSpPr>
          <p:nvPr/>
        </p:nvSpPr>
        <p:spPr bwMode="auto">
          <a:xfrm>
            <a:off x="3960143" y="4576661"/>
            <a:ext cx="36109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ASO</a:t>
            </a:r>
            <a:r>
              <a:rPr lang="en-US" sz="1800" b="1" dirty="0" smtClean="0">
                <a:solidFill>
                  <a:srgbClr val="000000"/>
                </a:solidFill>
                <a:latin typeface="Arial" charset="0"/>
                <a:cs typeface="Arial" charset="0"/>
              </a:rPr>
              <a:t>#</a:t>
            </a:r>
            <a:r>
              <a:rPr lang="en-US" sz="1600" b="1" dirty="0" smtClean="0">
                <a:solidFill>
                  <a:srgbClr val="000000"/>
                </a:solidFill>
                <a:latin typeface="Arial" charset="0"/>
                <a:cs typeface="Arial" charset="0"/>
              </a:rPr>
              <a:t> </a:t>
            </a:r>
            <a:r>
              <a:rPr lang="en-US" sz="1800" b="1" dirty="0" smtClean="0">
                <a:solidFill>
                  <a:srgbClr val="000000"/>
                </a:solidFill>
                <a:latin typeface="Arial" charset="0"/>
                <a:cs typeface="Arial" charset="0"/>
              </a:rPr>
              <a:t> </a:t>
            </a:r>
            <a:r>
              <a:rPr lang="en-US" sz="2000" b="1" dirty="0" smtClean="0">
                <a:solidFill>
                  <a:srgbClr val="000000"/>
                </a:solidFill>
                <a:latin typeface="Arial" charset="0"/>
                <a:cs typeface="Arial" charset="0"/>
              </a:rPr>
              <a:t>  </a:t>
            </a:r>
            <a:r>
              <a:rPr lang="en-US" sz="1600" b="1" dirty="0">
                <a:solidFill>
                  <a:srgbClr val="000000"/>
                </a:solidFill>
                <a:latin typeface="Arial" charset="0"/>
                <a:cs typeface="Arial" charset="0"/>
              </a:rPr>
              <a:t>1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2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3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4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5    </a:t>
            </a:r>
            <a:r>
              <a:rPr lang="en-US" sz="1600" b="1" dirty="0">
                <a:solidFill>
                  <a:srgbClr val="000000"/>
                </a:solidFill>
                <a:latin typeface="Arial" charset="0"/>
                <a:cs typeface="Arial" charset="0"/>
              </a:rPr>
              <a:t>6 </a:t>
            </a:r>
            <a:r>
              <a:rPr lang="en-US" sz="1600" b="1" dirty="0" smtClean="0">
                <a:solidFill>
                  <a:srgbClr val="000000"/>
                </a:solidFill>
                <a:latin typeface="Arial" charset="0"/>
                <a:cs typeface="Arial" charset="0"/>
              </a:rPr>
              <a:t>    7</a:t>
            </a:r>
            <a:r>
              <a:rPr lang="en-US" sz="12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8</a:t>
            </a:r>
          </a:p>
        </p:txBody>
      </p:sp>
      <p:sp>
        <p:nvSpPr>
          <p:cNvPr id="7" name="TextBox 283"/>
          <p:cNvSpPr txBox="1">
            <a:spLocks noChangeArrowheads="1"/>
          </p:cNvSpPr>
          <p:nvPr/>
        </p:nvSpPr>
        <p:spPr bwMode="auto">
          <a:xfrm>
            <a:off x="3523279" y="4910064"/>
            <a:ext cx="4124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IC50 (</a:t>
            </a:r>
            <a:r>
              <a:rPr lang="en-US" sz="1800" b="1" dirty="0" err="1">
                <a:solidFill>
                  <a:srgbClr val="000000"/>
                </a:solidFill>
                <a:latin typeface="Symbol" charset="0"/>
                <a:cs typeface="Symbol" charset="0"/>
              </a:rPr>
              <a:t>m</a:t>
            </a:r>
            <a:r>
              <a:rPr lang="en-US" sz="1800" b="1" dirty="0" err="1">
                <a:solidFill>
                  <a:srgbClr val="000000"/>
                </a:solidFill>
                <a:latin typeface="Arial" charset="0"/>
                <a:cs typeface="Arial" charset="0"/>
              </a:rPr>
              <a:t>M</a:t>
            </a:r>
            <a:r>
              <a:rPr lang="en-US" sz="18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0.5</a:t>
            </a:r>
            <a:r>
              <a:rPr lang="en-US" sz="105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400" b="1" dirty="0">
                <a:solidFill>
                  <a:srgbClr val="000000"/>
                </a:solidFill>
                <a:latin typeface="Arial" charset="0"/>
                <a:cs typeface="Arial" charset="0"/>
              </a:rPr>
              <a:t>0.6</a:t>
            </a:r>
            <a:r>
              <a:rPr lang="en-US" sz="1100" b="1" dirty="0">
                <a:solidFill>
                  <a:srgbClr val="000000"/>
                </a:solidFill>
                <a:latin typeface="Arial" charset="0"/>
                <a:cs typeface="Arial" charset="0"/>
              </a:rPr>
              <a:t> </a:t>
            </a:r>
            <a:r>
              <a:rPr lang="en-US" sz="700" b="1" dirty="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 </a:t>
            </a:r>
            <a:r>
              <a:rPr lang="en-US" sz="7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a:solidFill>
                  <a:srgbClr val="000000"/>
                </a:solidFill>
                <a:latin typeface="Arial" charset="0"/>
                <a:cs typeface="Arial" charset="0"/>
              </a:rPr>
              <a:t>0.9 </a:t>
            </a:r>
            <a:r>
              <a:rPr lang="en-US" sz="700" b="1" dirty="0">
                <a:solidFill>
                  <a:srgbClr val="000000"/>
                </a:solidFill>
                <a:latin typeface="Arial" charset="0"/>
                <a:cs typeface="Arial" charset="0"/>
              </a:rPr>
              <a:t> </a:t>
            </a:r>
            <a:r>
              <a:rPr lang="en-US" sz="7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1.3 </a:t>
            </a:r>
            <a:r>
              <a:rPr lang="en-US" sz="700" b="1" dirty="0" smtClean="0">
                <a:solidFill>
                  <a:srgbClr val="000000"/>
                </a:solidFill>
                <a:latin typeface="Arial" charset="0"/>
                <a:cs typeface="Arial" charset="0"/>
              </a:rPr>
              <a:t> </a:t>
            </a:r>
            <a:r>
              <a:rPr lang="en-US" sz="8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0.6</a:t>
            </a:r>
            <a:r>
              <a:rPr lang="en-US" sz="5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400" b="1" dirty="0">
                <a:solidFill>
                  <a:srgbClr val="000000"/>
                </a:solidFill>
                <a:latin typeface="Arial" charset="0"/>
                <a:cs typeface="Arial" charset="0"/>
              </a:rPr>
              <a:t>1.3</a:t>
            </a:r>
          </a:p>
        </p:txBody>
      </p:sp>
      <p:sp>
        <p:nvSpPr>
          <p:cNvPr id="8" name="TextBox 284"/>
          <p:cNvSpPr txBox="1">
            <a:spLocks noChangeArrowheads="1"/>
          </p:cNvSpPr>
          <p:nvPr/>
        </p:nvSpPr>
        <p:spPr bwMode="auto">
          <a:xfrm>
            <a:off x="7627223" y="4493615"/>
            <a:ext cx="613519"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neg. </a:t>
            </a:r>
          </a:p>
          <a:p>
            <a:r>
              <a:rPr lang="en-US" sz="1400" b="1" dirty="0">
                <a:solidFill>
                  <a:srgbClr val="000000"/>
                </a:solidFill>
                <a:latin typeface="Arial" charset="0"/>
                <a:cs typeface="Arial" charset="0"/>
              </a:rPr>
              <a:t>cont.</a:t>
            </a:r>
          </a:p>
        </p:txBody>
      </p:sp>
      <p:grpSp>
        <p:nvGrpSpPr>
          <p:cNvPr id="5" name="Group 4"/>
          <p:cNvGrpSpPr/>
          <p:nvPr/>
        </p:nvGrpSpPr>
        <p:grpSpPr>
          <a:xfrm>
            <a:off x="5116396" y="4535137"/>
            <a:ext cx="2460651" cy="925863"/>
            <a:chOff x="5022117" y="3553753"/>
            <a:chExt cx="2460651" cy="498286"/>
          </a:xfrm>
        </p:grpSpPr>
        <p:cxnSp>
          <p:nvCxnSpPr>
            <p:cNvPr id="9" name="Straight Connector 26"/>
            <p:cNvCxnSpPr>
              <a:cxnSpLocks noChangeShapeType="1"/>
            </p:cNvCxnSpPr>
            <p:nvPr/>
          </p:nvCxnSpPr>
          <p:spPr bwMode="auto">
            <a:xfrm>
              <a:off x="5022117"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Straight Connector 288"/>
            <p:cNvCxnSpPr>
              <a:cxnSpLocks noChangeShapeType="1"/>
            </p:cNvCxnSpPr>
            <p:nvPr/>
          </p:nvCxnSpPr>
          <p:spPr bwMode="auto">
            <a:xfrm>
              <a:off x="5381991"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Straight Connector 289"/>
            <p:cNvCxnSpPr>
              <a:cxnSpLocks noChangeShapeType="1"/>
            </p:cNvCxnSpPr>
            <p:nvPr/>
          </p:nvCxnSpPr>
          <p:spPr bwMode="auto">
            <a:xfrm>
              <a:off x="5728023"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90"/>
            <p:cNvCxnSpPr>
              <a:cxnSpLocks noChangeShapeType="1"/>
            </p:cNvCxnSpPr>
            <p:nvPr/>
          </p:nvCxnSpPr>
          <p:spPr bwMode="auto">
            <a:xfrm>
              <a:off x="6079859"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291"/>
            <p:cNvCxnSpPr>
              <a:cxnSpLocks noChangeShapeType="1"/>
            </p:cNvCxnSpPr>
            <p:nvPr/>
          </p:nvCxnSpPr>
          <p:spPr bwMode="auto">
            <a:xfrm>
              <a:off x="6423296"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92"/>
            <p:cNvCxnSpPr>
              <a:cxnSpLocks noChangeShapeType="1"/>
            </p:cNvCxnSpPr>
            <p:nvPr/>
          </p:nvCxnSpPr>
          <p:spPr bwMode="auto">
            <a:xfrm>
              <a:off x="6767960"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93"/>
            <p:cNvCxnSpPr>
              <a:cxnSpLocks noChangeShapeType="1"/>
            </p:cNvCxnSpPr>
            <p:nvPr/>
          </p:nvCxnSpPr>
          <p:spPr bwMode="auto">
            <a:xfrm>
              <a:off x="7146252"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294"/>
            <p:cNvCxnSpPr>
              <a:cxnSpLocks noChangeShapeType="1"/>
            </p:cNvCxnSpPr>
            <p:nvPr/>
          </p:nvCxnSpPr>
          <p:spPr bwMode="auto">
            <a:xfrm>
              <a:off x="7482768"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17" name="Group 296"/>
          <p:cNvGrpSpPr>
            <a:grpSpLocks/>
          </p:cNvGrpSpPr>
          <p:nvPr/>
        </p:nvGrpSpPr>
        <p:grpSpPr bwMode="auto">
          <a:xfrm>
            <a:off x="3935087" y="2463750"/>
            <a:ext cx="886678" cy="2116477"/>
            <a:chOff x="13171315" y="8574844"/>
            <a:chExt cx="1627317" cy="1575407"/>
          </a:xfrm>
        </p:grpSpPr>
        <p:sp>
          <p:nvSpPr>
            <p:cNvPr id="18" name="TextBox 297"/>
            <p:cNvSpPr txBox="1">
              <a:spLocks noChangeArrowheads="1"/>
            </p:cNvSpPr>
            <p:nvPr/>
          </p:nvSpPr>
          <p:spPr bwMode="auto">
            <a:xfrm rot="16200000">
              <a:off x="13056437" y="8803277"/>
              <a:ext cx="1077047" cy="847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400" b="1" dirty="0">
                  <a:solidFill>
                    <a:srgbClr val="000000"/>
                  </a:solidFill>
                  <a:latin typeface="Arial" charset="0"/>
                  <a:cs typeface="Arial" charset="0"/>
                </a:rPr>
                <a:t>% of </a:t>
              </a:r>
              <a:r>
                <a:rPr lang="en-US" sz="2000" b="1" dirty="0">
                  <a:solidFill>
                    <a:srgbClr val="000000"/>
                  </a:solidFill>
                  <a:latin typeface="Arial" charset="0"/>
                  <a:cs typeface="Arial" charset="0"/>
                </a:rPr>
                <a:t>UTC</a:t>
              </a:r>
              <a:endParaRPr lang="en-US" sz="2400" b="1" dirty="0">
                <a:solidFill>
                  <a:srgbClr val="000000"/>
                </a:solidFill>
                <a:latin typeface="Arial" charset="0"/>
                <a:cs typeface="Arial" charset="0"/>
              </a:endParaRPr>
            </a:p>
          </p:txBody>
        </p:sp>
        <p:sp>
          <p:nvSpPr>
            <p:cNvPr id="19" name="TextBox 299"/>
            <p:cNvSpPr txBox="1">
              <a:spLocks noChangeArrowheads="1"/>
            </p:cNvSpPr>
            <p:nvPr/>
          </p:nvSpPr>
          <p:spPr bwMode="auto">
            <a:xfrm>
              <a:off x="13831418" y="8574844"/>
              <a:ext cx="967214"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100</a:t>
              </a:r>
            </a:p>
          </p:txBody>
        </p:sp>
        <p:sp>
          <p:nvSpPr>
            <p:cNvPr id="20" name="TextBox 300"/>
            <p:cNvSpPr txBox="1">
              <a:spLocks noChangeArrowheads="1"/>
            </p:cNvSpPr>
            <p:nvPr/>
          </p:nvSpPr>
          <p:spPr bwMode="auto">
            <a:xfrm>
              <a:off x="13995273" y="8832328"/>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80</a:t>
              </a:r>
            </a:p>
          </p:txBody>
        </p:sp>
        <p:sp>
          <p:nvSpPr>
            <p:cNvPr id="21" name="TextBox 301"/>
            <p:cNvSpPr txBox="1">
              <a:spLocks noChangeArrowheads="1"/>
            </p:cNvSpPr>
            <p:nvPr/>
          </p:nvSpPr>
          <p:spPr bwMode="auto">
            <a:xfrm>
              <a:off x="13995273" y="9106967"/>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60</a:t>
              </a:r>
            </a:p>
          </p:txBody>
        </p:sp>
        <p:sp>
          <p:nvSpPr>
            <p:cNvPr id="22" name="TextBox 302"/>
            <p:cNvSpPr txBox="1">
              <a:spLocks noChangeArrowheads="1"/>
            </p:cNvSpPr>
            <p:nvPr/>
          </p:nvSpPr>
          <p:spPr bwMode="auto">
            <a:xfrm>
              <a:off x="13995273" y="9368953"/>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40</a:t>
              </a:r>
            </a:p>
          </p:txBody>
        </p:sp>
        <p:sp>
          <p:nvSpPr>
            <p:cNvPr id="23" name="TextBox 303"/>
            <p:cNvSpPr txBox="1">
              <a:spLocks noChangeArrowheads="1"/>
            </p:cNvSpPr>
            <p:nvPr/>
          </p:nvSpPr>
          <p:spPr bwMode="auto">
            <a:xfrm>
              <a:off x="13995273" y="9632224"/>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20</a:t>
              </a:r>
            </a:p>
          </p:txBody>
        </p:sp>
        <p:sp>
          <p:nvSpPr>
            <p:cNvPr id="24" name="TextBox 304"/>
            <p:cNvSpPr txBox="1">
              <a:spLocks noChangeArrowheads="1"/>
            </p:cNvSpPr>
            <p:nvPr/>
          </p:nvSpPr>
          <p:spPr bwMode="auto">
            <a:xfrm>
              <a:off x="14088774" y="9898247"/>
              <a:ext cx="548350"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0</a:t>
              </a:r>
            </a:p>
          </p:txBody>
        </p:sp>
      </p:grpSp>
      <p:sp>
        <p:nvSpPr>
          <p:cNvPr id="25" name="TextBox 305"/>
          <p:cNvSpPr txBox="1">
            <a:spLocks noChangeArrowheads="1"/>
          </p:cNvSpPr>
          <p:nvPr/>
        </p:nvSpPr>
        <p:spPr bwMode="auto">
          <a:xfrm>
            <a:off x="4286532" y="2108201"/>
            <a:ext cx="527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120</a:t>
            </a:r>
          </a:p>
        </p:txBody>
      </p:sp>
      <p:sp>
        <p:nvSpPr>
          <p:cNvPr id="26" name="Title 1"/>
          <p:cNvSpPr>
            <a:spLocks noGrp="1"/>
          </p:cNvSpPr>
          <p:nvPr>
            <p:ph type="title"/>
          </p:nvPr>
        </p:nvSpPr>
        <p:spPr>
          <a:xfrm>
            <a:off x="762000" y="279400"/>
            <a:ext cx="7772400" cy="1143000"/>
          </a:xfrm>
        </p:spPr>
        <p:txBody>
          <a:bodyPr>
            <a:normAutofit/>
          </a:bodyPr>
          <a:lstStyle/>
          <a:p>
            <a:r>
              <a:rPr lang="en-US" sz="3200" b="1" dirty="0" smtClean="0">
                <a:solidFill>
                  <a:srgbClr val="000000"/>
                </a:solidFill>
                <a:latin typeface="Arial" panose="020B0604020202020204" pitchFamily="34" charset="0"/>
                <a:cs typeface="Arial" panose="020B0604020202020204" pitchFamily="34" charset="0"/>
              </a:rPr>
              <a:t>A cell-based screen identifies potent ASOs against mouse &amp; human </a:t>
            </a:r>
            <a:r>
              <a:rPr lang="en-US" sz="3200" b="1" i="1" dirty="0" smtClean="0">
                <a:solidFill>
                  <a:srgbClr val="000000"/>
                </a:solidFill>
                <a:latin typeface="Arial" panose="020B0604020202020204" pitchFamily="34" charset="0"/>
                <a:cs typeface="Arial" panose="020B0604020202020204" pitchFamily="34" charset="0"/>
              </a:rPr>
              <a:t>ATXN2</a:t>
            </a:r>
            <a:endParaRPr lang="en-US" sz="3200" b="1"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4345776" y="6273801"/>
            <a:ext cx="4647426" cy="307777"/>
          </a:xfrm>
          <a:prstGeom prst="rect">
            <a:avLst/>
          </a:prstGeom>
          <a:noFill/>
        </p:spPr>
        <p:txBody>
          <a:bodyPr wrap="none" rtlCol="0">
            <a:spAutoFit/>
          </a:bodyPr>
          <a:lstStyle/>
          <a:p>
            <a:r>
              <a:rPr lang="en-US" sz="1400" dirty="0" smtClean="0">
                <a:solidFill>
                  <a:srgbClr val="000000"/>
                </a:solidFill>
                <a:latin typeface="Arial" panose="020B0604020202020204" pitchFamily="34" charset="0"/>
                <a:cs typeface="Arial" panose="020B0604020202020204" pitchFamily="34" charset="0"/>
              </a:rPr>
              <a:t>In collaboration with ISIS Pharmaceuticals, Carlsbad CA</a:t>
            </a:r>
            <a:endParaRPr lang="en-US" sz="1400" dirty="0">
              <a:solidFill>
                <a:srgbClr val="000000"/>
              </a:solidFill>
              <a:latin typeface="Arial" panose="020B0604020202020204" pitchFamily="34" charset="0"/>
              <a:cs typeface="Arial" panose="020B0604020202020204" pitchFamily="34" charset="0"/>
            </a:endParaRPr>
          </a:p>
        </p:txBody>
      </p:sp>
      <p:sp>
        <p:nvSpPr>
          <p:cNvPr id="28" name="TextBox 284"/>
          <p:cNvSpPr txBox="1">
            <a:spLocks noChangeArrowheads="1"/>
          </p:cNvSpPr>
          <p:nvPr/>
        </p:nvSpPr>
        <p:spPr bwMode="auto">
          <a:xfrm>
            <a:off x="4368800" y="5884334"/>
            <a:ext cx="1600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HepG2 cells</a:t>
            </a:r>
            <a:endParaRPr lang="en-US" sz="1600" b="1" dirty="0">
              <a:solidFill>
                <a:srgbClr val="000000"/>
              </a:solidFill>
              <a:latin typeface="Arial" charset="0"/>
              <a:cs typeface="Arial" charset="0"/>
            </a:endParaRPr>
          </a:p>
        </p:txBody>
      </p:sp>
      <p:sp>
        <p:nvSpPr>
          <p:cNvPr id="29" name="TextBox 284"/>
          <p:cNvSpPr txBox="1">
            <a:spLocks noChangeArrowheads="1"/>
          </p:cNvSpPr>
          <p:nvPr/>
        </p:nvSpPr>
        <p:spPr bwMode="auto">
          <a:xfrm>
            <a:off x="685800" y="220980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152 ASOs screened</a:t>
            </a:r>
            <a:endParaRPr lang="en-US" sz="1800" b="1" dirty="0">
              <a:solidFill>
                <a:srgbClr val="000000"/>
              </a:solidFill>
              <a:latin typeface="Arial" charset="0"/>
              <a:cs typeface="Arial" charset="0"/>
            </a:endParaRPr>
          </a:p>
        </p:txBody>
      </p:sp>
      <p:sp>
        <p:nvSpPr>
          <p:cNvPr id="30" name="TextBox 284"/>
          <p:cNvSpPr txBox="1">
            <a:spLocks noChangeArrowheads="1"/>
          </p:cNvSpPr>
          <p:nvPr/>
        </p:nvSpPr>
        <p:spPr bwMode="auto">
          <a:xfrm>
            <a:off x="5123478" y="190500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8 Top Lead ASOs</a:t>
            </a:r>
            <a:endParaRPr lang="en-US" sz="1800" b="1" dirty="0">
              <a:solidFill>
                <a:srgbClr val="000000"/>
              </a:solidFill>
              <a:latin typeface="Arial" charset="0"/>
              <a:cs typeface="Arial" charset="0"/>
            </a:endParaRPr>
          </a:p>
        </p:txBody>
      </p:sp>
      <p:sp>
        <p:nvSpPr>
          <p:cNvPr id="31" name="Rounded Rectangle 30"/>
          <p:cNvSpPr/>
          <p:nvPr/>
        </p:nvSpPr>
        <p:spPr bwMode="auto">
          <a:xfrm>
            <a:off x="152400" y="2108200"/>
            <a:ext cx="3124200" cy="44704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2" name="TextBox 284"/>
          <p:cNvSpPr txBox="1">
            <a:spLocks noChangeArrowheads="1"/>
          </p:cNvSpPr>
          <p:nvPr/>
        </p:nvSpPr>
        <p:spPr bwMode="auto">
          <a:xfrm>
            <a:off x="609600" y="5867400"/>
            <a:ext cx="2362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4.5 </a:t>
            </a:r>
            <a:r>
              <a:rPr lang="en-US" sz="1600" b="1" dirty="0" err="1" smtClean="0">
                <a:solidFill>
                  <a:srgbClr val="000000"/>
                </a:solidFill>
                <a:latin typeface="Symbol" charset="2"/>
                <a:cs typeface="Symbol" charset="2"/>
              </a:rPr>
              <a:t>m</a:t>
            </a:r>
            <a:r>
              <a:rPr lang="en-US" sz="1600" b="1" dirty="0" err="1" smtClean="0">
                <a:solidFill>
                  <a:srgbClr val="000000"/>
                </a:solidFill>
                <a:latin typeface="Arial" charset="0"/>
                <a:cs typeface="Arial" charset="0"/>
              </a:rPr>
              <a:t>M</a:t>
            </a:r>
            <a:r>
              <a:rPr lang="en-US" sz="1600" b="1" dirty="0" smtClean="0">
                <a:solidFill>
                  <a:srgbClr val="000000"/>
                </a:solidFill>
                <a:latin typeface="Arial" charset="0"/>
                <a:cs typeface="Arial" charset="0"/>
              </a:rPr>
              <a:t> ASO</a:t>
            </a:r>
            <a:endParaRPr lang="en-US" sz="1600" b="1" dirty="0">
              <a:solidFill>
                <a:srgbClr val="000000"/>
              </a:solidFill>
              <a:latin typeface="Arial" charset="0"/>
              <a:cs typeface="Arial" charset="0"/>
            </a:endParaRPr>
          </a:p>
        </p:txBody>
      </p:sp>
      <p:sp>
        <p:nvSpPr>
          <p:cNvPr id="33" name="Right Arrow 32"/>
          <p:cNvSpPr/>
          <p:nvPr/>
        </p:nvSpPr>
        <p:spPr bwMode="auto">
          <a:xfrm>
            <a:off x="3429000" y="2717800"/>
            <a:ext cx="457200" cy="609600"/>
          </a:xfrm>
          <a:prstGeom prst="rightArrow">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35" name="Group 1"/>
          <p:cNvGrpSpPr>
            <a:grpSpLocks/>
          </p:cNvGrpSpPr>
          <p:nvPr/>
        </p:nvGrpSpPr>
        <p:grpSpPr bwMode="auto">
          <a:xfrm>
            <a:off x="953609" y="5335908"/>
            <a:ext cx="1752600" cy="246221"/>
            <a:chOff x="14421417" y="13572522"/>
            <a:chExt cx="6449060" cy="679616"/>
          </a:xfrm>
          <a:solidFill>
            <a:srgbClr val="FFFFFF"/>
          </a:solidFill>
        </p:grpSpPr>
        <p:cxnSp>
          <p:nvCxnSpPr>
            <p:cNvPr id="62" name="Straight Connector 61"/>
            <p:cNvCxnSpPr/>
            <p:nvPr/>
          </p:nvCxnSpPr>
          <p:spPr>
            <a:xfrm flipH="1">
              <a:off x="14421417" y="13944633"/>
              <a:ext cx="6449060" cy="0"/>
            </a:xfrm>
            <a:prstGeom prst="line">
              <a:avLst/>
            </a:prstGeom>
            <a:grp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3" name="Rectangle 220"/>
            <p:cNvSpPr>
              <a:spLocks noChangeArrowheads="1"/>
            </p:cNvSpPr>
            <p:nvPr/>
          </p:nvSpPr>
          <p:spPr bwMode="auto">
            <a:xfrm>
              <a:off x="16664568" y="13572522"/>
              <a:ext cx="1962757" cy="6796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grpSp>
      <p:cxnSp>
        <p:nvCxnSpPr>
          <p:cNvPr id="36" name="Straight Connector 35"/>
          <p:cNvCxnSpPr/>
          <p:nvPr/>
        </p:nvCxnSpPr>
        <p:spPr>
          <a:xfrm flipH="1">
            <a:off x="953611" y="4071813"/>
            <a:ext cx="1752599" cy="0"/>
          </a:xfrm>
          <a:prstGeom prst="line">
            <a:avLst/>
          </a:prstGeom>
          <a:solidFill>
            <a:srgbClr val="FFFFFF"/>
          </a:solid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220"/>
          <p:cNvSpPr>
            <a:spLocks noChangeArrowheads="1"/>
          </p:cNvSpPr>
          <p:nvPr/>
        </p:nvSpPr>
        <p:spPr bwMode="auto">
          <a:xfrm>
            <a:off x="1563209" y="3937001"/>
            <a:ext cx="533400"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pic>
        <p:nvPicPr>
          <p:cNvPr id="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59" y="3039857"/>
            <a:ext cx="2713631" cy="991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415" y="4460617"/>
            <a:ext cx="2697669" cy="966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TextBox 263"/>
          <p:cNvSpPr txBox="1">
            <a:spLocks noChangeArrowheads="1"/>
          </p:cNvSpPr>
          <p:nvPr/>
        </p:nvSpPr>
        <p:spPr bwMode="auto">
          <a:xfrm>
            <a:off x="2867258" y="3955909"/>
            <a:ext cx="421867" cy="230832"/>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2" name="TextBox 264"/>
          <p:cNvSpPr txBox="1">
            <a:spLocks noChangeArrowheads="1"/>
          </p:cNvSpPr>
          <p:nvPr/>
        </p:nvSpPr>
        <p:spPr bwMode="auto">
          <a:xfrm>
            <a:off x="2865964" y="5351359"/>
            <a:ext cx="421867" cy="230832"/>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3" name="TextBox 16"/>
          <p:cNvSpPr txBox="1">
            <a:spLocks noChangeArrowheads="1"/>
          </p:cNvSpPr>
          <p:nvPr/>
        </p:nvSpPr>
        <p:spPr bwMode="auto">
          <a:xfrm>
            <a:off x="1487009" y="2909707"/>
            <a:ext cx="67948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000000"/>
                </a:solidFill>
                <a:latin typeface="Arial" charset="0"/>
                <a:cs typeface="Arial" charset="0"/>
              </a:rPr>
              <a:t>Plate 1</a:t>
            </a:r>
            <a:endParaRPr lang="en-US" sz="1200" b="1" dirty="0">
              <a:solidFill>
                <a:srgbClr val="000000"/>
              </a:solidFill>
              <a:latin typeface="Arial" charset="0"/>
              <a:cs typeface="Arial" charset="0"/>
            </a:endParaRPr>
          </a:p>
        </p:txBody>
      </p:sp>
      <p:sp>
        <p:nvSpPr>
          <p:cNvPr id="44" name="TextBox 268"/>
          <p:cNvSpPr txBox="1">
            <a:spLocks noChangeArrowheads="1"/>
          </p:cNvSpPr>
          <p:nvPr/>
        </p:nvSpPr>
        <p:spPr bwMode="auto">
          <a:xfrm>
            <a:off x="1491324" y="4347725"/>
            <a:ext cx="675173"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Plate 2</a:t>
            </a:r>
          </a:p>
        </p:txBody>
      </p:sp>
      <p:grpSp>
        <p:nvGrpSpPr>
          <p:cNvPr id="71" name="Group 70"/>
          <p:cNvGrpSpPr/>
          <p:nvPr/>
        </p:nvGrpSpPr>
        <p:grpSpPr>
          <a:xfrm>
            <a:off x="169810" y="3012503"/>
            <a:ext cx="502506" cy="1065604"/>
            <a:chOff x="54401" y="2229746"/>
            <a:chExt cx="502506" cy="799203"/>
          </a:xfrm>
        </p:grpSpPr>
        <p:sp>
          <p:nvSpPr>
            <p:cNvPr id="54"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61"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55" name="TextBox 5"/>
            <p:cNvSpPr txBox="1">
              <a:spLocks noChangeArrowheads="1"/>
            </p:cNvSpPr>
            <p:nvPr/>
          </p:nvSpPr>
          <p:spPr bwMode="auto">
            <a:xfrm>
              <a:off x="201070" y="2230599"/>
              <a:ext cx="355837"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56" name="TextBox 219"/>
            <p:cNvSpPr txBox="1">
              <a:spLocks noChangeArrowheads="1"/>
            </p:cNvSpPr>
            <p:nvPr/>
          </p:nvSpPr>
          <p:spPr bwMode="auto">
            <a:xfrm>
              <a:off x="231185" y="2351423"/>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57" name="TextBox 220"/>
            <p:cNvSpPr txBox="1">
              <a:spLocks noChangeArrowheads="1"/>
            </p:cNvSpPr>
            <p:nvPr/>
          </p:nvSpPr>
          <p:spPr bwMode="auto">
            <a:xfrm>
              <a:off x="229460" y="2479151"/>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58" name="TextBox 221"/>
            <p:cNvSpPr txBox="1">
              <a:spLocks noChangeArrowheads="1"/>
            </p:cNvSpPr>
            <p:nvPr/>
          </p:nvSpPr>
          <p:spPr bwMode="auto">
            <a:xfrm>
              <a:off x="228107" y="2612055"/>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59" name="TextBox 222"/>
            <p:cNvSpPr txBox="1">
              <a:spLocks noChangeArrowheads="1"/>
            </p:cNvSpPr>
            <p:nvPr/>
          </p:nvSpPr>
          <p:spPr bwMode="auto">
            <a:xfrm>
              <a:off x="228107" y="2734608"/>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60" name="TextBox 223"/>
            <p:cNvSpPr txBox="1">
              <a:spLocks noChangeArrowheads="1"/>
            </p:cNvSpPr>
            <p:nvPr/>
          </p:nvSpPr>
          <p:spPr bwMode="auto">
            <a:xfrm>
              <a:off x="279362" y="2860608"/>
              <a:ext cx="241723"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grpSp>
        <p:nvGrpSpPr>
          <p:cNvPr id="72" name="Group 71"/>
          <p:cNvGrpSpPr/>
          <p:nvPr/>
        </p:nvGrpSpPr>
        <p:grpSpPr>
          <a:xfrm>
            <a:off x="161972" y="4408361"/>
            <a:ext cx="502506" cy="1065604"/>
            <a:chOff x="54401" y="2229746"/>
            <a:chExt cx="502506" cy="799203"/>
          </a:xfrm>
        </p:grpSpPr>
        <p:sp>
          <p:nvSpPr>
            <p:cNvPr id="73"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74"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75" name="TextBox 5"/>
            <p:cNvSpPr txBox="1">
              <a:spLocks noChangeArrowheads="1"/>
            </p:cNvSpPr>
            <p:nvPr/>
          </p:nvSpPr>
          <p:spPr bwMode="auto">
            <a:xfrm>
              <a:off x="201070" y="2230599"/>
              <a:ext cx="355837"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76" name="TextBox 219"/>
            <p:cNvSpPr txBox="1">
              <a:spLocks noChangeArrowheads="1"/>
            </p:cNvSpPr>
            <p:nvPr/>
          </p:nvSpPr>
          <p:spPr bwMode="auto">
            <a:xfrm>
              <a:off x="231185" y="2351423"/>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77" name="TextBox 220"/>
            <p:cNvSpPr txBox="1">
              <a:spLocks noChangeArrowheads="1"/>
            </p:cNvSpPr>
            <p:nvPr/>
          </p:nvSpPr>
          <p:spPr bwMode="auto">
            <a:xfrm>
              <a:off x="229460" y="2479151"/>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78" name="TextBox 221"/>
            <p:cNvSpPr txBox="1">
              <a:spLocks noChangeArrowheads="1"/>
            </p:cNvSpPr>
            <p:nvPr/>
          </p:nvSpPr>
          <p:spPr bwMode="auto">
            <a:xfrm>
              <a:off x="228107" y="2612055"/>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79" name="TextBox 222"/>
            <p:cNvSpPr txBox="1">
              <a:spLocks noChangeArrowheads="1"/>
            </p:cNvSpPr>
            <p:nvPr/>
          </p:nvSpPr>
          <p:spPr bwMode="auto">
            <a:xfrm>
              <a:off x="228107" y="2734608"/>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80" name="TextBox 223"/>
            <p:cNvSpPr txBox="1">
              <a:spLocks noChangeArrowheads="1"/>
            </p:cNvSpPr>
            <p:nvPr/>
          </p:nvSpPr>
          <p:spPr bwMode="auto">
            <a:xfrm>
              <a:off x="279362" y="2860608"/>
              <a:ext cx="241723"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sp>
        <p:nvSpPr>
          <p:cNvPr id="81" name="Rectangle 80"/>
          <p:cNvSpPr/>
          <p:nvPr/>
        </p:nvSpPr>
        <p:spPr bwMode="auto">
          <a:xfrm>
            <a:off x="601134" y="3733800"/>
            <a:ext cx="182033" cy="4064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595458" y="5054600"/>
            <a:ext cx="276606" cy="4064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3" name="TextBox 16"/>
          <p:cNvSpPr txBox="1">
            <a:spLocks noChangeArrowheads="1"/>
          </p:cNvSpPr>
          <p:nvPr/>
        </p:nvSpPr>
        <p:spPr bwMode="auto">
          <a:xfrm>
            <a:off x="457200" y="2717801"/>
            <a:ext cx="990600" cy="276999"/>
          </a:xfrm>
          <a:prstGeom prst="rect">
            <a:avLst/>
          </a:prstGeom>
          <a:no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FF0000"/>
                </a:solidFill>
                <a:latin typeface="Arial" charset="0"/>
                <a:cs typeface="Arial" charset="0"/>
              </a:rPr>
              <a:t>15 LEADS</a:t>
            </a:r>
            <a:endParaRPr lang="en-US" sz="1200" b="1" dirty="0">
              <a:solidFill>
                <a:srgbClr val="FF0000"/>
              </a:solidFill>
              <a:latin typeface="Arial" charset="0"/>
              <a:cs typeface="Arial" charset="0"/>
            </a:endParaRPr>
          </a:p>
        </p:txBody>
      </p:sp>
      <p:cxnSp>
        <p:nvCxnSpPr>
          <p:cNvPr id="85" name="Straight Connector 84"/>
          <p:cNvCxnSpPr/>
          <p:nvPr/>
        </p:nvCxnSpPr>
        <p:spPr bwMode="auto">
          <a:xfrm>
            <a:off x="685800" y="3022600"/>
            <a:ext cx="0" cy="711200"/>
          </a:xfrm>
          <a:prstGeom prst="line">
            <a:avLst/>
          </a:prstGeom>
          <a:solidFill>
            <a:schemeClr val="accent1"/>
          </a:solidFill>
          <a:ln w="19050" cap="flat" cmpd="sng" algn="ctr">
            <a:solidFill>
              <a:srgbClr val="FF0000"/>
            </a:solidFill>
            <a:prstDash val="solid"/>
            <a:round/>
            <a:headEnd type="none" w="sm" len="sm"/>
            <a:tailEnd type="none" w="sm" len="sm"/>
          </a:ln>
          <a:effectLst/>
        </p:spPr>
      </p:cxnSp>
      <p:cxnSp>
        <p:nvCxnSpPr>
          <p:cNvPr id="88" name="Straight Connector 87"/>
          <p:cNvCxnSpPr/>
          <p:nvPr/>
        </p:nvCxnSpPr>
        <p:spPr bwMode="auto">
          <a:xfrm>
            <a:off x="715431" y="4140200"/>
            <a:ext cx="0" cy="914400"/>
          </a:xfrm>
          <a:prstGeom prst="line">
            <a:avLst/>
          </a:prstGeom>
          <a:solidFill>
            <a:schemeClr val="accent1"/>
          </a:solidFill>
          <a:ln w="1905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2067839246"/>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77801"/>
            <a:ext cx="8172580" cy="461665"/>
          </a:xfrm>
          <a:prstGeom prst="rect">
            <a:avLst/>
          </a:prstGeom>
          <a:noFill/>
        </p:spPr>
        <p:txBody>
          <a:bodyPr wrap="none" rtlCol="0">
            <a:spAutoFit/>
          </a:bodyPr>
          <a:lstStyle/>
          <a:p>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a:t>
            </a:r>
            <a:r>
              <a:rPr lang="en-US" sz="24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are taken up by PCs  &amp; deep cerebellar neurons</a:t>
            </a:r>
            <a:endParaRPr lang="en-US" sz="24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Rounded Rectangle 25"/>
          <p:cNvSpPr/>
          <p:nvPr/>
        </p:nvSpPr>
        <p:spPr bwMode="auto">
          <a:xfrm>
            <a:off x="3276600" y="1397000"/>
            <a:ext cx="5791200" cy="5410200"/>
          </a:xfrm>
          <a:prstGeom prst="roundRect">
            <a:avLst/>
          </a:prstGeom>
          <a:noFill/>
          <a:ln w="12700" cap="flat" cmpd="sng" algn="ctr">
            <a:solidFill>
              <a:schemeClr val="bg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27" name="Picture 26" descr="ICV injection.jpg"/>
          <p:cNvPicPr>
            <a:picLocks noChangeAspect="1"/>
          </p:cNvPicPr>
          <p:nvPr/>
        </p:nvPicPr>
        <p:blipFill rotWithShape="1">
          <a:blip r:embed="rId3" cstate="print">
            <a:extLst>
              <a:ext uri="{28A0092B-C50C-407E-A947-70E740481C1C}">
                <a14:useLocalDpi xmlns:a14="http://schemas.microsoft.com/office/drawing/2010/main" val="0"/>
              </a:ext>
            </a:extLst>
          </a:blip>
          <a:srcRect l="5536" t="5670" r="2687" b="6123"/>
          <a:stretch/>
        </p:blipFill>
        <p:spPr>
          <a:xfrm>
            <a:off x="419100" y="1803401"/>
            <a:ext cx="2310098" cy="2768599"/>
          </a:xfrm>
          <a:prstGeom prst="rect">
            <a:avLst/>
          </a:prstGeom>
        </p:spPr>
      </p:pic>
      <p:sp>
        <p:nvSpPr>
          <p:cNvPr id="28" name="TextBox 27"/>
          <p:cNvSpPr txBox="1"/>
          <p:nvPr/>
        </p:nvSpPr>
        <p:spPr>
          <a:xfrm>
            <a:off x="228600" y="990600"/>
            <a:ext cx="2743200" cy="584776"/>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err="1" smtClean="0">
                <a:solidFill>
                  <a:srgbClr val="000000"/>
                </a:solidFill>
              </a:rPr>
              <a:t>Intracerebroventricular</a:t>
            </a:r>
            <a:r>
              <a:rPr lang="en-US" sz="1600" i="0" dirty="0" smtClean="0">
                <a:solidFill>
                  <a:srgbClr val="000000"/>
                </a:solidFill>
              </a:rPr>
              <a:t> (ICV) Injection</a:t>
            </a:r>
            <a:endParaRPr lang="en-US" sz="1600" i="0" dirty="0">
              <a:solidFill>
                <a:srgbClr val="000000"/>
              </a:solidFill>
            </a:endParaRPr>
          </a:p>
        </p:txBody>
      </p:sp>
      <p:sp>
        <p:nvSpPr>
          <p:cNvPr id="30" name="TextBox 29"/>
          <p:cNvSpPr txBox="1"/>
          <p:nvPr/>
        </p:nvSpPr>
        <p:spPr>
          <a:xfrm>
            <a:off x="3962400" y="945595"/>
            <a:ext cx="43434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Staining with anti-ASO antibody</a:t>
            </a:r>
            <a:endParaRPr lang="en-US" sz="1600" i="0" dirty="0">
              <a:solidFill>
                <a:srgbClr val="000000"/>
              </a:solidFill>
            </a:endParaRPr>
          </a:p>
        </p:txBody>
      </p:sp>
      <p:pic>
        <p:nvPicPr>
          <p:cNvPr id="31" name="Picture 30" descr="no322.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505201" y="2785534"/>
            <a:ext cx="1919238" cy="1535391"/>
          </a:xfrm>
          <a:prstGeom prst="rect">
            <a:avLst/>
          </a:prstGeom>
        </p:spPr>
      </p:pic>
      <p:sp>
        <p:nvSpPr>
          <p:cNvPr id="32" name="TextBox 31"/>
          <p:cNvSpPr txBox="1"/>
          <p:nvPr/>
        </p:nvSpPr>
        <p:spPr>
          <a:xfrm>
            <a:off x="3519439" y="1769535"/>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Purkinje cell layer</a:t>
            </a:r>
            <a:endParaRPr lang="en-US" sz="1400" i="0" dirty="0">
              <a:solidFill>
                <a:srgbClr val="000000"/>
              </a:solidFill>
            </a:endParaRPr>
          </a:p>
        </p:txBody>
      </p:sp>
      <p:pic>
        <p:nvPicPr>
          <p:cNvPr id="33" name="Picture 32" descr="no325.jpg"/>
          <p:cNvPicPr>
            <a:picLocks noChangeAspect="1"/>
          </p:cNvPicPr>
          <p:nvPr/>
        </p:nvPicPr>
        <p:blipFill>
          <a:blip r:embed="rId6">
            <a:extLst>
              <a:ext uri="{BEBA8EAE-BF5A-486C-A8C5-ECC9F3942E4B}">
                <a14:imgProps xmlns:a14="http://schemas.microsoft.com/office/drawing/2010/main">
                  <a14:imgLayer r:embed="rId7">
                    <a14:imgEffect>
                      <a14:brightnessContrast bright="30000"/>
                    </a14:imgEffect>
                  </a14:imgLayer>
                </a14:imgProps>
              </a:ext>
              <a:ext uri="{28A0092B-C50C-407E-A947-70E740481C1C}">
                <a14:useLocalDpi xmlns:a14="http://schemas.microsoft.com/office/drawing/2010/main" val="0"/>
              </a:ext>
            </a:extLst>
          </a:blip>
          <a:stretch>
            <a:fillRect/>
          </a:stretch>
        </p:blipFill>
        <p:spPr>
          <a:xfrm rot="10800000">
            <a:off x="3505201" y="4394201"/>
            <a:ext cx="1917700" cy="1541465"/>
          </a:xfrm>
          <a:prstGeom prst="rect">
            <a:avLst/>
          </a:prstGeom>
        </p:spPr>
      </p:pic>
      <p:sp>
        <p:nvSpPr>
          <p:cNvPr id="34" name="TextBox 33"/>
          <p:cNvSpPr txBox="1"/>
          <p:nvPr/>
        </p:nvSpPr>
        <p:spPr>
          <a:xfrm>
            <a:off x="3671839" y="2379133"/>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ASO injected</a:t>
            </a:r>
            <a:endParaRPr lang="en-US" sz="1400" i="0" dirty="0">
              <a:solidFill>
                <a:srgbClr val="000000"/>
              </a:solidFill>
            </a:endParaRPr>
          </a:p>
        </p:txBody>
      </p:sp>
      <p:sp>
        <p:nvSpPr>
          <p:cNvPr id="35" name="TextBox 34"/>
          <p:cNvSpPr txBox="1"/>
          <p:nvPr/>
        </p:nvSpPr>
        <p:spPr>
          <a:xfrm>
            <a:off x="3671839" y="5867400"/>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Saline injected</a:t>
            </a:r>
            <a:endParaRPr lang="en-US" sz="1400" i="0" dirty="0">
              <a:solidFill>
                <a:srgbClr val="000000"/>
              </a:solidFill>
            </a:endParaRPr>
          </a:p>
        </p:txBody>
      </p:sp>
      <p:pic>
        <p:nvPicPr>
          <p:cNvPr id="36" name="Picture 35"/>
          <p:cNvPicPr>
            <a:picLocks noChangeAspect="1"/>
          </p:cNvPicPr>
          <p:nvPr/>
        </p:nvPicPr>
        <p:blipFill>
          <a:blip r:embed="rId8"/>
          <a:stretch>
            <a:fillRect/>
          </a:stretch>
        </p:blipFill>
        <p:spPr>
          <a:xfrm>
            <a:off x="6107038" y="4783667"/>
            <a:ext cx="2274962" cy="1772323"/>
          </a:xfrm>
          <a:prstGeom prst="rect">
            <a:avLst/>
          </a:prstGeom>
        </p:spPr>
      </p:pic>
      <p:sp>
        <p:nvSpPr>
          <p:cNvPr id="37" name="TextBox 36"/>
          <p:cNvSpPr txBox="1"/>
          <p:nvPr/>
        </p:nvSpPr>
        <p:spPr>
          <a:xfrm>
            <a:off x="6019800" y="1600201"/>
            <a:ext cx="2971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Coronal Section of Cerebellum</a:t>
            </a:r>
            <a:endParaRPr lang="en-US" sz="1400" i="0" dirty="0">
              <a:solidFill>
                <a:srgbClr val="000000"/>
              </a:solidFill>
            </a:endParaRPr>
          </a:p>
        </p:txBody>
      </p:sp>
      <p:grpSp>
        <p:nvGrpSpPr>
          <p:cNvPr id="38" name="Group 37"/>
          <p:cNvGrpSpPr/>
          <p:nvPr/>
        </p:nvGrpSpPr>
        <p:grpSpPr>
          <a:xfrm>
            <a:off x="5715000" y="1998134"/>
            <a:ext cx="3175000" cy="2480733"/>
            <a:chOff x="3797300" y="971550"/>
            <a:chExt cx="3762498" cy="2082800"/>
          </a:xfrm>
        </p:grpSpPr>
        <p:pic>
          <p:nvPicPr>
            <p:cNvPr id="39" name="Picture 38"/>
            <p:cNvPicPr>
              <a:picLocks noChangeAspect="1"/>
            </p:cNvPicPr>
            <p:nvPr/>
          </p:nvPicPr>
          <p:blipFill>
            <a:blip r:embed="rId9"/>
            <a:stretch>
              <a:fillRect/>
            </a:stretch>
          </p:blipFill>
          <p:spPr>
            <a:xfrm>
              <a:off x="3962400" y="971550"/>
              <a:ext cx="3597398" cy="2030215"/>
            </a:xfrm>
            <a:prstGeom prst="rect">
              <a:avLst/>
            </a:prstGeom>
          </p:spPr>
        </p:pic>
        <p:sp>
          <p:nvSpPr>
            <p:cNvPr id="40" name="Rectangle 39"/>
            <p:cNvSpPr/>
            <p:nvPr/>
          </p:nvSpPr>
          <p:spPr bwMode="auto">
            <a:xfrm>
              <a:off x="3797300" y="2597150"/>
              <a:ext cx="609600" cy="4572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41" name="TextBox 40"/>
          <p:cNvSpPr txBox="1"/>
          <p:nvPr/>
        </p:nvSpPr>
        <p:spPr>
          <a:xfrm>
            <a:off x="6132037" y="4418421"/>
            <a:ext cx="25146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Deep Cerebellar Nuclei</a:t>
            </a:r>
            <a:endParaRPr lang="en-US" sz="1400" i="0" dirty="0">
              <a:solidFill>
                <a:srgbClr val="000000"/>
              </a:solidFill>
            </a:endParaRPr>
          </a:p>
        </p:txBody>
      </p:sp>
      <p:sp>
        <p:nvSpPr>
          <p:cNvPr id="42" name="Rectangle 41"/>
          <p:cNvSpPr/>
          <p:nvPr/>
        </p:nvSpPr>
        <p:spPr bwMode="auto">
          <a:xfrm>
            <a:off x="6400800" y="2819400"/>
            <a:ext cx="533400" cy="609600"/>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43" name="Straight Arrow Connector 42"/>
          <p:cNvCxnSpPr/>
          <p:nvPr/>
        </p:nvCxnSpPr>
        <p:spPr bwMode="auto">
          <a:xfrm>
            <a:off x="6858000" y="3429000"/>
            <a:ext cx="0" cy="1016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pic>
        <p:nvPicPr>
          <p:cNvPr id="44" name="Picture 43"/>
          <p:cNvPicPr>
            <a:picLocks noChangeAspect="1"/>
          </p:cNvPicPr>
          <p:nvPr/>
        </p:nvPicPr>
        <p:blipFill>
          <a:blip r:embed="rId10"/>
          <a:stretch>
            <a:fillRect/>
          </a:stretch>
        </p:blipFill>
        <p:spPr>
          <a:xfrm>
            <a:off x="530827" y="4953001"/>
            <a:ext cx="2178050" cy="1524000"/>
          </a:xfrm>
          <a:prstGeom prst="rect">
            <a:avLst/>
          </a:prstGeom>
        </p:spPr>
      </p:pic>
      <p:sp>
        <p:nvSpPr>
          <p:cNvPr id="45" name="TextBox 44"/>
          <p:cNvSpPr txBox="1"/>
          <p:nvPr/>
        </p:nvSpPr>
        <p:spPr>
          <a:xfrm>
            <a:off x="152400" y="6330395"/>
            <a:ext cx="2743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Right Lateral Ventricle</a:t>
            </a:r>
            <a:endParaRPr lang="en-US" sz="1600" i="0" dirty="0">
              <a:solidFill>
                <a:srgbClr val="000000"/>
              </a:solidFill>
            </a:endParaRPr>
          </a:p>
        </p:txBody>
      </p:sp>
      <p:sp>
        <p:nvSpPr>
          <p:cNvPr id="46" name="TextBox 45"/>
          <p:cNvSpPr txBox="1"/>
          <p:nvPr/>
        </p:nvSpPr>
        <p:spPr>
          <a:xfrm>
            <a:off x="2197100" y="5945364"/>
            <a:ext cx="543534" cy="307777"/>
          </a:xfrm>
          <a:prstGeom prst="rect">
            <a:avLst/>
          </a:prstGeom>
          <a:noFill/>
        </p:spPr>
        <p:txBody>
          <a:bodyPr wrap="none" rtlCol="0">
            <a:spAutoFit/>
          </a:bodyPr>
          <a:lstStyle/>
          <a:p>
            <a:r>
              <a:rPr lang="en-US" sz="1400" i="1" dirty="0" smtClean="0">
                <a:solidFill>
                  <a:schemeClr val="bg2">
                    <a:lumMod val="50000"/>
                  </a:schemeClr>
                </a:solidFill>
              </a:rPr>
              <a:t>JAX</a:t>
            </a:r>
            <a:endParaRPr lang="en-US" sz="1400" i="1" dirty="0">
              <a:solidFill>
                <a:schemeClr val="bg2">
                  <a:lumMod val="50000"/>
                </a:schemeClr>
              </a:solidFill>
            </a:endParaRPr>
          </a:p>
        </p:txBody>
      </p:sp>
      <p:cxnSp>
        <p:nvCxnSpPr>
          <p:cNvPr id="47" name="Straight Arrow Connector 46"/>
          <p:cNvCxnSpPr/>
          <p:nvPr/>
        </p:nvCxnSpPr>
        <p:spPr bwMode="auto">
          <a:xfrm>
            <a:off x="1371600" y="4937743"/>
            <a:ext cx="0" cy="508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406361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Box 840"/>
          <p:cNvSpPr txBox="1">
            <a:spLocks noChangeArrowheads="1"/>
          </p:cNvSpPr>
          <p:nvPr/>
        </p:nvSpPr>
        <p:spPr bwMode="auto">
          <a:xfrm>
            <a:off x="381001" y="34809"/>
            <a:ext cx="8077199" cy="9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2800" b="1" dirty="0" smtClean="0">
                <a:solidFill>
                  <a:srgbClr val="000000"/>
                </a:solidFill>
                <a:latin typeface="Arial" charset="0"/>
              </a:rPr>
              <a:t>Selected lead </a:t>
            </a:r>
            <a:r>
              <a:rPr lang="en-US" sz="2800" b="1" dirty="0">
                <a:solidFill>
                  <a:srgbClr val="000000"/>
                </a:solidFill>
                <a:latin typeface="Arial" charset="0"/>
              </a:rPr>
              <a:t>ASOs </a:t>
            </a:r>
            <a:r>
              <a:rPr lang="en-US" sz="2800" b="1" dirty="0" smtClean="0">
                <a:solidFill>
                  <a:srgbClr val="000000"/>
                </a:solidFill>
                <a:latin typeface="Arial" charset="0"/>
              </a:rPr>
              <a:t>tested for lowering </a:t>
            </a:r>
            <a:r>
              <a:rPr lang="en-US" sz="2800" b="1" i="1" dirty="0" smtClean="0">
                <a:solidFill>
                  <a:srgbClr val="000000"/>
                </a:solidFill>
                <a:latin typeface="Arial" charset="0"/>
              </a:rPr>
              <a:t>ATXN2</a:t>
            </a:r>
            <a:r>
              <a:rPr lang="en-US" sz="2800" b="1" dirty="0">
                <a:solidFill>
                  <a:srgbClr val="000000"/>
                </a:solidFill>
                <a:latin typeface="Arial" charset="0"/>
              </a:rPr>
              <a:t> </a:t>
            </a:r>
            <a:r>
              <a:rPr lang="en-US" sz="2800" b="1" dirty="0" smtClean="0">
                <a:solidFill>
                  <a:srgbClr val="000000"/>
                </a:solidFill>
                <a:latin typeface="Arial" charset="0"/>
              </a:rPr>
              <a:t>expression in SCA2</a:t>
            </a:r>
            <a:r>
              <a:rPr lang="en-US" sz="2800" b="1" i="1" dirty="0" smtClean="0">
                <a:solidFill>
                  <a:srgbClr val="000000"/>
                </a:solidFill>
                <a:latin typeface="Arial" charset="0"/>
              </a:rPr>
              <a:t> </a:t>
            </a:r>
            <a:r>
              <a:rPr lang="en-US" sz="2800" b="1" dirty="0" smtClean="0">
                <a:solidFill>
                  <a:srgbClr val="000000"/>
                </a:solidFill>
                <a:latin typeface="Arial" charset="0"/>
              </a:rPr>
              <a:t>mice</a:t>
            </a:r>
            <a:endParaRPr lang="en-US" sz="2800" b="1" dirty="0">
              <a:solidFill>
                <a:srgbClr val="000000"/>
              </a:solidFill>
              <a:latin typeface="Arial" charset="0"/>
            </a:endParaRPr>
          </a:p>
        </p:txBody>
      </p:sp>
      <p:cxnSp>
        <p:nvCxnSpPr>
          <p:cNvPr id="26" name="Straight Connector 25"/>
          <p:cNvCxnSpPr/>
          <p:nvPr/>
        </p:nvCxnSpPr>
        <p:spPr>
          <a:xfrm flipH="1">
            <a:off x="2923310" y="3862105"/>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Rectangle 220"/>
          <p:cNvSpPr>
            <a:spLocks noChangeArrowheads="1"/>
          </p:cNvSpPr>
          <p:nvPr/>
        </p:nvSpPr>
        <p:spPr bwMode="auto">
          <a:xfrm>
            <a:off x="3303284" y="3676620"/>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29" name="Rectangle 5"/>
          <p:cNvSpPr>
            <a:spLocks noChangeArrowheads="1"/>
          </p:cNvSpPr>
          <p:nvPr/>
        </p:nvSpPr>
        <p:spPr bwMode="auto">
          <a:xfrm>
            <a:off x="7262523" y="2108200"/>
            <a:ext cx="1313581" cy="923330"/>
          </a:xfrm>
          <a:prstGeom prst="rect">
            <a:avLst/>
          </a:prstGeom>
          <a:noFill/>
          <a:ln>
            <a:noFill/>
          </a:ln>
          <a:extLst/>
        </p:spPr>
        <p:txBody>
          <a:bodyPr wrap="none">
            <a:spAutoFit/>
          </a:bodyPr>
          <a:lstStyle/>
          <a:p>
            <a:pPr algn="ctr"/>
            <a:r>
              <a:rPr lang="en-US" b="1" dirty="0" smtClean="0">
                <a:solidFill>
                  <a:srgbClr val="000000"/>
                </a:solidFill>
                <a:latin typeface="Arial" charset="0"/>
                <a:cs typeface="Arial" charset="0"/>
              </a:rPr>
              <a:t>BAC</a:t>
            </a:r>
          </a:p>
          <a:p>
            <a:pPr algn="ctr"/>
            <a:r>
              <a:rPr lang="en-US" b="1" dirty="0" smtClean="0">
                <a:solidFill>
                  <a:srgbClr val="000000"/>
                </a:solidFill>
                <a:latin typeface="Arial" charset="0"/>
                <a:cs typeface="Arial" charset="0"/>
              </a:rPr>
              <a:t>SCA2-Q22</a:t>
            </a:r>
          </a:p>
          <a:p>
            <a:pPr algn="ctr"/>
            <a:r>
              <a:rPr lang="en-US" b="1" dirty="0" smtClean="0">
                <a:solidFill>
                  <a:srgbClr val="000000"/>
                </a:solidFill>
                <a:latin typeface="Arial" charset="0"/>
                <a:cs typeface="Arial" charset="0"/>
              </a:rPr>
              <a:t>(FVB)</a:t>
            </a:r>
          </a:p>
        </p:txBody>
      </p:sp>
      <p:sp>
        <p:nvSpPr>
          <p:cNvPr id="30" name="Rectangle 6"/>
          <p:cNvSpPr>
            <a:spLocks noChangeArrowheads="1"/>
          </p:cNvSpPr>
          <p:nvPr/>
        </p:nvSpPr>
        <p:spPr bwMode="auto">
          <a:xfrm>
            <a:off x="7233050" y="4465110"/>
            <a:ext cx="1910950" cy="1138773"/>
          </a:xfrm>
          <a:prstGeom prst="rect">
            <a:avLst/>
          </a:prstGeom>
          <a:noFill/>
          <a:ln>
            <a:noFill/>
          </a:ln>
          <a:extLst/>
        </p:spPr>
        <p:txBody>
          <a:bodyPr wrap="none">
            <a:spAutoFit/>
          </a:bodyPr>
          <a:lstStyle/>
          <a:p>
            <a:pPr algn="ctr"/>
            <a:r>
              <a:rPr lang="en-US" b="1" i="1" dirty="0" smtClean="0">
                <a:solidFill>
                  <a:srgbClr val="000000"/>
                </a:solidFill>
                <a:latin typeface="Arial" charset="0"/>
                <a:cs typeface="Arial" charset="0"/>
              </a:rPr>
              <a:t>Pcp2-</a:t>
            </a:r>
          </a:p>
          <a:p>
            <a:pPr algn="ctr"/>
            <a:r>
              <a:rPr lang="en-US" b="1" i="1" dirty="0" smtClean="0">
                <a:solidFill>
                  <a:srgbClr val="000000"/>
                </a:solidFill>
                <a:latin typeface="Arial" charset="0"/>
                <a:cs typeface="Arial" charset="0"/>
              </a:rPr>
              <a:t>ATXN2</a:t>
            </a:r>
            <a:r>
              <a:rPr lang="en-US" b="1" dirty="0">
                <a:solidFill>
                  <a:srgbClr val="000000"/>
                </a:solidFill>
                <a:latin typeface="Arial" charset="0"/>
                <a:cs typeface="Arial" charset="0"/>
              </a:rPr>
              <a:t>-</a:t>
            </a:r>
            <a:r>
              <a:rPr lang="en-US" b="1" dirty="0" smtClean="0">
                <a:solidFill>
                  <a:srgbClr val="000000"/>
                </a:solidFill>
                <a:latin typeface="Arial" charset="0"/>
                <a:cs typeface="Arial" charset="0"/>
              </a:rPr>
              <a:t>Q127</a:t>
            </a:r>
          </a:p>
          <a:p>
            <a:pPr algn="ctr"/>
            <a:r>
              <a:rPr lang="en-US" b="1" dirty="0" smtClean="0">
                <a:solidFill>
                  <a:srgbClr val="000000"/>
                </a:solidFill>
                <a:latin typeface="Arial" charset="0"/>
                <a:cs typeface="Arial" charset="0"/>
              </a:rPr>
              <a:t>(B6/D2)</a:t>
            </a:r>
          </a:p>
          <a:p>
            <a:pPr algn="ctr"/>
            <a:r>
              <a:rPr lang="en-US" sz="1400" b="1" dirty="0" smtClean="0">
                <a:solidFill>
                  <a:srgbClr val="000000"/>
                </a:solidFill>
                <a:latin typeface="Arial" charset="0"/>
                <a:cs typeface="Arial" charset="0"/>
              </a:rPr>
              <a:t>(Hansen et al., 2013)</a:t>
            </a:r>
          </a:p>
        </p:txBody>
      </p:sp>
      <p:graphicFrame>
        <p:nvGraphicFramePr>
          <p:cNvPr id="31" name="Chart 30"/>
          <p:cNvGraphicFramePr>
            <a:graphicFrameLocks/>
          </p:cNvGraphicFramePr>
          <p:nvPr>
            <p:extLst>
              <p:ext uri="{D42A27DB-BD31-4B8C-83A1-F6EECF244321}">
                <p14:modId xmlns:p14="http://schemas.microsoft.com/office/powerpoint/2010/main" val="3596650165"/>
              </p:ext>
            </p:extLst>
          </p:nvPr>
        </p:nvGraphicFramePr>
        <p:xfrm>
          <a:off x="2041214" y="1554982"/>
          <a:ext cx="2504660" cy="2119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a:graphicFrameLocks/>
          </p:cNvGraphicFramePr>
          <p:nvPr>
            <p:extLst>
              <p:ext uri="{D42A27DB-BD31-4B8C-83A1-F6EECF244321}">
                <p14:modId xmlns:p14="http://schemas.microsoft.com/office/powerpoint/2010/main" val="2825057564"/>
              </p:ext>
            </p:extLst>
          </p:nvPr>
        </p:nvGraphicFramePr>
        <p:xfrm>
          <a:off x="4684422" y="1540385"/>
          <a:ext cx="2514600" cy="21238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p:cNvGraphicFramePr>
            <a:graphicFrameLocks/>
          </p:cNvGraphicFramePr>
          <p:nvPr>
            <p:extLst>
              <p:ext uri="{D42A27DB-BD31-4B8C-83A1-F6EECF244321}">
                <p14:modId xmlns:p14="http://schemas.microsoft.com/office/powerpoint/2010/main" val="2942142729"/>
              </p:ext>
            </p:extLst>
          </p:nvPr>
        </p:nvGraphicFramePr>
        <p:xfrm>
          <a:off x="1990432" y="4015267"/>
          <a:ext cx="2602160" cy="2096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3561151341"/>
              </p:ext>
            </p:extLst>
          </p:nvPr>
        </p:nvGraphicFramePr>
        <p:xfrm>
          <a:off x="4657116" y="4015267"/>
          <a:ext cx="2605406" cy="2096527"/>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76"/>
          <p:cNvSpPr txBox="1">
            <a:spLocks noChangeArrowheads="1"/>
          </p:cNvSpPr>
          <p:nvPr/>
        </p:nvSpPr>
        <p:spPr bwMode="auto">
          <a:xfrm>
            <a:off x="2764860" y="122636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hATXN2</a:t>
            </a:r>
            <a:endParaRPr lang="en-US" sz="1800" b="1" i="1" dirty="0">
              <a:solidFill>
                <a:srgbClr val="000000"/>
              </a:solidFill>
              <a:latin typeface="Arial" charset="0"/>
              <a:cs typeface="Arial" charset="0"/>
            </a:endParaRPr>
          </a:p>
        </p:txBody>
      </p:sp>
      <p:sp>
        <p:nvSpPr>
          <p:cNvPr id="36" name="TextBox 376"/>
          <p:cNvSpPr txBox="1">
            <a:spLocks noChangeArrowheads="1"/>
          </p:cNvSpPr>
          <p:nvPr/>
        </p:nvSpPr>
        <p:spPr bwMode="auto">
          <a:xfrm>
            <a:off x="5522623" y="119380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mAtxn2</a:t>
            </a:r>
            <a:endParaRPr lang="en-US" sz="1800" b="1" i="1" dirty="0">
              <a:solidFill>
                <a:srgbClr val="000000"/>
              </a:solidFill>
              <a:latin typeface="Arial" charset="0"/>
              <a:cs typeface="Arial" charset="0"/>
            </a:endParaRPr>
          </a:p>
        </p:txBody>
      </p:sp>
      <p:sp>
        <p:nvSpPr>
          <p:cNvPr id="37" name="TextBox 355"/>
          <p:cNvSpPr txBox="1">
            <a:spLocks noChangeArrowheads="1"/>
          </p:cNvSpPr>
          <p:nvPr/>
        </p:nvSpPr>
        <p:spPr bwMode="auto">
          <a:xfrm>
            <a:off x="2364238" y="3457411"/>
            <a:ext cx="2057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2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3    4    6</a:t>
            </a:r>
            <a:endParaRPr lang="en-US" sz="1600" b="1" dirty="0">
              <a:solidFill>
                <a:srgbClr val="000000"/>
              </a:solidFill>
              <a:latin typeface="Arial" charset="0"/>
              <a:cs typeface="Arial" charset="0"/>
            </a:endParaRPr>
          </a:p>
        </p:txBody>
      </p:sp>
      <p:cxnSp>
        <p:nvCxnSpPr>
          <p:cNvPr id="38" name="Straight Connector 37"/>
          <p:cNvCxnSpPr/>
          <p:nvPr/>
        </p:nvCxnSpPr>
        <p:spPr>
          <a:xfrm flipH="1">
            <a:off x="5560506" y="3862105"/>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Rectangle 220"/>
          <p:cNvSpPr>
            <a:spLocks noChangeArrowheads="1"/>
          </p:cNvSpPr>
          <p:nvPr/>
        </p:nvSpPr>
        <p:spPr bwMode="auto">
          <a:xfrm>
            <a:off x="5940480" y="3676620"/>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40" name="TextBox 355"/>
          <p:cNvSpPr txBox="1">
            <a:spLocks noChangeArrowheads="1"/>
          </p:cNvSpPr>
          <p:nvPr/>
        </p:nvSpPr>
        <p:spPr bwMode="auto">
          <a:xfrm>
            <a:off x="5001434" y="3457411"/>
            <a:ext cx="2057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2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3    4    6</a:t>
            </a:r>
            <a:endParaRPr lang="en-US" sz="1600" b="1" dirty="0">
              <a:solidFill>
                <a:srgbClr val="000000"/>
              </a:solidFill>
              <a:latin typeface="Arial" charset="0"/>
              <a:cs typeface="Arial" charset="0"/>
            </a:endParaRPr>
          </a:p>
        </p:txBody>
      </p:sp>
      <p:cxnSp>
        <p:nvCxnSpPr>
          <p:cNvPr id="41" name="Straight Connector 40"/>
          <p:cNvCxnSpPr/>
          <p:nvPr/>
        </p:nvCxnSpPr>
        <p:spPr>
          <a:xfrm flipH="1">
            <a:off x="2915878" y="6319505"/>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Rectangle 220"/>
          <p:cNvSpPr>
            <a:spLocks noChangeArrowheads="1"/>
          </p:cNvSpPr>
          <p:nvPr/>
        </p:nvSpPr>
        <p:spPr bwMode="auto">
          <a:xfrm>
            <a:off x="3295852" y="6134020"/>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43" name="TextBox 355"/>
          <p:cNvSpPr txBox="1">
            <a:spLocks noChangeArrowheads="1"/>
          </p:cNvSpPr>
          <p:nvPr/>
        </p:nvSpPr>
        <p:spPr bwMode="auto">
          <a:xfrm>
            <a:off x="2356806" y="5883451"/>
            <a:ext cx="2021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16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7     8</a:t>
            </a:r>
            <a:endParaRPr lang="en-US" sz="1600" b="1" dirty="0">
              <a:solidFill>
                <a:srgbClr val="000000"/>
              </a:solidFill>
              <a:latin typeface="Arial" charset="0"/>
              <a:cs typeface="Arial" charset="0"/>
            </a:endParaRPr>
          </a:p>
        </p:txBody>
      </p:sp>
      <p:cxnSp>
        <p:nvCxnSpPr>
          <p:cNvPr id="44" name="Straight Connector 43"/>
          <p:cNvCxnSpPr/>
          <p:nvPr/>
        </p:nvCxnSpPr>
        <p:spPr>
          <a:xfrm flipH="1">
            <a:off x="5595090" y="6326560"/>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Rectangle 220"/>
          <p:cNvSpPr>
            <a:spLocks noChangeArrowheads="1"/>
          </p:cNvSpPr>
          <p:nvPr/>
        </p:nvSpPr>
        <p:spPr bwMode="auto">
          <a:xfrm>
            <a:off x="5975064" y="6141075"/>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46" name="TextBox 355"/>
          <p:cNvSpPr txBox="1">
            <a:spLocks noChangeArrowheads="1"/>
          </p:cNvSpPr>
          <p:nvPr/>
        </p:nvSpPr>
        <p:spPr bwMode="auto">
          <a:xfrm>
            <a:off x="5036018" y="5890506"/>
            <a:ext cx="2021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Sal </a:t>
            </a:r>
            <a:r>
              <a:rPr lang="en-US" sz="16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1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3     </a:t>
            </a:r>
            <a:r>
              <a:rPr lang="en-US" sz="6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7     8</a:t>
            </a:r>
            <a:endParaRPr lang="en-US" sz="1600" b="1" dirty="0">
              <a:solidFill>
                <a:srgbClr val="000000"/>
              </a:solidFill>
              <a:latin typeface="Arial" charset="0"/>
              <a:cs typeface="Arial" charset="0"/>
            </a:endParaRPr>
          </a:p>
        </p:txBody>
      </p:sp>
      <p:sp>
        <p:nvSpPr>
          <p:cNvPr id="47" name="Rectangle 235"/>
          <p:cNvSpPr>
            <a:spLocks noChangeArrowheads="1"/>
          </p:cNvSpPr>
          <p:nvPr/>
        </p:nvSpPr>
        <p:spPr bwMode="auto">
          <a:xfrm>
            <a:off x="152400" y="1498601"/>
            <a:ext cx="1463712" cy="1200329"/>
          </a:xfrm>
          <a:prstGeom prst="rect">
            <a:avLst/>
          </a:prstGeom>
          <a:noFill/>
          <a:ln w="9525">
            <a:solidFill>
              <a:srgbClr val="4B4B4B"/>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dirty="0" smtClean="0">
                <a:solidFill>
                  <a:srgbClr val="000000"/>
                </a:solidFill>
                <a:latin typeface="Arial" charset="0"/>
                <a:cs typeface="Arial" charset="0"/>
              </a:rPr>
              <a:t>250 </a:t>
            </a:r>
            <a:r>
              <a:rPr lang="en-US" b="1" dirty="0">
                <a:solidFill>
                  <a:srgbClr val="000000"/>
                </a:solidFill>
                <a:latin typeface="Symbol" charset="0"/>
                <a:cs typeface="Symbol" charset="0"/>
              </a:rPr>
              <a:t>m</a:t>
            </a:r>
            <a:r>
              <a:rPr lang="en-US" b="1" dirty="0">
                <a:solidFill>
                  <a:srgbClr val="000000"/>
                </a:solidFill>
                <a:latin typeface="Arial" charset="0"/>
                <a:cs typeface="Arial" charset="0"/>
              </a:rPr>
              <a:t>g </a:t>
            </a:r>
            <a:r>
              <a:rPr lang="en-US" b="1" dirty="0" smtClean="0">
                <a:solidFill>
                  <a:srgbClr val="000000"/>
                </a:solidFill>
                <a:latin typeface="Arial" charset="0"/>
                <a:cs typeface="Arial" charset="0"/>
              </a:rPr>
              <a:t>ASO</a:t>
            </a:r>
            <a:endParaRPr lang="en-US" b="1" dirty="0">
              <a:solidFill>
                <a:srgbClr val="000000"/>
              </a:solidFill>
              <a:latin typeface="Arial" charset="0"/>
              <a:cs typeface="Arial" charset="0"/>
            </a:endParaRPr>
          </a:p>
          <a:p>
            <a:r>
              <a:rPr lang="en-US" b="1" dirty="0" smtClean="0">
                <a:solidFill>
                  <a:srgbClr val="000000"/>
                </a:solidFill>
                <a:latin typeface="Arial" charset="0"/>
                <a:cs typeface="Arial" charset="0"/>
              </a:rPr>
              <a:t>7d, </a:t>
            </a:r>
            <a:r>
              <a:rPr lang="en-US" b="1" dirty="0" err="1" smtClean="0">
                <a:solidFill>
                  <a:srgbClr val="000000"/>
                </a:solidFill>
                <a:latin typeface="Arial" charset="0"/>
                <a:cs typeface="Arial" charset="0"/>
              </a:rPr>
              <a:t>qPCR</a:t>
            </a:r>
            <a:r>
              <a:rPr lang="en-US" b="1" dirty="0" smtClean="0">
                <a:solidFill>
                  <a:srgbClr val="000000"/>
                </a:solidFill>
                <a:latin typeface="Arial" charset="0"/>
                <a:cs typeface="Arial" charset="0"/>
              </a:rPr>
              <a:t>, </a:t>
            </a:r>
          </a:p>
          <a:p>
            <a:r>
              <a:rPr lang="en-US" b="1" dirty="0" smtClean="0">
                <a:solidFill>
                  <a:srgbClr val="000000"/>
                </a:solidFill>
                <a:latin typeface="Arial" charset="0"/>
                <a:cs typeface="Arial" charset="0"/>
              </a:rPr>
              <a:t>n=2-3, </a:t>
            </a:r>
          </a:p>
          <a:p>
            <a:r>
              <a:rPr lang="en-US" b="1" dirty="0" err="1" smtClean="0">
                <a:solidFill>
                  <a:srgbClr val="000000"/>
                </a:solidFill>
                <a:latin typeface="Arial" charset="0"/>
                <a:cs typeface="Arial" charset="0"/>
              </a:rPr>
              <a:t>mean</a:t>
            </a:r>
            <a:r>
              <a:rPr lang="en-US" dirty="0" err="1">
                <a:solidFill>
                  <a:srgbClr val="000000"/>
                </a:solidFill>
                <a:latin typeface="ＭＳ ゴシック" charset="0"/>
                <a:ea typeface="ＭＳ ゴシック" charset="0"/>
                <a:cs typeface="ＭＳ ゴシック" charset="0"/>
              </a:rPr>
              <a:t>±</a:t>
            </a:r>
            <a:r>
              <a:rPr lang="en-US" b="1" dirty="0" err="1">
                <a:solidFill>
                  <a:srgbClr val="000000"/>
                </a:solidFill>
                <a:latin typeface="Arial" charset="0"/>
              </a:rPr>
              <a:t>SD</a:t>
            </a:r>
            <a:r>
              <a:rPr lang="en-US" b="1" dirty="0">
                <a:solidFill>
                  <a:srgbClr val="000000"/>
                </a:solidFill>
                <a:latin typeface="Arial" charset="0"/>
                <a:cs typeface="Arial" charset="0"/>
              </a:rPr>
              <a:t>.</a:t>
            </a:r>
            <a:endParaRPr lang="en-US" sz="1600" dirty="0">
              <a:solidFill>
                <a:srgbClr val="000000"/>
              </a:solidFill>
            </a:endParaRPr>
          </a:p>
        </p:txBody>
      </p:sp>
      <p:sp>
        <p:nvSpPr>
          <p:cNvPr id="48" name="Rectangle 5"/>
          <p:cNvSpPr>
            <a:spLocks noChangeArrowheads="1"/>
          </p:cNvSpPr>
          <p:nvPr/>
        </p:nvSpPr>
        <p:spPr bwMode="auto">
          <a:xfrm rot="16200000">
            <a:off x="-249012" y="3549135"/>
            <a:ext cx="4267200" cy="369332"/>
          </a:xfrm>
          <a:prstGeom prst="rect">
            <a:avLst/>
          </a:prstGeom>
          <a:noFill/>
          <a:ln>
            <a:noFill/>
          </a:ln>
          <a:extLst/>
        </p:spPr>
        <p:txBody>
          <a:bodyPr wrap="square">
            <a:spAutoFit/>
          </a:bodyPr>
          <a:lstStyle/>
          <a:p>
            <a:pPr algn="ctr"/>
            <a:r>
              <a:rPr lang="en-US" b="1" dirty="0" smtClean="0">
                <a:solidFill>
                  <a:srgbClr val="000000"/>
                </a:solidFill>
                <a:latin typeface="Arial" charset="0"/>
                <a:cs typeface="Arial" charset="0"/>
              </a:rPr>
              <a:t>% </a:t>
            </a:r>
            <a:r>
              <a:rPr lang="en-US" b="1" i="1" dirty="0" smtClean="0">
                <a:solidFill>
                  <a:srgbClr val="000000"/>
                </a:solidFill>
                <a:latin typeface="Arial" charset="0"/>
                <a:cs typeface="Arial" charset="0"/>
              </a:rPr>
              <a:t>ATXN2</a:t>
            </a:r>
            <a:r>
              <a:rPr lang="en-US" b="1" dirty="0" smtClean="0">
                <a:solidFill>
                  <a:srgbClr val="000000"/>
                </a:solidFill>
                <a:latin typeface="Arial" charset="0"/>
                <a:cs typeface="Arial" charset="0"/>
              </a:rPr>
              <a:t>  Expression</a:t>
            </a:r>
          </a:p>
        </p:txBody>
      </p:sp>
      <p:cxnSp>
        <p:nvCxnSpPr>
          <p:cNvPr id="49" name="Straight Connector 48"/>
          <p:cNvCxnSpPr/>
          <p:nvPr/>
        </p:nvCxnSpPr>
        <p:spPr>
          <a:xfrm flipH="1">
            <a:off x="4595522" y="1397000"/>
            <a:ext cx="3230" cy="497840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84532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840"/>
          <p:cNvSpPr txBox="1">
            <a:spLocks noChangeArrowheads="1"/>
          </p:cNvSpPr>
          <p:nvPr/>
        </p:nvSpPr>
        <p:spPr bwMode="auto">
          <a:xfrm>
            <a:off x="413746" y="262946"/>
            <a:ext cx="8347007" cy="82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400" b="1" dirty="0" smtClean="0">
                <a:solidFill>
                  <a:srgbClr val="000000"/>
                </a:solidFill>
                <a:latin typeface="Arial" charset="0"/>
              </a:rPr>
              <a:t>The three best lead ASOs did not significantly elevate the </a:t>
            </a:r>
            <a:r>
              <a:rPr lang="en-US" sz="2400" b="1" dirty="0" err="1" smtClean="0">
                <a:solidFill>
                  <a:srgbClr val="000000"/>
                </a:solidFill>
                <a:latin typeface="Arial" charset="0"/>
              </a:rPr>
              <a:t>microgliosis</a:t>
            </a:r>
            <a:r>
              <a:rPr lang="en-US" sz="2400" b="1" dirty="0" smtClean="0">
                <a:solidFill>
                  <a:srgbClr val="000000"/>
                </a:solidFill>
                <a:latin typeface="Arial" charset="0"/>
              </a:rPr>
              <a:t> marker </a:t>
            </a:r>
            <a:r>
              <a:rPr lang="en-US" sz="2400" b="1" i="1" dirty="0" smtClean="0">
                <a:solidFill>
                  <a:srgbClr val="000000"/>
                </a:solidFill>
                <a:latin typeface="Arial" charset="0"/>
              </a:rPr>
              <a:t>Iba1</a:t>
            </a:r>
            <a:r>
              <a:rPr lang="en-US" sz="2400" b="1" dirty="0" smtClean="0">
                <a:solidFill>
                  <a:srgbClr val="000000"/>
                </a:solidFill>
                <a:latin typeface="Arial" charset="0"/>
              </a:rPr>
              <a:t> in </a:t>
            </a:r>
            <a:r>
              <a:rPr lang="en-US" sz="2400" b="1" i="1" dirty="0" smtClean="0">
                <a:solidFill>
                  <a:srgbClr val="000000"/>
                </a:solidFill>
                <a:latin typeface="Arial" charset="0"/>
              </a:rPr>
              <a:t>ATXN2</a:t>
            </a:r>
            <a:r>
              <a:rPr lang="en-US" sz="2400" b="1" dirty="0" smtClean="0">
                <a:solidFill>
                  <a:srgbClr val="000000"/>
                </a:solidFill>
                <a:latin typeface="Arial" charset="0"/>
              </a:rPr>
              <a:t>-Q127 mice</a:t>
            </a:r>
            <a:endParaRPr lang="en-US" sz="2400" b="1" dirty="0">
              <a:solidFill>
                <a:srgbClr val="000000"/>
              </a:solidFill>
              <a:latin typeface="Arial" charset="0"/>
            </a:endParaRPr>
          </a:p>
        </p:txBody>
      </p:sp>
      <p:sp>
        <p:nvSpPr>
          <p:cNvPr id="22" name="TextBox 447"/>
          <p:cNvSpPr txBox="1">
            <a:spLocks noChangeArrowheads="1"/>
          </p:cNvSpPr>
          <p:nvPr/>
        </p:nvSpPr>
        <p:spPr bwMode="auto">
          <a:xfrm rot="16200000">
            <a:off x="-427840" y="2594952"/>
            <a:ext cx="186539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000" b="1" i="1" dirty="0">
                <a:solidFill>
                  <a:srgbClr val="000000"/>
                </a:solidFill>
                <a:latin typeface="Arial" charset="0"/>
                <a:cs typeface="Arial" charset="0"/>
              </a:rPr>
              <a:t>% Iba1 / Actin</a:t>
            </a:r>
            <a:endParaRPr lang="en-US" sz="2000" b="1" dirty="0">
              <a:solidFill>
                <a:srgbClr val="000000"/>
              </a:solidFill>
              <a:latin typeface="Arial" charset="0"/>
              <a:cs typeface="Arial" charset="0"/>
            </a:endParaRPr>
          </a:p>
        </p:txBody>
      </p:sp>
      <p:cxnSp>
        <p:nvCxnSpPr>
          <p:cNvPr id="27" name="Straight Connector 26"/>
          <p:cNvCxnSpPr/>
          <p:nvPr/>
        </p:nvCxnSpPr>
        <p:spPr bwMode="auto">
          <a:xfrm flipH="1">
            <a:off x="1640588" y="4804349"/>
            <a:ext cx="2002535"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TextBox 450"/>
          <p:cNvSpPr txBox="1">
            <a:spLocks noChangeArrowheads="1"/>
          </p:cNvSpPr>
          <p:nvPr/>
        </p:nvSpPr>
        <p:spPr bwMode="auto">
          <a:xfrm>
            <a:off x="2181078" y="4584791"/>
            <a:ext cx="884540"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200 </a:t>
            </a:r>
            <a:r>
              <a:rPr lang="en-US" sz="1600" b="1" dirty="0" smtClean="0">
                <a:solidFill>
                  <a:srgbClr val="000000"/>
                </a:solidFill>
                <a:latin typeface="Symbol" charset="0"/>
                <a:cs typeface="Symbol" charset="0"/>
              </a:rPr>
              <a:t>m</a:t>
            </a:r>
            <a:r>
              <a:rPr lang="en-US" sz="1600" b="1" dirty="0" smtClean="0">
                <a:solidFill>
                  <a:srgbClr val="000000"/>
                </a:solidFill>
                <a:latin typeface="Arial" charset="0"/>
                <a:cs typeface="Arial" charset="0"/>
              </a:rPr>
              <a:t>g</a:t>
            </a:r>
            <a:endParaRPr lang="en-US" sz="1600" dirty="0">
              <a:solidFill>
                <a:srgbClr val="000000"/>
              </a:solidFill>
            </a:endParaRPr>
          </a:p>
        </p:txBody>
      </p:sp>
      <p:graphicFrame>
        <p:nvGraphicFramePr>
          <p:cNvPr id="29" name="Chart 28"/>
          <p:cNvGraphicFramePr>
            <a:graphicFrameLocks/>
          </p:cNvGraphicFramePr>
          <p:nvPr>
            <p:extLst>
              <p:ext uri="{D42A27DB-BD31-4B8C-83A1-F6EECF244321}">
                <p14:modId xmlns:p14="http://schemas.microsoft.com/office/powerpoint/2010/main" val="341921889"/>
              </p:ext>
            </p:extLst>
          </p:nvPr>
        </p:nvGraphicFramePr>
        <p:xfrm>
          <a:off x="681040" y="1600201"/>
          <a:ext cx="3128961" cy="316243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
          <p:cNvSpPr txBox="1">
            <a:spLocks noChangeArrowheads="1"/>
          </p:cNvSpPr>
          <p:nvPr/>
        </p:nvSpPr>
        <p:spPr bwMode="auto">
          <a:xfrm>
            <a:off x="1568079" y="1498600"/>
            <a:ext cx="1542332" cy="369332"/>
          </a:xfrm>
          <a:prstGeom prst="rect">
            <a:avLst/>
          </a:prstGeom>
          <a:solidFill>
            <a:srgbClr val="FFFFFF"/>
          </a:solidFill>
          <a:ln>
            <a:noFill/>
          </a:ln>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i="1" dirty="0" err="1">
                <a:solidFill>
                  <a:srgbClr val="000000"/>
                </a:solidFill>
                <a:latin typeface="Arial" charset="0"/>
                <a:cs typeface="Arial" charset="0"/>
              </a:rPr>
              <a:t>Microgliosis</a:t>
            </a:r>
            <a:endParaRPr lang="en-US" sz="5400" b="1" dirty="0">
              <a:latin typeface="Avenir Book" charset="0"/>
              <a:cs typeface="Avenir Book" charset="0"/>
            </a:endParaRPr>
          </a:p>
        </p:txBody>
      </p:sp>
      <p:cxnSp>
        <p:nvCxnSpPr>
          <p:cNvPr id="32" name="Straight Arrow Connector 31"/>
          <p:cNvCxnSpPr/>
          <p:nvPr/>
        </p:nvCxnSpPr>
        <p:spPr>
          <a:xfrm>
            <a:off x="2634879" y="2006600"/>
            <a:ext cx="533400" cy="4064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958480" y="5054601"/>
            <a:ext cx="2542945" cy="1323439"/>
          </a:xfrm>
          <a:prstGeom prst="rect">
            <a:avLst/>
          </a:prstGeom>
        </p:spPr>
        <p:txBody>
          <a:bodyPr wrap="square">
            <a:spAutoFit/>
          </a:bodyPr>
          <a:lstStyle/>
          <a:p>
            <a:pPr marL="342900" lvl="0" indent="-342900">
              <a:buFont typeface="Arial"/>
              <a:buChar char="•"/>
            </a:pPr>
            <a:r>
              <a:rPr lang="en-US" sz="2000" b="1" dirty="0" err="1" smtClean="0">
                <a:solidFill>
                  <a:srgbClr val="000000"/>
                </a:solidFill>
                <a:latin typeface="Arial" charset="0"/>
              </a:rPr>
              <a:t>qPCR</a:t>
            </a:r>
            <a:endParaRPr lang="en-US" sz="2000" b="1" dirty="0" smtClean="0">
              <a:solidFill>
                <a:srgbClr val="000000"/>
              </a:solidFill>
              <a:latin typeface="Arial" charset="0"/>
            </a:endParaRPr>
          </a:p>
          <a:p>
            <a:pPr marL="342900" lvl="0" indent="-342900">
              <a:buFont typeface="Arial"/>
              <a:buChar char="•"/>
            </a:pPr>
            <a:r>
              <a:rPr lang="en-US" sz="2000" b="1" dirty="0" smtClean="0">
                <a:solidFill>
                  <a:srgbClr val="000000"/>
                </a:solidFill>
                <a:latin typeface="Arial" charset="0"/>
              </a:rPr>
              <a:t>N=2-11</a:t>
            </a:r>
          </a:p>
          <a:p>
            <a:pPr marL="342900" lvl="0" indent="-342900">
              <a:buFont typeface="Arial"/>
              <a:buChar char="•"/>
            </a:pPr>
            <a:r>
              <a:rPr lang="en-US" sz="2000" b="1" dirty="0" smtClean="0">
                <a:solidFill>
                  <a:srgbClr val="000000"/>
                </a:solidFill>
                <a:latin typeface="Arial" charset="0"/>
              </a:rPr>
              <a:t>7 days</a:t>
            </a:r>
          </a:p>
          <a:p>
            <a:pPr marL="342900" indent="-342900">
              <a:buFont typeface="Arial"/>
              <a:buChar char="•"/>
            </a:pPr>
            <a:r>
              <a:rPr lang="en-US" sz="2000" b="1" dirty="0" err="1" smtClean="0">
                <a:solidFill>
                  <a:srgbClr val="000000"/>
                </a:solidFill>
                <a:latin typeface="Arial" charset="0"/>
                <a:cs typeface="Arial" charset="0"/>
              </a:rPr>
              <a:t>mean</a:t>
            </a:r>
            <a:r>
              <a:rPr lang="en-US" sz="2000" dirty="0" err="1" smtClean="0">
                <a:solidFill>
                  <a:srgbClr val="000000"/>
                </a:solidFill>
                <a:latin typeface="ＭＳ ゴシック" charset="0"/>
                <a:ea typeface="ＭＳ ゴシック" charset="0"/>
                <a:cs typeface="ＭＳ ゴシック" charset="0"/>
              </a:rPr>
              <a:t>±</a:t>
            </a:r>
            <a:r>
              <a:rPr lang="en-US" sz="2000" b="1" dirty="0" err="1" smtClean="0">
                <a:solidFill>
                  <a:srgbClr val="000000"/>
                </a:solidFill>
                <a:latin typeface="Arial" charset="0"/>
              </a:rPr>
              <a:t>SD</a:t>
            </a:r>
            <a:endParaRPr lang="en-US" sz="2000" b="1" dirty="0" smtClean="0">
              <a:solidFill>
                <a:srgbClr val="000000"/>
              </a:solidFill>
              <a:latin typeface="Arial" charset="0"/>
            </a:endParaRPr>
          </a:p>
        </p:txBody>
      </p:sp>
      <p:sp>
        <p:nvSpPr>
          <p:cNvPr id="34" name="TextBox 33"/>
          <p:cNvSpPr txBox="1"/>
          <p:nvPr/>
        </p:nvSpPr>
        <p:spPr>
          <a:xfrm>
            <a:off x="5638801" y="1600200"/>
            <a:ext cx="1621169" cy="369332"/>
          </a:xfrm>
          <a:prstGeom prst="rect">
            <a:avLst/>
          </a:prstGeom>
          <a:noFill/>
        </p:spPr>
        <p:txBody>
          <a:bodyPr wrap="none" rtlCol="0">
            <a:spAutoFit/>
          </a:bodyPr>
          <a:lstStyle/>
          <a:p>
            <a:r>
              <a:rPr lang="en-US" b="1" dirty="0" smtClean="0">
                <a:solidFill>
                  <a:srgbClr val="000000"/>
                </a:solidFill>
                <a:latin typeface="Arial"/>
                <a:cs typeface="Arial"/>
              </a:rPr>
              <a:t>Iba1 Staining</a:t>
            </a:r>
            <a:endParaRPr lang="en-US" b="1" dirty="0">
              <a:solidFill>
                <a:srgbClr val="000000"/>
              </a:solidFill>
              <a:latin typeface="Arial"/>
              <a:cs typeface="Arial"/>
            </a:endParaRPr>
          </a:p>
        </p:txBody>
      </p:sp>
      <p:sp>
        <p:nvSpPr>
          <p:cNvPr id="35" name="TextBox 34"/>
          <p:cNvSpPr txBox="1"/>
          <p:nvPr/>
        </p:nvSpPr>
        <p:spPr>
          <a:xfrm>
            <a:off x="4648200" y="2123757"/>
            <a:ext cx="826330" cy="369332"/>
          </a:xfrm>
          <a:prstGeom prst="rect">
            <a:avLst/>
          </a:prstGeom>
          <a:noFill/>
        </p:spPr>
        <p:txBody>
          <a:bodyPr wrap="none" rtlCol="0">
            <a:spAutoFit/>
          </a:bodyPr>
          <a:lstStyle/>
          <a:p>
            <a:r>
              <a:rPr lang="en-US" dirty="0" smtClean="0">
                <a:solidFill>
                  <a:srgbClr val="000000"/>
                </a:solidFill>
                <a:latin typeface="Arial"/>
                <a:cs typeface="Arial"/>
              </a:rPr>
              <a:t>Saline</a:t>
            </a:r>
            <a:endParaRPr lang="en-US" dirty="0">
              <a:solidFill>
                <a:srgbClr val="000000"/>
              </a:solidFill>
              <a:latin typeface="Arial"/>
              <a:cs typeface="Arial"/>
            </a:endParaRPr>
          </a:p>
        </p:txBody>
      </p:sp>
      <p:sp>
        <p:nvSpPr>
          <p:cNvPr id="36" name="TextBox 35"/>
          <p:cNvSpPr txBox="1"/>
          <p:nvPr/>
        </p:nvSpPr>
        <p:spPr>
          <a:xfrm>
            <a:off x="6096000" y="2123757"/>
            <a:ext cx="813344" cy="369332"/>
          </a:xfrm>
          <a:prstGeom prst="rect">
            <a:avLst/>
          </a:prstGeom>
          <a:noFill/>
        </p:spPr>
        <p:txBody>
          <a:bodyPr wrap="none" rtlCol="0">
            <a:spAutoFit/>
          </a:bodyPr>
          <a:lstStyle/>
          <a:p>
            <a:r>
              <a:rPr lang="en-US" dirty="0" smtClean="0">
                <a:solidFill>
                  <a:srgbClr val="000000"/>
                </a:solidFill>
                <a:latin typeface="Arial"/>
                <a:cs typeface="Arial"/>
              </a:rPr>
              <a:t>ASO1</a:t>
            </a:r>
            <a:endParaRPr lang="en-US" dirty="0">
              <a:solidFill>
                <a:srgbClr val="000000"/>
              </a:solidFill>
              <a:latin typeface="Arial"/>
              <a:cs typeface="Arial"/>
            </a:endParaRPr>
          </a:p>
        </p:txBody>
      </p:sp>
      <p:sp>
        <p:nvSpPr>
          <p:cNvPr id="37" name="TextBox 36"/>
          <p:cNvSpPr txBox="1"/>
          <p:nvPr/>
        </p:nvSpPr>
        <p:spPr>
          <a:xfrm>
            <a:off x="7696200" y="2123757"/>
            <a:ext cx="813344" cy="369332"/>
          </a:xfrm>
          <a:prstGeom prst="rect">
            <a:avLst/>
          </a:prstGeom>
          <a:noFill/>
        </p:spPr>
        <p:txBody>
          <a:bodyPr wrap="none" rtlCol="0">
            <a:spAutoFit/>
          </a:bodyPr>
          <a:lstStyle/>
          <a:p>
            <a:r>
              <a:rPr lang="en-US" dirty="0" smtClean="0">
                <a:solidFill>
                  <a:srgbClr val="000000"/>
                </a:solidFill>
                <a:latin typeface="Arial"/>
                <a:cs typeface="Arial"/>
              </a:rPr>
              <a:t>ASO8</a:t>
            </a:r>
            <a:endParaRPr lang="en-US" dirty="0">
              <a:solidFill>
                <a:srgbClr val="000000"/>
              </a:solidFill>
              <a:latin typeface="Arial"/>
              <a:cs typeface="Arial"/>
            </a:endParaRPr>
          </a:p>
        </p:txBody>
      </p:sp>
      <p:pic>
        <p:nvPicPr>
          <p:cNvPr id="38" name="Picture 37"/>
          <p:cNvPicPr>
            <a:picLocks noChangeAspect="1"/>
          </p:cNvPicPr>
          <p:nvPr/>
        </p:nvPicPr>
        <p:blipFill>
          <a:blip r:embed="rId4"/>
          <a:stretch>
            <a:fillRect/>
          </a:stretch>
        </p:blipFill>
        <p:spPr>
          <a:xfrm>
            <a:off x="5334000" y="5188117"/>
            <a:ext cx="2590800" cy="1570751"/>
          </a:xfrm>
          <a:prstGeom prst="rect">
            <a:avLst/>
          </a:prstGeom>
        </p:spPr>
      </p:pic>
      <p:cxnSp>
        <p:nvCxnSpPr>
          <p:cNvPr id="39" name="Straight Arrow Connector 38"/>
          <p:cNvCxnSpPr/>
          <p:nvPr/>
        </p:nvCxnSpPr>
        <p:spPr bwMode="auto">
          <a:xfrm>
            <a:off x="6781800" y="5054601"/>
            <a:ext cx="0" cy="743116"/>
          </a:xfrm>
          <a:prstGeom prst="straightConnector1">
            <a:avLst/>
          </a:prstGeom>
          <a:solidFill>
            <a:schemeClr val="accent1"/>
          </a:solidFill>
          <a:ln w="28575" cap="flat" cmpd="sng" algn="ctr">
            <a:solidFill>
              <a:srgbClr val="000000"/>
            </a:solidFill>
            <a:prstDash val="solid"/>
            <a:round/>
            <a:headEnd type="none" w="sm" len="sm"/>
            <a:tailEnd type="arrow"/>
          </a:ln>
          <a:effectLst/>
        </p:spPr>
      </p:cxnSp>
      <p:sp>
        <p:nvSpPr>
          <p:cNvPr id="40" name="TextBox 39"/>
          <p:cNvSpPr txBox="1"/>
          <p:nvPr/>
        </p:nvSpPr>
        <p:spPr>
          <a:xfrm rot="1923023">
            <a:off x="7204678" y="5237543"/>
            <a:ext cx="736387" cy="369332"/>
          </a:xfrm>
          <a:prstGeom prst="rect">
            <a:avLst/>
          </a:prstGeom>
          <a:noFill/>
        </p:spPr>
        <p:txBody>
          <a:bodyPr wrap="none" rtlCol="0">
            <a:spAutoFit/>
          </a:bodyPr>
          <a:lstStyle/>
          <a:p>
            <a:r>
              <a:rPr lang="en-US" b="1" dirty="0" smtClean="0">
                <a:solidFill>
                  <a:srgbClr val="000000"/>
                </a:solidFill>
                <a:latin typeface="Arial"/>
                <a:cs typeface="Arial"/>
              </a:rPr>
              <a:t>Axial</a:t>
            </a:r>
            <a:endParaRPr lang="en-US" b="1" dirty="0">
              <a:solidFill>
                <a:srgbClr val="000000"/>
              </a:solidFill>
              <a:latin typeface="Arial"/>
              <a:cs typeface="Arial"/>
            </a:endParaRPr>
          </a:p>
        </p:txBody>
      </p:sp>
      <p:sp>
        <p:nvSpPr>
          <p:cNvPr id="41" name="TextBox 40"/>
          <p:cNvSpPr txBox="1"/>
          <p:nvPr/>
        </p:nvSpPr>
        <p:spPr>
          <a:xfrm>
            <a:off x="5574470" y="4578248"/>
            <a:ext cx="1595584" cy="369332"/>
          </a:xfrm>
          <a:prstGeom prst="rect">
            <a:avLst/>
          </a:prstGeom>
          <a:noFill/>
        </p:spPr>
        <p:txBody>
          <a:bodyPr wrap="none" rtlCol="0">
            <a:spAutoFit/>
          </a:bodyPr>
          <a:lstStyle/>
          <a:p>
            <a:r>
              <a:rPr lang="en-US" b="1" dirty="0" smtClean="0">
                <a:solidFill>
                  <a:srgbClr val="000000"/>
                </a:solidFill>
                <a:latin typeface="Arial"/>
                <a:cs typeface="Arial"/>
              </a:rPr>
              <a:t>Injection site</a:t>
            </a:r>
            <a:endParaRPr lang="en-US" b="1" dirty="0">
              <a:solidFill>
                <a:srgbClr val="000000"/>
              </a:solidFill>
              <a:latin typeface="Arial"/>
              <a:cs typeface="Arial"/>
            </a:endParaRPr>
          </a:p>
        </p:txBody>
      </p:sp>
      <p:pic>
        <p:nvPicPr>
          <p:cNvPr id="42" name="Picture 41"/>
          <p:cNvPicPr>
            <a:picLocks noChangeAspect="1"/>
          </p:cNvPicPr>
          <p:nvPr/>
        </p:nvPicPr>
        <p:blipFill>
          <a:blip r:embed="rId5"/>
          <a:stretch>
            <a:fillRect/>
          </a:stretch>
        </p:blipFill>
        <p:spPr>
          <a:xfrm>
            <a:off x="4164767" y="2514600"/>
            <a:ext cx="4826833" cy="1600200"/>
          </a:xfrm>
          <a:prstGeom prst="rect">
            <a:avLst/>
          </a:prstGeom>
        </p:spPr>
      </p:pic>
    </p:spTree>
    <p:extLst>
      <p:ext uri="{BB962C8B-B14F-4D97-AF65-F5344CB8AC3E}">
        <p14:creationId xmlns:p14="http://schemas.microsoft.com/office/powerpoint/2010/main" val="421536310"/>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9016" y="228602"/>
            <a:ext cx="7973006" cy="461665"/>
          </a:xfrm>
          <a:prstGeom prst="rect">
            <a:avLst/>
          </a:prstGeom>
          <a:noFill/>
        </p:spPr>
        <p:txBody>
          <a:bodyPr wrap="none" rtlCol="0">
            <a:spAutoFit/>
          </a:bodyPr>
          <a:lstStyle/>
          <a:p>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ASOs reduce </a:t>
            </a:r>
            <a:r>
              <a:rPr 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ATXN2</a:t>
            </a:r>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expression in </a:t>
            </a:r>
            <a:r>
              <a:rPr 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ATXN2</a:t>
            </a:r>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-Q127 mice</a:t>
            </a:r>
            <a:endParaRPr lang="en-US" sz="24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TextBox 26"/>
          <p:cNvSpPr txBox="1"/>
          <p:nvPr/>
        </p:nvSpPr>
        <p:spPr>
          <a:xfrm>
            <a:off x="5334001" y="1082279"/>
            <a:ext cx="3088089" cy="553998"/>
          </a:xfrm>
          <a:prstGeom prst="rect">
            <a:avLst/>
          </a:prstGeom>
          <a:noFill/>
        </p:spPr>
        <p:txBody>
          <a:bodyPr wrap="square" rtlCol="0">
            <a:spAutoFit/>
          </a:bodyPr>
          <a:lstStyle/>
          <a:p>
            <a:pPr algn="ctr"/>
            <a:r>
              <a:rPr lang="en-US" sz="1600" b="1" dirty="0" smtClean="0">
                <a:solidFill>
                  <a:srgbClr val="000000"/>
                </a:solidFill>
                <a:latin typeface="Arial" panose="020B0604020202020204" pitchFamily="34" charset="0"/>
                <a:cs typeface="Arial" panose="020B0604020202020204" pitchFamily="34" charset="0"/>
              </a:rPr>
              <a:t>Time course study</a:t>
            </a:r>
          </a:p>
          <a:p>
            <a:pPr algn="ctr"/>
            <a:r>
              <a:rPr lang="en-US" sz="1400" b="1" dirty="0" smtClean="0">
                <a:solidFill>
                  <a:srgbClr val="000000"/>
                </a:solidFill>
                <a:latin typeface="Arial" panose="020B0604020202020204" pitchFamily="34" charset="0"/>
                <a:cs typeface="Arial" panose="020B0604020202020204" pitchFamily="34" charset="0"/>
              </a:rPr>
              <a:t>ICV 200 </a:t>
            </a:r>
            <a:r>
              <a:rPr lang="en-US" sz="1400" b="1" dirty="0" smtClean="0">
                <a:solidFill>
                  <a:srgbClr val="000000"/>
                </a:solidFill>
                <a:latin typeface="Symbol" charset="2"/>
                <a:cs typeface="Symbol" charset="2"/>
              </a:rPr>
              <a:t>m</a:t>
            </a:r>
            <a:r>
              <a:rPr lang="en-US" sz="1400" b="1" dirty="0" smtClean="0">
                <a:solidFill>
                  <a:srgbClr val="000000"/>
                </a:solidFill>
                <a:latin typeface="Arial" panose="020B0604020202020204" pitchFamily="34" charset="0"/>
                <a:cs typeface="Arial" panose="020B0604020202020204" pitchFamily="34" charset="0"/>
              </a:rPr>
              <a:t>g ASO-1</a:t>
            </a:r>
            <a:endParaRPr lang="en-US" sz="1400" b="1" dirty="0">
              <a:solidFill>
                <a:srgbClr val="000000"/>
              </a:solidFill>
              <a:latin typeface="Arial" panose="020B0604020202020204" pitchFamily="34" charset="0"/>
              <a:cs typeface="Arial" panose="020B0604020202020204" pitchFamily="34" charset="0"/>
            </a:endParaRPr>
          </a:p>
        </p:txBody>
      </p:sp>
      <p:graphicFrame>
        <p:nvGraphicFramePr>
          <p:cNvPr id="29" name="Chart 28"/>
          <p:cNvGraphicFramePr>
            <a:graphicFrameLocks/>
          </p:cNvGraphicFramePr>
          <p:nvPr>
            <p:extLst>
              <p:ext uri="{D42A27DB-BD31-4B8C-83A1-F6EECF244321}">
                <p14:modId xmlns:p14="http://schemas.microsoft.com/office/powerpoint/2010/main" val="3363559808"/>
              </p:ext>
            </p:extLst>
          </p:nvPr>
        </p:nvGraphicFramePr>
        <p:xfrm>
          <a:off x="609601" y="2541520"/>
          <a:ext cx="5122049" cy="3618089"/>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2514601" y="5867400"/>
            <a:ext cx="1334695" cy="400110"/>
          </a:xfrm>
          <a:prstGeom prst="rect">
            <a:avLst/>
          </a:prstGeom>
          <a:noFill/>
        </p:spPr>
        <p:txBody>
          <a:bodyPr wrap="none" rtlCol="0">
            <a:spAutoFit/>
          </a:bodyPr>
          <a:lstStyle/>
          <a:p>
            <a:r>
              <a:rPr lang="en-US" sz="2000" b="1" dirty="0" smtClean="0">
                <a:solidFill>
                  <a:srgbClr val="000000"/>
                </a:solidFill>
                <a:latin typeface="Symbol" charset="2"/>
                <a:cs typeface="Symbol" charset="2"/>
              </a:rPr>
              <a:t>m</a:t>
            </a:r>
            <a:r>
              <a:rPr lang="en-US" sz="2000" b="1" dirty="0" smtClean="0">
                <a:solidFill>
                  <a:srgbClr val="000000"/>
                </a:solidFill>
                <a:latin typeface="Arial"/>
                <a:cs typeface="Arial"/>
              </a:rPr>
              <a:t>g ASO-1</a:t>
            </a:r>
            <a:endParaRPr lang="en-US" sz="2000" b="1" dirty="0">
              <a:solidFill>
                <a:srgbClr val="000000"/>
              </a:solidFill>
              <a:latin typeface="Arial"/>
              <a:cs typeface="Arial"/>
            </a:endParaRPr>
          </a:p>
        </p:txBody>
      </p:sp>
      <p:cxnSp>
        <p:nvCxnSpPr>
          <p:cNvPr id="31" name="Straight Connector 30"/>
          <p:cNvCxnSpPr/>
          <p:nvPr/>
        </p:nvCxnSpPr>
        <p:spPr>
          <a:xfrm>
            <a:off x="2362201" y="5867400"/>
            <a:ext cx="15652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14400" y="1295400"/>
            <a:ext cx="3411310" cy="861774"/>
          </a:xfrm>
          <a:prstGeom prst="rect">
            <a:avLst/>
          </a:prstGeom>
          <a:noFill/>
        </p:spPr>
        <p:txBody>
          <a:bodyPr wrap="none" rtlCol="0">
            <a:spAutoFit/>
          </a:bodyPr>
          <a:lstStyle/>
          <a:p>
            <a:r>
              <a:rPr lang="en-US" b="1" dirty="0" smtClean="0">
                <a:solidFill>
                  <a:srgbClr val="000000"/>
                </a:solidFill>
                <a:latin typeface="Arial" panose="020B0604020202020204" pitchFamily="34" charset="0"/>
                <a:cs typeface="Arial" panose="020B0604020202020204" pitchFamily="34" charset="0"/>
              </a:rPr>
              <a:t>Dosing study:</a:t>
            </a:r>
          </a:p>
          <a:p>
            <a:r>
              <a:rPr lang="en-US" sz="1600" b="1" dirty="0" smtClean="0">
                <a:solidFill>
                  <a:srgbClr val="000000"/>
                </a:solidFill>
                <a:latin typeface="Arial" panose="020B0604020202020204" pitchFamily="34" charset="0"/>
                <a:cs typeface="Arial" panose="020B0604020202020204" pitchFamily="34" charset="0"/>
              </a:rPr>
              <a:t>ICV injection of increasing doses </a:t>
            </a:r>
          </a:p>
          <a:p>
            <a:r>
              <a:rPr lang="en-US" sz="1600" b="1" dirty="0" smtClean="0">
                <a:solidFill>
                  <a:srgbClr val="000000"/>
                </a:solidFill>
                <a:latin typeface="Arial" panose="020B0604020202020204" pitchFamily="34" charset="0"/>
                <a:cs typeface="Arial" panose="020B0604020202020204" pitchFamily="34" charset="0"/>
              </a:rPr>
              <a:t>of ASO-1, treated 7 days.</a:t>
            </a:r>
          </a:p>
        </p:txBody>
      </p:sp>
      <p:sp>
        <p:nvSpPr>
          <p:cNvPr id="33" name="Rounded Rectangle 32"/>
          <p:cNvSpPr/>
          <p:nvPr/>
        </p:nvSpPr>
        <p:spPr>
          <a:xfrm>
            <a:off x="457201" y="1066800"/>
            <a:ext cx="4234067" cy="5486400"/>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4" name="Rounded Rectangle 33"/>
          <p:cNvSpPr/>
          <p:nvPr/>
        </p:nvSpPr>
        <p:spPr>
          <a:xfrm>
            <a:off x="5029200" y="1057698"/>
            <a:ext cx="3657600" cy="5495503"/>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35" name="Chart 34"/>
          <p:cNvGraphicFramePr>
            <a:graphicFrameLocks/>
          </p:cNvGraphicFramePr>
          <p:nvPr>
            <p:extLst>
              <p:ext uri="{D42A27DB-BD31-4B8C-83A1-F6EECF244321}">
                <p14:modId xmlns:p14="http://schemas.microsoft.com/office/powerpoint/2010/main" val="3602051978"/>
              </p:ext>
            </p:extLst>
          </p:nvPr>
        </p:nvGraphicFramePr>
        <p:xfrm>
          <a:off x="5943601" y="1803401"/>
          <a:ext cx="2630487" cy="2235201"/>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p:cNvSpPr txBox="1"/>
          <p:nvPr/>
        </p:nvSpPr>
        <p:spPr>
          <a:xfrm>
            <a:off x="7696200" y="2108201"/>
            <a:ext cx="678654" cy="307777"/>
          </a:xfrm>
          <a:prstGeom prst="rect">
            <a:avLst/>
          </a:prstGeom>
          <a:solidFill>
            <a:schemeClr val="tx2"/>
          </a:solidFill>
          <a:ln>
            <a:solidFill>
              <a:srgbClr val="000000"/>
            </a:solidFill>
          </a:ln>
        </p:spPr>
        <p:txBody>
          <a:bodyPr wrap="none" rtlCol="0">
            <a:spAutoFit/>
          </a:bodyPr>
          <a:lstStyle/>
          <a:p>
            <a:r>
              <a:rPr lang="en-US" sz="1400" dirty="0" smtClean="0">
                <a:solidFill>
                  <a:srgbClr val="000000"/>
                </a:solidFill>
                <a:latin typeface="Arial"/>
                <a:cs typeface="Arial"/>
              </a:rPr>
              <a:t>N=3-7</a:t>
            </a:r>
            <a:endParaRPr lang="en-US" sz="1400" dirty="0">
              <a:solidFill>
                <a:srgbClr val="000000"/>
              </a:solidFill>
              <a:latin typeface="Arial"/>
              <a:cs typeface="Arial"/>
            </a:endParaRPr>
          </a:p>
        </p:txBody>
      </p:sp>
      <p:grpSp>
        <p:nvGrpSpPr>
          <p:cNvPr id="37" name="Group 36"/>
          <p:cNvGrpSpPr/>
          <p:nvPr/>
        </p:nvGrpSpPr>
        <p:grpSpPr>
          <a:xfrm>
            <a:off x="4991100" y="4424607"/>
            <a:ext cx="3581400" cy="1711097"/>
            <a:chOff x="3973434" y="1611627"/>
            <a:chExt cx="4817500" cy="1726255"/>
          </a:xfrm>
        </p:grpSpPr>
        <p:pic>
          <p:nvPicPr>
            <p:cNvPr id="38" name="Picture 254"/>
            <p:cNvPicPr>
              <a:picLocks noChangeAspect="1"/>
            </p:cNvPicPr>
            <p:nvPr/>
          </p:nvPicPr>
          <p:blipFill>
            <a:blip r:embed="rId5">
              <a:extLst>
                <a:ext uri="{28A0092B-C50C-407E-A947-70E740481C1C}">
                  <a14:useLocalDpi xmlns:a14="http://schemas.microsoft.com/office/drawing/2010/main" val="0"/>
                </a:ext>
              </a:extLst>
            </a:blip>
            <a:srcRect l="23688" t="31799" r="2892" b="5888"/>
            <a:stretch>
              <a:fillRect/>
            </a:stretch>
          </p:blipFill>
          <p:spPr bwMode="auto">
            <a:xfrm>
              <a:off x="4745520" y="2405948"/>
              <a:ext cx="4045414" cy="93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442"/>
            <p:cNvSpPr txBox="1">
              <a:spLocks noChangeArrowheads="1"/>
            </p:cNvSpPr>
            <p:nvPr/>
          </p:nvSpPr>
          <p:spPr bwMode="auto">
            <a:xfrm>
              <a:off x="5630517" y="1611627"/>
              <a:ext cx="1714666" cy="31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Western blot</a:t>
              </a:r>
            </a:p>
          </p:txBody>
        </p:sp>
        <p:sp>
          <p:nvSpPr>
            <p:cNvPr id="40" name="TextBox 446"/>
            <p:cNvSpPr txBox="1">
              <a:spLocks noChangeArrowheads="1"/>
            </p:cNvSpPr>
            <p:nvPr/>
          </p:nvSpPr>
          <p:spPr bwMode="auto">
            <a:xfrm>
              <a:off x="4793434" y="1936211"/>
              <a:ext cx="2865457" cy="31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Saline                    </a:t>
              </a:r>
              <a:r>
                <a:rPr lang="en-US" sz="1200" b="1" dirty="0" smtClean="0">
                  <a:solidFill>
                    <a:srgbClr val="000000"/>
                  </a:solidFill>
                  <a:latin typeface="Arial" charset="0"/>
                  <a:cs typeface="Arial" charset="0"/>
                </a:rPr>
                <a:t>ASO1</a:t>
              </a:r>
              <a:endParaRPr lang="en-US" sz="1400" b="1" dirty="0">
                <a:solidFill>
                  <a:srgbClr val="000000"/>
                </a:solidFill>
                <a:latin typeface="Arial" charset="0"/>
                <a:cs typeface="Arial" charset="0"/>
              </a:endParaRPr>
            </a:p>
          </p:txBody>
        </p:sp>
        <p:sp>
          <p:nvSpPr>
            <p:cNvPr id="41" name="TextBox 446"/>
            <p:cNvSpPr txBox="1">
              <a:spLocks noChangeArrowheads="1"/>
            </p:cNvSpPr>
            <p:nvPr/>
          </p:nvSpPr>
          <p:spPr bwMode="auto">
            <a:xfrm>
              <a:off x="3973434" y="2514523"/>
              <a:ext cx="928908" cy="27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ATXN2</a:t>
              </a:r>
            </a:p>
          </p:txBody>
        </p:sp>
        <p:sp>
          <p:nvSpPr>
            <p:cNvPr id="42" name="TextBox 446"/>
            <p:cNvSpPr txBox="1">
              <a:spLocks noChangeArrowheads="1"/>
            </p:cNvSpPr>
            <p:nvPr/>
          </p:nvSpPr>
          <p:spPr bwMode="auto">
            <a:xfrm>
              <a:off x="4069944" y="2985014"/>
              <a:ext cx="783158" cy="27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a:solidFill>
                    <a:srgbClr val="000000"/>
                  </a:solidFill>
                  <a:latin typeface="Arial" charset="0"/>
                  <a:cs typeface="Arial" charset="0"/>
                </a:rPr>
                <a:t>Actin</a:t>
              </a:r>
            </a:p>
          </p:txBody>
        </p:sp>
        <p:cxnSp>
          <p:nvCxnSpPr>
            <p:cNvPr id="43" name="Straight Connector 42"/>
            <p:cNvCxnSpPr/>
            <p:nvPr/>
          </p:nvCxnSpPr>
          <p:spPr>
            <a:xfrm flipH="1">
              <a:off x="5793652" y="2341438"/>
              <a:ext cx="2809874"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876800" y="2341438"/>
              <a:ext cx="772087"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5" name="TextBox 446"/>
          <p:cNvSpPr txBox="1">
            <a:spLocks noChangeArrowheads="1"/>
          </p:cNvSpPr>
          <p:nvPr/>
        </p:nvSpPr>
        <p:spPr bwMode="auto">
          <a:xfrm>
            <a:off x="5181600" y="2413001"/>
            <a:ext cx="808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a:solidFill>
                  <a:srgbClr val="000000"/>
                </a:solidFill>
                <a:latin typeface="Arial" charset="0"/>
                <a:cs typeface="Arial" charset="0"/>
              </a:rPr>
              <a:t>ATXN2</a:t>
            </a:r>
            <a:endParaRPr lang="en-US" sz="1200" b="1" i="1" dirty="0">
              <a:solidFill>
                <a:srgbClr val="000000"/>
              </a:solidFill>
              <a:latin typeface="Arial" charset="0"/>
              <a:cs typeface="Arial" charset="0"/>
            </a:endParaRPr>
          </a:p>
        </p:txBody>
      </p:sp>
      <p:sp>
        <p:nvSpPr>
          <p:cNvPr id="46" name="TextBox 446"/>
          <p:cNvSpPr txBox="1">
            <a:spLocks noChangeArrowheads="1"/>
          </p:cNvSpPr>
          <p:nvPr/>
        </p:nvSpPr>
        <p:spPr bwMode="auto">
          <a:xfrm>
            <a:off x="5181600" y="2768601"/>
            <a:ext cx="681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smtClean="0">
                <a:solidFill>
                  <a:srgbClr val="000000"/>
                </a:solidFill>
                <a:latin typeface="Arial" charset="0"/>
                <a:cs typeface="Arial" charset="0"/>
              </a:rPr>
              <a:t>Actin</a:t>
            </a:r>
            <a:endParaRPr lang="en-US" sz="1200" b="1" i="1" dirty="0">
              <a:solidFill>
                <a:srgbClr val="000000"/>
              </a:solidFill>
              <a:latin typeface="Arial" charset="0"/>
              <a:cs typeface="Arial" charset="0"/>
            </a:endParaRPr>
          </a:p>
        </p:txBody>
      </p:sp>
      <p:cxnSp>
        <p:nvCxnSpPr>
          <p:cNvPr id="47" name="Straight Connector 46"/>
          <p:cNvCxnSpPr/>
          <p:nvPr/>
        </p:nvCxnSpPr>
        <p:spPr>
          <a:xfrm>
            <a:off x="5181601" y="2819400"/>
            <a:ext cx="7270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48" name="TextBox 442"/>
          <p:cNvSpPr txBox="1">
            <a:spLocks noChangeArrowheads="1"/>
          </p:cNvSpPr>
          <p:nvPr/>
        </p:nvSpPr>
        <p:spPr bwMode="auto">
          <a:xfrm>
            <a:off x="6616700" y="1837268"/>
            <a:ext cx="673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err="1" smtClean="0">
                <a:solidFill>
                  <a:srgbClr val="000000"/>
                </a:solidFill>
                <a:latin typeface="Arial" charset="0"/>
                <a:cs typeface="Arial" charset="0"/>
              </a:rPr>
              <a:t>qPCR</a:t>
            </a:r>
            <a:endParaRPr lang="en-US" sz="1400" b="1" dirty="0">
              <a:solidFill>
                <a:srgbClr val="000000"/>
              </a:solidFill>
              <a:latin typeface="Arial" charset="0"/>
              <a:cs typeface="Arial" charset="0"/>
            </a:endParaRPr>
          </a:p>
        </p:txBody>
      </p:sp>
      <p:cxnSp>
        <p:nvCxnSpPr>
          <p:cNvPr id="49" name="Straight Connector 48"/>
          <p:cNvCxnSpPr/>
          <p:nvPr/>
        </p:nvCxnSpPr>
        <p:spPr>
          <a:xfrm>
            <a:off x="6858000" y="3970867"/>
            <a:ext cx="1447800"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50" name="TextBox 442"/>
          <p:cNvSpPr txBox="1">
            <a:spLocks noChangeArrowheads="1"/>
          </p:cNvSpPr>
          <p:nvPr/>
        </p:nvSpPr>
        <p:spPr bwMode="auto">
          <a:xfrm>
            <a:off x="7310362" y="3943787"/>
            <a:ext cx="563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100" b="1" dirty="0" smtClean="0">
                <a:solidFill>
                  <a:srgbClr val="000000"/>
                </a:solidFill>
                <a:latin typeface="Arial" charset="0"/>
                <a:cs typeface="Arial" charset="0"/>
              </a:rPr>
              <a:t>DAYS</a:t>
            </a:r>
            <a:endParaRPr lang="en-US" sz="1100" b="1" dirty="0">
              <a:solidFill>
                <a:srgbClr val="000000"/>
              </a:solidFill>
              <a:latin typeface="Arial" charset="0"/>
              <a:cs typeface="Arial" charset="0"/>
            </a:endParaRPr>
          </a:p>
        </p:txBody>
      </p:sp>
    </p:spTree>
    <p:extLst>
      <p:ext uri="{BB962C8B-B14F-4D97-AF65-F5344CB8AC3E}">
        <p14:creationId xmlns:p14="http://schemas.microsoft.com/office/powerpoint/2010/main" val="162353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ans-Theme">
  <a:themeElements>
    <a:clrScheme name="Custom 3">
      <a:dk1>
        <a:sysClr val="windowText" lastClr="000000"/>
      </a:dk1>
      <a:lt1>
        <a:srgbClr val="000000"/>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5482D4"/>
    </a:lt1>
    <a:dk2>
      <a:srgbClr val="004C2B"/>
    </a:dk2>
    <a:lt2>
      <a:srgbClr val="578963"/>
    </a:lt2>
    <a:accent1>
      <a:srgbClr val="FFFFFF"/>
    </a:accent1>
    <a:accent2>
      <a:srgbClr val="B3E1B3"/>
    </a:accent2>
    <a:accent3>
      <a:srgbClr val="B3C1E6"/>
    </a:accent3>
    <a:accent4>
      <a:srgbClr val="2A2A2A"/>
    </a:accent4>
    <a:accent5>
      <a:srgbClr val="FFFFFF"/>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Dans-Theme.thmx</Template>
  <TotalTime>43823</TotalTime>
  <Words>2163</Words>
  <Application>Microsoft Macintosh PowerPoint</Application>
  <PresentationFormat>On-screen Show (4:3)</PresentationFormat>
  <Paragraphs>283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Dans-Theme</vt:lpstr>
      <vt:lpstr>MOE antisense oligonucleotides for the treatment of spinocerebellar ataxia type 2 (SCA2)</vt:lpstr>
      <vt:lpstr>Spinocerebellar Ataxia Type 2 (SCA2)</vt:lpstr>
      <vt:lpstr>PowerPoint Presentation</vt:lpstr>
      <vt:lpstr>PowerPoint Presentation</vt:lpstr>
      <vt:lpstr>A cell-based screen identifies potent ASOs against mouse &amp; human ATXN2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CSHS</dc:creator>
  <cp:lastModifiedBy>Daniel Scoles</cp:lastModifiedBy>
  <cp:revision>1355</cp:revision>
  <dcterms:created xsi:type="dcterms:W3CDTF">1998-04-15T11:22:02Z</dcterms:created>
  <dcterms:modified xsi:type="dcterms:W3CDTF">2014-11-19T18:13:42Z</dcterms:modified>
</cp:coreProperties>
</file>