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Slides/notesSlide9.xml" ContentType="application/vnd.openxmlformats-officedocument.presentationml.notesSlide+xml"/>
  <Override PartName="/ppt/charts/chart5.xml" ContentType="application/vnd.openxmlformats-officedocument.drawingml.chart+xml"/>
  <Override PartName="/ppt/theme/themeOverride1.xml" ContentType="application/vnd.openxmlformats-officedocument.themeOverride+xml"/>
  <Override PartName="/ppt/notesSlides/notesSlide10.xml" ContentType="application/vnd.openxmlformats-officedocument.presentationml.notesSlide+xml"/>
  <Override PartName="/ppt/charts/chart6.xml" ContentType="application/vnd.openxmlformats-officedocument.drawingml.chart+xml"/>
  <Override PartName="/ppt/theme/themeOverride2.xml" ContentType="application/vnd.openxmlformats-officedocument.themeOverride+xml"/>
  <Override PartName="/ppt/charts/chart7.xml" ContentType="application/vnd.openxmlformats-officedocument.drawingml.chart+xml"/>
  <Override PartName="/ppt/notesSlides/notesSlide11.xml" ContentType="application/vnd.openxmlformats-officedocument.presentationml.notesSlide+xml"/>
  <Override PartName="/ppt/charts/chart8.xml" ContentType="application/vnd.openxmlformats-officedocument.drawingml.chart+xml"/>
  <Override PartName="/ppt/theme/themeOverride3.xml" ContentType="application/vnd.openxmlformats-officedocument.themeOverride+xml"/>
  <Override PartName="/ppt/charts/chart9.xml" ContentType="application/vnd.openxmlformats-officedocument.drawingml.chart+xml"/>
  <Override PartName="/ppt/theme/themeOverride4.xml" ContentType="application/vnd.openxmlformats-officedocument.themeOverride+xml"/>
  <Override PartName="/ppt/charts/chart10.xml" ContentType="application/vnd.openxmlformats-officedocument.drawingml.chart+xml"/>
  <Override PartName="/ppt/theme/themeOverride5.xml" ContentType="application/vnd.openxmlformats-officedocument.themeOverride+xml"/>
  <Override PartName="/ppt/charts/chart11.xml" ContentType="application/vnd.openxmlformats-officedocument.drawingml.chart+xml"/>
  <Override PartName="/ppt/theme/themeOverride6.xml" ContentType="application/vnd.openxmlformats-officedocument.themeOverride+xml"/>
  <Override PartName="/ppt/charts/chart12.xml" ContentType="application/vnd.openxmlformats-officedocument.drawingml.chart+xml"/>
  <Override PartName="/ppt/theme/themeOverride7.xml" ContentType="application/vnd.openxmlformats-officedocument.themeOverride+xml"/>
  <Override PartName="/ppt/charts/chart13.xml" ContentType="application/vnd.openxmlformats-officedocument.drawingml.chart+xml"/>
  <Override PartName="/ppt/notesSlides/notesSlide12.xml" ContentType="application/vnd.openxmlformats-officedocument.presentationml.notesSlide+xml"/>
  <Override PartName="/ppt/charts/chart14.xml" ContentType="application/vnd.openxmlformats-officedocument.drawingml.chart+xml"/>
  <Override PartName="/ppt/theme/themeOverride8.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7"/>
  </p:notesMasterIdLst>
  <p:sldIdLst>
    <p:sldId id="987" r:id="rId2"/>
    <p:sldId id="1013" r:id="rId3"/>
    <p:sldId id="1006" r:id="rId4"/>
    <p:sldId id="1008" r:id="rId5"/>
    <p:sldId id="983" r:id="rId6"/>
    <p:sldId id="1001" r:id="rId7"/>
    <p:sldId id="931" r:id="rId8"/>
    <p:sldId id="1015" r:id="rId9"/>
    <p:sldId id="1004" r:id="rId10"/>
    <p:sldId id="998" r:id="rId11"/>
    <p:sldId id="1009" r:id="rId12"/>
    <p:sldId id="1014" r:id="rId13"/>
    <p:sldId id="1012" r:id="rId14"/>
    <p:sldId id="1010" r:id="rId15"/>
    <p:sldId id="1011" r:id="rId16"/>
  </p:sldIdLst>
  <p:sldSz cx="9144000" cy="5143500" type="screen16x9"/>
  <p:notesSz cx="6858000" cy="9144000"/>
  <p:defaultTextStyle>
    <a:defPPr>
      <a:defRPr lang="en-US"/>
    </a:defPPr>
    <a:lvl1pPr algn="l" rtl="0" eaLnBrk="0" fontAlgn="base" hangingPunct="0">
      <a:spcBef>
        <a:spcPct val="0"/>
      </a:spcBef>
      <a:spcAft>
        <a:spcPct val="0"/>
      </a:spcAft>
      <a:defRPr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23BB10"/>
    <a:srgbClr val="000000"/>
    <a:srgbClr val="292929"/>
    <a:srgbClr val="000054"/>
    <a:srgbClr val="969696"/>
    <a:srgbClr val="FF9966"/>
    <a:srgbClr val="1C1C1C"/>
    <a:srgbClr val="4D4D4D"/>
    <a:srgbClr val="F8F8F8"/>
    <a:srgbClr val="0000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62" autoAdjust="0"/>
    <p:restoredTop sz="87891" autoAdjust="0"/>
  </p:normalViewPr>
  <p:slideViewPr>
    <p:cSldViewPr>
      <p:cViewPr>
        <p:scale>
          <a:sx n="100" d="100"/>
          <a:sy n="100" d="100"/>
        </p:scale>
        <p:origin x="-1064" y="-280"/>
      </p:cViewPr>
      <p:guideLst>
        <p:guide orient="horz" pos="432"/>
        <p:guide pos="235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9" d="100"/>
          <a:sy n="59" d="100"/>
        </p:scale>
        <p:origin x="-1122"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haimeiwang:Documents:Lab%20Notebook:ISIS%20Collaboration:ASO%20surgery%20related%20mouse%20work:06012012%20BAC-q22:2012-6-1_BAC_prep_2_huATXN_and_mActin.xlsx" TargetMode="External"/></Relationships>
</file>

<file path=ppt/charts/_rels/chart10.xml.rels><?xml version="1.0" encoding="UTF-8" standalone="yes"?>
<Relationships xmlns="http://schemas.openxmlformats.org/package/2006/relationships"><Relationship Id="rId1" Type="http://schemas.openxmlformats.org/officeDocument/2006/relationships/themeOverride" Target="../theme/themeOverride5.xml"/><Relationship Id="rId2" Type="http://schemas.openxmlformats.org/officeDocument/2006/relationships/oleObject" Target="Macintosh%20HD:Users:haimeiwang:Desktop:AS0133-6%20wks-qPCR.xlsx" TargetMode="External"/></Relationships>
</file>

<file path=ppt/charts/_rels/chart11.xml.rels><?xml version="1.0" encoding="UTF-8" standalone="yes"?>
<Relationships xmlns="http://schemas.openxmlformats.org/package/2006/relationships"><Relationship Id="rId1" Type="http://schemas.openxmlformats.org/officeDocument/2006/relationships/themeOverride" Target="../theme/themeOverride6.xml"/><Relationship Id="rId2" Type="http://schemas.openxmlformats.org/officeDocument/2006/relationships/oleObject" Target="Macintosh%20HD:Users:haimeiwang:Desktop:AS0133-6%20wks-qPCR.xlsx" TargetMode="External"/></Relationships>
</file>

<file path=ppt/charts/_rels/chart12.xml.rels><?xml version="1.0" encoding="UTF-8" standalone="yes"?>
<Relationships xmlns="http://schemas.openxmlformats.org/package/2006/relationships"><Relationship Id="rId1" Type="http://schemas.openxmlformats.org/officeDocument/2006/relationships/themeOverride" Target="../theme/themeOverride7.xml"/><Relationship Id="rId2" Type="http://schemas.openxmlformats.org/officeDocument/2006/relationships/oleObject" Target="Macintosh%20HD:Users:haimeiwang:Desktop:AS0133-6%20wks-qPCR.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Macintosh%20HD:Users:haimeiwang:Documents:Lab%20Notebook:ISIS%20Collaboration:Rotarod%20Experiments:SET1and2%20ASO133%20rotarod:qPCR%20data:AS0133-6%20wks-qPCR.xlsx" TargetMode="External"/></Relationships>
</file>

<file path=ppt/charts/_rels/chart14.xml.rels><?xml version="1.0" encoding="UTF-8" standalone="yes"?>
<Relationships xmlns="http://schemas.openxmlformats.org/package/2006/relationships"><Relationship Id="rId1" Type="http://schemas.openxmlformats.org/officeDocument/2006/relationships/themeOverride" Target="../theme/themeOverride8.xml"/><Relationship Id="rId2" Type="http://schemas.openxmlformats.org/officeDocument/2006/relationships/oleObject" Target="Macintosh%20HD:Users:haimeiwang:Documents:Lab%20Notebook:ISIS%20Collaboration:Rotarod%20Experiments:Matt%20experiments%202014:Matt2:MATT2-9%20weeks:matt2-5%20and%209wks%2019s%20ms%20removed.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Macintosh%20HD:Users:haimeiwang:Documents:Lab%20Notebook:ISIS%20Collaboration:ASO%20surgery%20related%20mouse%20work:06012012%20BAC-q22:2012-6-1_BACq22_prep_2_mAtxn2_and_mActin.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Macintosh%20HD:Users:haimeiwang:Documents:Lab%20Notebook:ISIS%20Collaboration:ASO%20surgery%20related%20mouse%20work:06142012_Q127_transgenic%20ASO%20experiment:2012-6-22_ASO_trans_m64-72_huATXN2_mAtxn2_Actin_and_AIFIBA.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Macintosh%20HD:Users:haimeiwang:Documents:Lab%20Notebook:ISIS%20Collaboration:ASO%20surgery%20related%20mouse%20work:06142012_Q127_transgenic%20ASO%20experiment:2012-6-22_ASO_trans_m64-72_huATXN2_mAtxn2_Actin_and_AIFIBA.xlsx" TargetMode="External"/></Relationships>
</file>

<file path=ppt/charts/_rels/chart5.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oleObject" Target="Macintosh%20HD:Users:haimeiwang:Documents:Lab%20Notebook:ISIS%20Collaboration:ASO%20surgery%20related%20mouse%20work:Iba1%20compilation.xlsx" TargetMode="External"/></Relationships>
</file>

<file path=ppt/charts/_rels/chart6.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oleObject" Target="Macintosh%20HD:Users:haimeiwang:Documents:Lab%20Notebook:ISIS%20Collaboration:ASO%20surgery%20related%20mouse%20work:07272012_B6%20pure%20line_dosewise:2012-7-27_ASO_mouse_74-85_ATXN_and_Actin.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Macintosh%20HD:Users:haimeiwang:Documents:Lab%20Notebook:ISIS%20Collaboration:ASO%20surgery%20related%20mouse%20work:11302012-M90-M103-TIMECOURSE:2013-1-10-ASO-m90-103-ATXN2-and-mActin-round-2.xlsx" TargetMode="External"/></Relationships>
</file>

<file path=ppt/charts/_rels/chart8.xml.rels><?xml version="1.0" encoding="UTF-8" standalone="yes"?>
<Relationships xmlns="http://schemas.openxmlformats.org/package/2006/relationships"><Relationship Id="rId1" Type="http://schemas.openxmlformats.org/officeDocument/2006/relationships/themeOverride" Target="../theme/themeOverride3.xml"/><Relationship Id="rId2" Type="http://schemas.openxmlformats.org/officeDocument/2006/relationships/oleObject" Target="Macintosh%20HD:Users:haimeiwang:Desktop:AS0133-6%20wks-qPCR.xlsx" TargetMode="External"/></Relationships>
</file>

<file path=ppt/charts/_rels/chart9.xml.rels><?xml version="1.0" encoding="UTF-8" standalone="yes"?>
<Relationships xmlns="http://schemas.openxmlformats.org/package/2006/relationships"><Relationship Id="rId1" Type="http://schemas.openxmlformats.org/officeDocument/2006/relationships/themeOverride" Target="../theme/themeOverride4.xml"/><Relationship Id="rId2" Type="http://schemas.openxmlformats.org/officeDocument/2006/relationships/oleObject" Target="Macintosh%20HD:Users:haimeiwang:Desktop:AS0133-6%20wks-qPCR.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spPr>
            <a:solidFill>
              <a:srgbClr val="000000"/>
            </a:solidFill>
            <a:ln>
              <a:solidFill>
                <a:srgbClr val="4B4B4B"/>
              </a:solidFill>
            </a:ln>
          </c:spPr>
          <c:invertIfNegative val="0"/>
          <c:errBars>
            <c:errBarType val="plus"/>
            <c:errValType val="cust"/>
            <c:noEndCap val="0"/>
            <c:plus>
              <c:numRef>
                <c:f>Sheet1!$AI$50:$AN$50</c:f>
                <c:numCache>
                  <c:formatCode>General</c:formatCode>
                  <c:ptCount val="6"/>
                  <c:pt idx="0">
                    <c:v>16.02833573514312</c:v>
                  </c:pt>
                  <c:pt idx="1">
                    <c:v>10.84581495578928</c:v>
                  </c:pt>
                  <c:pt idx="2">
                    <c:v>18.04138766487135</c:v>
                  </c:pt>
                  <c:pt idx="3">
                    <c:v>1.401290187908092</c:v>
                  </c:pt>
                  <c:pt idx="4">
                    <c:v>25.07967668622102</c:v>
                  </c:pt>
                  <c:pt idx="5">
                    <c:v>7.03963939408476</c:v>
                  </c:pt>
                </c:numCache>
              </c:numRef>
            </c:plus>
            <c:minus>
              <c:numLit>
                <c:formatCode>General</c:formatCode>
                <c:ptCount val="1"/>
                <c:pt idx="0">
                  <c:v>1.0</c:v>
                </c:pt>
              </c:numLit>
            </c:minus>
            <c:spPr>
              <a:ln>
                <a:solidFill>
                  <a:srgbClr val="4B4B4B"/>
                </a:solidFill>
              </a:ln>
            </c:spPr>
          </c:errBars>
          <c:val>
            <c:numRef>
              <c:f>Sheet1!$AI$49:$AN$49</c:f>
              <c:numCache>
                <c:formatCode>General</c:formatCode>
                <c:ptCount val="6"/>
                <c:pt idx="0">
                  <c:v>100.0</c:v>
                </c:pt>
                <c:pt idx="1">
                  <c:v>39.77048222480056</c:v>
                </c:pt>
                <c:pt idx="2">
                  <c:v>91.4279392413878</c:v>
                </c:pt>
                <c:pt idx="3">
                  <c:v>53.51240801012727</c:v>
                </c:pt>
                <c:pt idx="4">
                  <c:v>78.78199501468705</c:v>
                </c:pt>
                <c:pt idx="5">
                  <c:v>89.98809980342745</c:v>
                </c:pt>
              </c:numCache>
            </c:numRef>
          </c:val>
        </c:ser>
        <c:dLbls>
          <c:showLegendKey val="0"/>
          <c:showVal val="0"/>
          <c:showCatName val="0"/>
          <c:showSerName val="0"/>
          <c:showPercent val="0"/>
          <c:showBubbleSize val="0"/>
        </c:dLbls>
        <c:gapWidth val="40"/>
        <c:axId val="-2069365048"/>
        <c:axId val="-2069785032"/>
      </c:barChart>
      <c:catAx>
        <c:axId val="-2069365048"/>
        <c:scaling>
          <c:orientation val="minMax"/>
        </c:scaling>
        <c:delete val="1"/>
        <c:axPos val="b"/>
        <c:majorTickMark val="out"/>
        <c:minorTickMark val="none"/>
        <c:tickLblPos val="nextTo"/>
        <c:crossAx val="-2069785032"/>
        <c:crosses val="autoZero"/>
        <c:auto val="1"/>
        <c:lblAlgn val="ctr"/>
        <c:lblOffset val="100"/>
        <c:noMultiLvlLbl val="0"/>
      </c:catAx>
      <c:valAx>
        <c:axId val="-2069785032"/>
        <c:scaling>
          <c:orientation val="minMax"/>
          <c:max val="120.0"/>
        </c:scaling>
        <c:delete val="0"/>
        <c:axPos val="l"/>
        <c:majorGridlines>
          <c:spPr>
            <a:ln>
              <a:solidFill>
                <a:srgbClr val="4B4B4B"/>
              </a:solidFill>
            </a:ln>
          </c:spPr>
        </c:majorGridlines>
        <c:numFmt formatCode="General" sourceLinked="1"/>
        <c:majorTickMark val="out"/>
        <c:minorTickMark val="none"/>
        <c:tickLblPos val="nextTo"/>
        <c:spPr>
          <a:ln>
            <a:solidFill>
              <a:srgbClr val="4B4B4B"/>
            </a:solidFill>
          </a:ln>
        </c:spPr>
        <c:txPr>
          <a:bodyPr/>
          <a:lstStyle/>
          <a:p>
            <a:pPr>
              <a:defRPr sz="1000" b="1">
                <a:solidFill>
                  <a:srgbClr val="000000"/>
                </a:solidFill>
                <a:latin typeface="Arial"/>
                <a:cs typeface="Arial"/>
              </a:defRPr>
            </a:pPr>
            <a:endParaRPr lang="en-US"/>
          </a:p>
        </c:txPr>
        <c:crossAx val="-2069365048"/>
        <c:crosses val="autoZero"/>
        <c:crossBetween val="between"/>
      </c:valAx>
      <c:spPr>
        <a:ln>
          <a:solidFill>
            <a:srgbClr val="4B4B4B"/>
          </a:solidFill>
        </a:ln>
      </c:spPr>
    </c:plotArea>
    <c:plotVisOnly val="1"/>
    <c:dispBlanksAs val="gap"/>
    <c:showDLblsOverMax val="0"/>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dk2" tx1="lt1" bg2="dk1" tx2="lt2" accent1="accent1" accent2="accent2" accent3="accent3" accent4="accent4" accent5="accent5" accent6="accent6" hlink="hlink" folHlink="folHlink"/>
  <c:chart>
    <c:title>
      <c:tx>
        <c:rich>
          <a:bodyPr/>
          <a:lstStyle/>
          <a:p>
            <a:pPr>
              <a:defRPr i="1">
                <a:solidFill>
                  <a:srgbClr val="000000"/>
                </a:solidFill>
                <a:latin typeface="Arial"/>
                <a:cs typeface="Arial"/>
              </a:defRPr>
            </a:pPr>
            <a:r>
              <a:rPr lang="en-US" i="1" dirty="0">
                <a:solidFill>
                  <a:srgbClr val="000000"/>
                </a:solidFill>
                <a:latin typeface="Arial"/>
                <a:cs typeface="Arial"/>
              </a:rPr>
              <a:t>Calb1</a:t>
            </a:r>
          </a:p>
        </c:rich>
      </c:tx>
      <c:layout>
        <c:manualLayout>
          <c:xMode val="edge"/>
          <c:yMode val="edge"/>
          <c:x val="0.409145788594607"/>
          <c:y val="0.241611048618923"/>
        </c:manualLayout>
      </c:layout>
      <c:overlay val="0"/>
      <c:spPr>
        <a:solidFill>
          <a:srgbClr val="D5D5D5"/>
        </a:solidFill>
      </c:spPr>
    </c:title>
    <c:autoTitleDeleted val="0"/>
    <c:plotArea>
      <c:layout/>
      <c:barChart>
        <c:barDir val="col"/>
        <c:grouping val="clustered"/>
        <c:varyColors val="0"/>
        <c:ser>
          <c:idx val="0"/>
          <c:order val="0"/>
          <c:spPr>
            <a:solidFill>
              <a:srgbClr val="000000"/>
            </a:solidFill>
          </c:spPr>
          <c:invertIfNegative val="0"/>
          <c:errBars>
            <c:errBarType val="plus"/>
            <c:errValType val="cust"/>
            <c:noEndCap val="0"/>
            <c:plus>
              <c:numRef>
                <c:f>Sheet1!$C$15:$E$15</c:f>
                <c:numCache>
                  <c:formatCode>General</c:formatCode>
                  <c:ptCount val="3"/>
                  <c:pt idx="0">
                    <c:v>0.569440679741244</c:v>
                  </c:pt>
                  <c:pt idx="1">
                    <c:v>0.219065833311221</c:v>
                  </c:pt>
                  <c:pt idx="2">
                    <c:v>0.215585927084785</c:v>
                  </c:pt>
                </c:numCache>
              </c:numRef>
            </c:plus>
            <c:minus>
              <c:numLit>
                <c:formatCode>General</c:formatCode>
                <c:ptCount val="1"/>
                <c:pt idx="0">
                  <c:v>1.0</c:v>
                </c:pt>
              </c:numLit>
            </c:minus>
            <c:spPr>
              <a:ln>
                <a:solidFill>
                  <a:srgbClr val="717171"/>
                </a:solidFill>
              </a:ln>
            </c:spPr>
          </c:errBars>
          <c:cat>
            <c:strRef>
              <c:f>Sheet1!$C$13:$E$13</c:f>
              <c:strCache>
                <c:ptCount val="3"/>
                <c:pt idx="0">
                  <c:v>WT-SAL</c:v>
                </c:pt>
                <c:pt idx="1">
                  <c:v>TG-SAL</c:v>
                </c:pt>
                <c:pt idx="2">
                  <c:v>TG-ASO</c:v>
                </c:pt>
              </c:strCache>
            </c:strRef>
          </c:cat>
          <c:val>
            <c:numRef>
              <c:f>Sheet1!$C$14:$E$14</c:f>
              <c:numCache>
                <c:formatCode>General</c:formatCode>
                <c:ptCount val="3"/>
                <c:pt idx="0">
                  <c:v>1.1424877</c:v>
                </c:pt>
                <c:pt idx="1">
                  <c:v>0.499903942857143</c:v>
                </c:pt>
                <c:pt idx="2">
                  <c:v>0.709381857142857</c:v>
                </c:pt>
              </c:numCache>
            </c:numRef>
          </c:val>
        </c:ser>
        <c:dLbls>
          <c:showLegendKey val="0"/>
          <c:showVal val="0"/>
          <c:showCatName val="0"/>
          <c:showSerName val="0"/>
          <c:showPercent val="0"/>
          <c:showBubbleSize val="0"/>
        </c:dLbls>
        <c:gapWidth val="20"/>
        <c:axId val="-2068572760"/>
        <c:axId val="-2068569816"/>
      </c:barChart>
      <c:catAx>
        <c:axId val="-2068572760"/>
        <c:scaling>
          <c:orientation val="minMax"/>
        </c:scaling>
        <c:delete val="1"/>
        <c:axPos val="b"/>
        <c:majorTickMark val="out"/>
        <c:minorTickMark val="none"/>
        <c:tickLblPos val="nextTo"/>
        <c:crossAx val="-2068569816"/>
        <c:crosses val="autoZero"/>
        <c:auto val="1"/>
        <c:lblAlgn val="ctr"/>
        <c:lblOffset val="100"/>
        <c:noMultiLvlLbl val="0"/>
      </c:catAx>
      <c:valAx>
        <c:axId val="-2068569816"/>
        <c:scaling>
          <c:orientation val="minMax"/>
        </c:scaling>
        <c:delete val="0"/>
        <c:axPos val="l"/>
        <c:majorGridlines>
          <c:spPr>
            <a:ln>
              <a:solidFill>
                <a:srgbClr val="969696">
                  <a:lumMod val="60000"/>
                  <a:lumOff val="40000"/>
                </a:srgbClr>
              </a:solidFill>
            </a:ln>
          </c:spPr>
        </c:majorGridlines>
        <c:numFmt formatCode="General" sourceLinked="1"/>
        <c:majorTickMark val="out"/>
        <c:minorTickMark val="none"/>
        <c:tickLblPos val="nextTo"/>
        <c:spPr>
          <a:ln>
            <a:solidFill>
              <a:srgbClr val="C0C0C0"/>
            </a:solidFill>
          </a:ln>
        </c:spPr>
        <c:txPr>
          <a:bodyPr/>
          <a:lstStyle/>
          <a:p>
            <a:pPr>
              <a:defRPr>
                <a:solidFill>
                  <a:srgbClr val="000000"/>
                </a:solidFill>
                <a:latin typeface="Arial"/>
                <a:cs typeface="Arial"/>
              </a:defRPr>
            </a:pPr>
            <a:endParaRPr lang="en-US"/>
          </a:p>
        </c:txPr>
        <c:crossAx val="-2068572760"/>
        <c:crosses val="autoZero"/>
        <c:crossBetween val="between"/>
      </c:valAx>
    </c:plotArea>
    <c:plotVisOnly val="1"/>
    <c:dispBlanksAs val="gap"/>
    <c:showDLblsOverMax val="0"/>
  </c:chart>
  <c:txPr>
    <a:bodyPr/>
    <a:lstStyle/>
    <a:p>
      <a:pPr>
        <a:defRPr sz="1100" b="1"/>
      </a:pPr>
      <a:endParaRPr lang="en-US"/>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dk2" tx1="lt1" bg2="dk1" tx2="lt2" accent1="accent1" accent2="accent2" accent3="accent3" accent4="accent4" accent5="accent5" accent6="accent6" hlink="hlink" folHlink="folHlink"/>
  <c:chart>
    <c:title>
      <c:tx>
        <c:rich>
          <a:bodyPr/>
          <a:lstStyle/>
          <a:p>
            <a:pPr>
              <a:defRPr i="1">
                <a:solidFill>
                  <a:srgbClr val="000000"/>
                </a:solidFill>
                <a:latin typeface="Arial"/>
                <a:cs typeface="Arial"/>
              </a:defRPr>
            </a:pPr>
            <a:r>
              <a:rPr lang="en-US" i="1">
                <a:solidFill>
                  <a:srgbClr val="000000"/>
                </a:solidFill>
                <a:latin typeface="Arial"/>
                <a:cs typeface="Arial"/>
              </a:rPr>
              <a:t>Rgs8</a:t>
            </a:r>
          </a:p>
        </c:rich>
      </c:tx>
      <c:layout>
        <c:manualLayout>
          <c:xMode val="edge"/>
          <c:yMode val="edge"/>
          <c:x val="0.483092913385827"/>
          <c:y val="0.185684358899582"/>
        </c:manualLayout>
      </c:layout>
      <c:overlay val="0"/>
      <c:spPr>
        <a:solidFill>
          <a:srgbClr val="D5D5D5"/>
        </a:solidFill>
      </c:spPr>
    </c:title>
    <c:autoTitleDeleted val="0"/>
    <c:plotArea>
      <c:layout>
        <c:manualLayout>
          <c:layoutTarget val="inner"/>
          <c:xMode val="edge"/>
          <c:yMode val="edge"/>
          <c:x val="0.211682414698163"/>
          <c:y val="0.195589931179862"/>
          <c:w val="0.701650918635171"/>
          <c:h val="0.692284084568169"/>
        </c:manualLayout>
      </c:layout>
      <c:barChart>
        <c:barDir val="col"/>
        <c:grouping val="clustered"/>
        <c:varyColors val="0"/>
        <c:ser>
          <c:idx val="0"/>
          <c:order val="0"/>
          <c:spPr>
            <a:solidFill>
              <a:srgbClr val="000000"/>
            </a:solidFill>
          </c:spPr>
          <c:invertIfNegative val="0"/>
          <c:errBars>
            <c:errBarType val="plus"/>
            <c:errValType val="cust"/>
            <c:noEndCap val="0"/>
            <c:plus>
              <c:numRef>
                <c:f>Sheet1!$AC$15:$AE$15</c:f>
                <c:numCache>
                  <c:formatCode>General</c:formatCode>
                  <c:ptCount val="3"/>
                  <c:pt idx="0">
                    <c:v>0.639485101877413</c:v>
                  </c:pt>
                  <c:pt idx="1">
                    <c:v>0.100130743327892</c:v>
                  </c:pt>
                  <c:pt idx="2">
                    <c:v>0.166319455062153</c:v>
                  </c:pt>
                </c:numCache>
              </c:numRef>
            </c:plus>
            <c:minus>
              <c:numLit>
                <c:formatCode>General</c:formatCode>
                <c:ptCount val="1"/>
                <c:pt idx="0">
                  <c:v>1.0</c:v>
                </c:pt>
              </c:numLit>
            </c:minus>
            <c:spPr>
              <a:ln>
                <a:solidFill>
                  <a:srgbClr val="969696">
                    <a:lumMod val="75000"/>
                  </a:srgbClr>
                </a:solidFill>
              </a:ln>
            </c:spPr>
          </c:errBars>
          <c:cat>
            <c:numRef>
              <c:f>Sheet1!$AC$13:$AE$13</c:f>
              <c:numCache>
                <c:formatCode>General</c:formatCode>
                <c:ptCount val="3"/>
              </c:numCache>
            </c:numRef>
          </c:cat>
          <c:val>
            <c:numRef>
              <c:f>Sheet1!$AC$14:$AE$14</c:f>
              <c:numCache>
                <c:formatCode>General</c:formatCode>
                <c:ptCount val="3"/>
                <c:pt idx="0">
                  <c:v>1.448808971428571</c:v>
                </c:pt>
                <c:pt idx="1">
                  <c:v>0.249994057142857</c:v>
                </c:pt>
                <c:pt idx="2">
                  <c:v>0.345233314285714</c:v>
                </c:pt>
              </c:numCache>
            </c:numRef>
          </c:val>
        </c:ser>
        <c:dLbls>
          <c:showLegendKey val="0"/>
          <c:showVal val="0"/>
          <c:showCatName val="0"/>
          <c:showSerName val="0"/>
          <c:showPercent val="0"/>
          <c:showBubbleSize val="0"/>
        </c:dLbls>
        <c:gapWidth val="20"/>
        <c:axId val="-2069671688"/>
        <c:axId val="-2082950680"/>
      </c:barChart>
      <c:catAx>
        <c:axId val="-2069671688"/>
        <c:scaling>
          <c:orientation val="minMax"/>
        </c:scaling>
        <c:delete val="0"/>
        <c:axPos val="b"/>
        <c:numFmt formatCode="General" sourceLinked="1"/>
        <c:majorTickMark val="out"/>
        <c:minorTickMark val="none"/>
        <c:tickLblPos val="nextTo"/>
        <c:spPr>
          <a:ln>
            <a:solidFill>
              <a:srgbClr val="4B4B4B"/>
            </a:solidFill>
          </a:ln>
        </c:spPr>
        <c:txPr>
          <a:bodyPr/>
          <a:lstStyle/>
          <a:p>
            <a:pPr>
              <a:defRPr sz="1200">
                <a:solidFill>
                  <a:srgbClr val="000000"/>
                </a:solidFill>
                <a:latin typeface="Arial"/>
                <a:cs typeface="Arial"/>
              </a:defRPr>
            </a:pPr>
            <a:endParaRPr lang="en-US"/>
          </a:p>
        </c:txPr>
        <c:crossAx val="-2082950680"/>
        <c:crosses val="autoZero"/>
        <c:auto val="1"/>
        <c:lblAlgn val="ctr"/>
        <c:lblOffset val="100"/>
        <c:noMultiLvlLbl val="0"/>
      </c:catAx>
      <c:valAx>
        <c:axId val="-2082950680"/>
        <c:scaling>
          <c:orientation val="minMax"/>
          <c:max val="2.5"/>
          <c:min val="0.0"/>
        </c:scaling>
        <c:delete val="0"/>
        <c:axPos val="l"/>
        <c:majorGridlines>
          <c:spPr>
            <a:ln>
              <a:solidFill>
                <a:srgbClr val="969696">
                  <a:lumMod val="60000"/>
                  <a:lumOff val="40000"/>
                </a:srgbClr>
              </a:solidFill>
            </a:ln>
          </c:spPr>
        </c:majorGridlines>
        <c:numFmt formatCode="General" sourceLinked="1"/>
        <c:majorTickMark val="out"/>
        <c:minorTickMark val="none"/>
        <c:tickLblPos val="nextTo"/>
        <c:spPr>
          <a:ln>
            <a:solidFill>
              <a:srgbClr val="C0C0C0"/>
            </a:solidFill>
          </a:ln>
        </c:spPr>
        <c:txPr>
          <a:bodyPr/>
          <a:lstStyle/>
          <a:p>
            <a:pPr>
              <a:defRPr>
                <a:solidFill>
                  <a:srgbClr val="000000"/>
                </a:solidFill>
                <a:latin typeface="Arial"/>
                <a:cs typeface="Arial"/>
              </a:defRPr>
            </a:pPr>
            <a:endParaRPr lang="en-US"/>
          </a:p>
        </c:txPr>
        <c:crossAx val="-2069671688"/>
        <c:crosses val="autoZero"/>
        <c:crossBetween val="between"/>
      </c:valAx>
    </c:plotArea>
    <c:plotVisOnly val="1"/>
    <c:dispBlanksAs val="gap"/>
    <c:showDLblsOverMax val="0"/>
  </c:chart>
  <c:txPr>
    <a:bodyPr/>
    <a:lstStyle/>
    <a:p>
      <a:pPr>
        <a:defRPr sz="1100" b="1"/>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dk2" tx1="lt1" bg2="dk1" tx2="lt2" accent1="accent1" accent2="accent2" accent3="accent3" accent4="accent4" accent5="accent5" accent6="accent6" hlink="hlink" folHlink="folHlink"/>
  <c:chart>
    <c:title>
      <c:tx>
        <c:rich>
          <a:bodyPr/>
          <a:lstStyle/>
          <a:p>
            <a:pPr>
              <a:defRPr i="1">
                <a:solidFill>
                  <a:srgbClr val="000000"/>
                </a:solidFill>
                <a:latin typeface="Arial"/>
                <a:cs typeface="Arial"/>
              </a:defRPr>
            </a:pPr>
            <a:r>
              <a:rPr lang="en-US" i="1">
                <a:solidFill>
                  <a:srgbClr val="000000"/>
                </a:solidFill>
                <a:latin typeface="Arial"/>
                <a:cs typeface="Arial"/>
              </a:rPr>
              <a:t>Fam107b</a:t>
            </a:r>
          </a:p>
        </c:rich>
      </c:tx>
      <c:layout>
        <c:manualLayout>
          <c:xMode val="edge"/>
          <c:yMode val="edge"/>
          <c:x val="0.394861919433984"/>
          <c:y val="0.182154661222903"/>
        </c:manualLayout>
      </c:layout>
      <c:overlay val="0"/>
      <c:spPr>
        <a:solidFill>
          <a:srgbClr val="D5D5D5"/>
        </a:solidFill>
      </c:spPr>
    </c:title>
    <c:autoTitleDeleted val="0"/>
    <c:plotArea>
      <c:layout/>
      <c:barChart>
        <c:barDir val="col"/>
        <c:grouping val="clustered"/>
        <c:varyColors val="0"/>
        <c:ser>
          <c:idx val="0"/>
          <c:order val="0"/>
          <c:spPr>
            <a:solidFill>
              <a:srgbClr val="000000"/>
            </a:solidFill>
          </c:spPr>
          <c:invertIfNegative val="0"/>
          <c:errBars>
            <c:errBarType val="plus"/>
            <c:errValType val="cust"/>
            <c:noEndCap val="0"/>
            <c:plus>
              <c:numRef>
                <c:f>Sheet1!$I$15:$K$15</c:f>
                <c:numCache>
                  <c:formatCode>General</c:formatCode>
                  <c:ptCount val="3"/>
                  <c:pt idx="0">
                    <c:v>0.447023790332933</c:v>
                  </c:pt>
                  <c:pt idx="1">
                    <c:v>0.119452580686729</c:v>
                  </c:pt>
                  <c:pt idx="2">
                    <c:v>0.145934629451942</c:v>
                  </c:pt>
                </c:numCache>
              </c:numRef>
            </c:plus>
            <c:minus>
              <c:numLit>
                <c:formatCode>General</c:formatCode>
                <c:ptCount val="1"/>
                <c:pt idx="0">
                  <c:v>1.0</c:v>
                </c:pt>
              </c:numLit>
            </c:minus>
            <c:spPr>
              <a:ln>
                <a:solidFill>
                  <a:srgbClr val="717171"/>
                </a:solidFill>
              </a:ln>
            </c:spPr>
          </c:errBars>
          <c:cat>
            <c:numRef>
              <c:f>Sheet1!$I$13:$K$13</c:f>
              <c:numCache>
                <c:formatCode>General</c:formatCode>
                <c:ptCount val="3"/>
              </c:numCache>
            </c:numRef>
          </c:cat>
          <c:val>
            <c:numRef>
              <c:f>Sheet1!$I$14:$K$14</c:f>
              <c:numCache>
                <c:formatCode>General</c:formatCode>
                <c:ptCount val="3"/>
                <c:pt idx="0">
                  <c:v>1.406102128571428</c:v>
                </c:pt>
                <c:pt idx="1">
                  <c:v>0.696876157142857</c:v>
                </c:pt>
                <c:pt idx="2">
                  <c:v>0.861495628571429</c:v>
                </c:pt>
              </c:numCache>
            </c:numRef>
          </c:val>
        </c:ser>
        <c:dLbls>
          <c:showLegendKey val="0"/>
          <c:showVal val="0"/>
          <c:showCatName val="0"/>
          <c:showSerName val="0"/>
          <c:showPercent val="0"/>
          <c:showBubbleSize val="0"/>
        </c:dLbls>
        <c:gapWidth val="20"/>
        <c:axId val="-2068492024"/>
        <c:axId val="-2081672632"/>
      </c:barChart>
      <c:catAx>
        <c:axId val="-2068492024"/>
        <c:scaling>
          <c:orientation val="minMax"/>
        </c:scaling>
        <c:delete val="0"/>
        <c:axPos val="b"/>
        <c:numFmt formatCode="General" sourceLinked="1"/>
        <c:majorTickMark val="out"/>
        <c:minorTickMark val="none"/>
        <c:tickLblPos val="nextTo"/>
        <c:spPr>
          <a:ln>
            <a:solidFill>
              <a:srgbClr val="969696">
                <a:lumMod val="50000"/>
              </a:srgbClr>
            </a:solidFill>
          </a:ln>
        </c:spPr>
        <c:txPr>
          <a:bodyPr/>
          <a:lstStyle/>
          <a:p>
            <a:pPr>
              <a:defRPr sz="1200">
                <a:solidFill>
                  <a:srgbClr val="000000"/>
                </a:solidFill>
                <a:latin typeface="Arial"/>
                <a:cs typeface="Arial"/>
              </a:defRPr>
            </a:pPr>
            <a:endParaRPr lang="en-US"/>
          </a:p>
        </c:txPr>
        <c:crossAx val="-2081672632"/>
        <c:crosses val="autoZero"/>
        <c:auto val="1"/>
        <c:lblAlgn val="ctr"/>
        <c:lblOffset val="100"/>
        <c:noMultiLvlLbl val="0"/>
      </c:catAx>
      <c:valAx>
        <c:axId val="-2081672632"/>
        <c:scaling>
          <c:orientation val="minMax"/>
        </c:scaling>
        <c:delete val="0"/>
        <c:axPos val="l"/>
        <c:majorGridlines>
          <c:spPr>
            <a:ln>
              <a:solidFill>
                <a:srgbClr val="969696">
                  <a:lumMod val="60000"/>
                  <a:lumOff val="40000"/>
                </a:srgbClr>
              </a:solidFill>
            </a:ln>
          </c:spPr>
        </c:majorGridlines>
        <c:numFmt formatCode="General" sourceLinked="1"/>
        <c:majorTickMark val="out"/>
        <c:minorTickMark val="none"/>
        <c:tickLblPos val="nextTo"/>
        <c:spPr>
          <a:ln>
            <a:solidFill>
              <a:srgbClr val="C0C0C0"/>
            </a:solidFill>
          </a:ln>
        </c:spPr>
        <c:txPr>
          <a:bodyPr/>
          <a:lstStyle/>
          <a:p>
            <a:pPr>
              <a:defRPr>
                <a:solidFill>
                  <a:srgbClr val="000000"/>
                </a:solidFill>
                <a:latin typeface="Arial"/>
                <a:cs typeface="Arial"/>
              </a:defRPr>
            </a:pPr>
            <a:endParaRPr lang="en-US"/>
          </a:p>
        </c:txPr>
        <c:crossAx val="-2068492024"/>
        <c:crosses val="autoZero"/>
        <c:crossBetween val="between"/>
      </c:valAx>
    </c:plotArea>
    <c:plotVisOnly val="1"/>
    <c:dispBlanksAs val="gap"/>
    <c:showDLblsOverMax val="0"/>
  </c:chart>
  <c:txPr>
    <a:bodyPr/>
    <a:lstStyle/>
    <a:p>
      <a:pPr>
        <a:defRPr sz="1100" b="1"/>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col"/>
        <c:grouping val="clustered"/>
        <c:varyColors val="0"/>
        <c:ser>
          <c:idx val="0"/>
          <c:order val="0"/>
          <c:spPr>
            <a:solidFill>
              <a:srgbClr val="000000"/>
            </a:solidFill>
          </c:spPr>
          <c:invertIfNegative val="0"/>
          <c:errBars>
            <c:errBarType val="plus"/>
            <c:errValType val="cust"/>
            <c:noEndCap val="0"/>
            <c:plus>
              <c:numRef>
                <c:f>Sheet1!$N$15:$P$15</c:f>
                <c:numCache>
                  <c:formatCode>General</c:formatCode>
                  <c:ptCount val="3"/>
                  <c:pt idx="0">
                    <c:v>0.0</c:v>
                  </c:pt>
                  <c:pt idx="1">
                    <c:v>1.336527428393374</c:v>
                  </c:pt>
                  <c:pt idx="2">
                    <c:v>0.518131906994396</c:v>
                  </c:pt>
                </c:numCache>
              </c:numRef>
            </c:plus>
            <c:minus>
              <c:numLit>
                <c:formatCode>General</c:formatCode>
                <c:ptCount val="1"/>
                <c:pt idx="0">
                  <c:v>1.0</c:v>
                </c:pt>
              </c:numLit>
            </c:minus>
            <c:spPr>
              <a:ln>
                <a:solidFill>
                  <a:schemeClr val="bg2">
                    <a:lumMod val="75000"/>
                  </a:schemeClr>
                </a:solidFill>
              </a:ln>
            </c:spPr>
          </c:errBars>
          <c:cat>
            <c:strRef>
              <c:f>Sheet1!$N$13:$P$13</c:f>
              <c:strCache>
                <c:ptCount val="3"/>
                <c:pt idx="0">
                  <c:v>WT-SAL</c:v>
                </c:pt>
                <c:pt idx="1">
                  <c:v>TG-SAL</c:v>
                </c:pt>
                <c:pt idx="2">
                  <c:v>TG-ASO</c:v>
                </c:pt>
              </c:strCache>
            </c:strRef>
          </c:cat>
          <c:val>
            <c:numRef>
              <c:f>Sheet1!$N$14:$P$14</c:f>
              <c:numCache>
                <c:formatCode>General</c:formatCode>
                <c:ptCount val="3"/>
                <c:pt idx="0">
                  <c:v>0.0</c:v>
                </c:pt>
                <c:pt idx="1">
                  <c:v>3.568651857142857</c:v>
                </c:pt>
                <c:pt idx="2">
                  <c:v>1.313902271428571</c:v>
                </c:pt>
              </c:numCache>
            </c:numRef>
          </c:val>
        </c:ser>
        <c:dLbls>
          <c:showLegendKey val="0"/>
          <c:showVal val="0"/>
          <c:showCatName val="0"/>
          <c:showSerName val="0"/>
          <c:showPercent val="0"/>
          <c:showBubbleSize val="0"/>
        </c:dLbls>
        <c:gapWidth val="20"/>
        <c:axId val="-2069621608"/>
        <c:axId val="-2082366104"/>
      </c:barChart>
      <c:catAx>
        <c:axId val="-2069621608"/>
        <c:scaling>
          <c:orientation val="minMax"/>
        </c:scaling>
        <c:delete val="1"/>
        <c:axPos val="b"/>
        <c:majorTickMark val="out"/>
        <c:minorTickMark val="none"/>
        <c:tickLblPos val="nextTo"/>
        <c:crossAx val="-2082366104"/>
        <c:crosses val="autoZero"/>
        <c:auto val="1"/>
        <c:lblAlgn val="ctr"/>
        <c:lblOffset val="100"/>
        <c:noMultiLvlLbl val="0"/>
      </c:catAx>
      <c:valAx>
        <c:axId val="-2082366104"/>
        <c:scaling>
          <c:orientation val="minMax"/>
          <c:max val="5.0"/>
          <c:min val="0.0"/>
        </c:scaling>
        <c:delete val="0"/>
        <c:axPos val="l"/>
        <c:majorGridlines>
          <c:spPr>
            <a:ln>
              <a:solidFill>
                <a:schemeClr val="bg2">
                  <a:lumMod val="60000"/>
                  <a:lumOff val="40000"/>
                </a:schemeClr>
              </a:solidFill>
            </a:ln>
          </c:spPr>
        </c:majorGridlines>
        <c:numFmt formatCode="General" sourceLinked="1"/>
        <c:majorTickMark val="out"/>
        <c:minorTickMark val="none"/>
        <c:tickLblPos val="nextTo"/>
        <c:spPr>
          <a:ln>
            <a:solidFill>
              <a:srgbClr val="C0C0C0"/>
            </a:solidFill>
          </a:ln>
        </c:spPr>
        <c:txPr>
          <a:bodyPr/>
          <a:lstStyle/>
          <a:p>
            <a:pPr>
              <a:defRPr sz="1100">
                <a:solidFill>
                  <a:srgbClr val="000000"/>
                </a:solidFill>
                <a:latin typeface="Arial"/>
                <a:cs typeface="Arial"/>
              </a:defRPr>
            </a:pPr>
            <a:endParaRPr lang="en-US"/>
          </a:p>
        </c:txPr>
        <c:crossAx val="-2069621608"/>
        <c:crosses val="autoZero"/>
        <c:crossBetween val="between"/>
      </c:valAx>
    </c:plotArea>
    <c:plotVisOnly val="1"/>
    <c:dispBlanksAs val="gap"/>
    <c:showDLblsOverMax val="0"/>
  </c:chart>
  <c:txPr>
    <a:bodyPr/>
    <a:lstStyle/>
    <a:p>
      <a:pPr>
        <a:defRPr sz="1400" b="1"/>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dk2" tx1="lt1" bg2="dk1" tx2="lt2" accent1="accent1" accent2="accent2" accent3="accent3" accent4="accent4" accent5="accent5" accent6="accent6" hlink="hlink" folHlink="folHlink"/>
  <c:chart>
    <c:autoTitleDeleted val="0"/>
    <c:plotArea>
      <c:layout/>
      <c:lineChart>
        <c:grouping val="standard"/>
        <c:varyColors val="0"/>
        <c:ser>
          <c:idx val="0"/>
          <c:order val="0"/>
          <c:tx>
            <c:strRef>
              <c:f>'week 5 &amp; week 9'!$M$49</c:f>
              <c:strCache>
                <c:ptCount val="1"/>
                <c:pt idx="0">
                  <c:v>ASO7</c:v>
                </c:pt>
              </c:strCache>
            </c:strRef>
          </c:tx>
          <c:spPr>
            <a:ln w="57150" cmpd="sng">
              <a:solidFill>
                <a:srgbClr val="23BB10"/>
              </a:solidFill>
            </a:ln>
          </c:spPr>
          <c:marker>
            <c:symbol val="none"/>
          </c:marker>
          <c:errBars>
            <c:errDir val="y"/>
            <c:errBarType val="plus"/>
            <c:errValType val="cust"/>
            <c:noEndCap val="0"/>
            <c:plus>
              <c:numRef>
                <c:f>'week 5 &amp; week 9'!$S$50:$S$56</c:f>
                <c:numCache>
                  <c:formatCode>General</c:formatCode>
                  <c:ptCount val="7"/>
                  <c:pt idx="0">
                    <c:v>26.13823643</c:v>
                  </c:pt>
                  <c:pt idx="1">
                    <c:v>27.37703447</c:v>
                  </c:pt>
                  <c:pt idx="2">
                    <c:v>30.47481096</c:v>
                  </c:pt>
                  <c:pt idx="4">
                    <c:v>28.05840613843891</c:v>
                  </c:pt>
                  <c:pt idx="5">
                    <c:v>26.60695573512918</c:v>
                  </c:pt>
                  <c:pt idx="6">
                    <c:v>24.85322052399247</c:v>
                  </c:pt>
                </c:numCache>
              </c:numRef>
            </c:plus>
            <c:minus>
              <c:numLit>
                <c:formatCode>General</c:formatCode>
                <c:ptCount val="1"/>
                <c:pt idx="0">
                  <c:v>1.0</c:v>
                </c:pt>
              </c:numLit>
            </c:minus>
            <c:spPr>
              <a:ln>
                <a:solidFill>
                  <a:srgbClr val="23BB10"/>
                </a:solidFill>
              </a:ln>
            </c:spPr>
          </c:errBars>
          <c:cat>
            <c:numRef>
              <c:f>'week 5 &amp; week 9'!$L$50:$L$56</c:f>
              <c:numCache>
                <c:formatCode>General</c:formatCode>
                <c:ptCount val="7"/>
                <c:pt idx="0">
                  <c:v>1.0</c:v>
                </c:pt>
                <c:pt idx="1">
                  <c:v>2.0</c:v>
                </c:pt>
                <c:pt idx="2">
                  <c:v>3.0</c:v>
                </c:pt>
                <c:pt idx="4">
                  <c:v>1.0</c:v>
                </c:pt>
                <c:pt idx="5">
                  <c:v>2.0</c:v>
                </c:pt>
                <c:pt idx="6">
                  <c:v>3.0</c:v>
                </c:pt>
              </c:numCache>
            </c:numRef>
          </c:cat>
          <c:val>
            <c:numRef>
              <c:f>'week 5 &amp; week 9'!$M$50:$M$56</c:f>
              <c:numCache>
                <c:formatCode>General</c:formatCode>
                <c:ptCount val="7"/>
                <c:pt idx="0">
                  <c:v>144.8230769</c:v>
                </c:pt>
                <c:pt idx="1">
                  <c:v>140.9692308</c:v>
                </c:pt>
                <c:pt idx="2">
                  <c:v>153.8423077</c:v>
                </c:pt>
                <c:pt idx="4">
                  <c:v>149.0807692307692</c:v>
                </c:pt>
                <c:pt idx="5">
                  <c:v>138.5807692307692</c:v>
                </c:pt>
                <c:pt idx="6">
                  <c:v>139.0346153846154</c:v>
                </c:pt>
              </c:numCache>
            </c:numRef>
          </c:val>
          <c:smooth val="0"/>
        </c:ser>
        <c:ser>
          <c:idx val="1"/>
          <c:order val="1"/>
          <c:tx>
            <c:strRef>
              <c:f>'week 5 &amp; week 9'!$N$49</c:f>
              <c:strCache>
                <c:ptCount val="1"/>
                <c:pt idx="0">
                  <c:v>ASO3</c:v>
                </c:pt>
              </c:strCache>
            </c:strRef>
          </c:tx>
          <c:spPr>
            <a:ln w="57150" cmpd="sng">
              <a:solidFill>
                <a:srgbClr val="FF0000"/>
              </a:solidFill>
            </a:ln>
          </c:spPr>
          <c:marker>
            <c:symbol val="none"/>
          </c:marker>
          <c:errBars>
            <c:errDir val="y"/>
            <c:errBarType val="plus"/>
            <c:errValType val="cust"/>
            <c:noEndCap val="0"/>
            <c:plus>
              <c:numRef>
                <c:f>'week 5 &amp; week 9'!$T$50:$T$56</c:f>
                <c:numCache>
                  <c:formatCode>General</c:formatCode>
                  <c:ptCount val="7"/>
                  <c:pt idx="0">
                    <c:v>16.51719933</c:v>
                  </c:pt>
                  <c:pt idx="1">
                    <c:v>18.55320121</c:v>
                  </c:pt>
                  <c:pt idx="2">
                    <c:v>20.8252684</c:v>
                  </c:pt>
                  <c:pt idx="4">
                    <c:v>15.4095989390899</c:v>
                  </c:pt>
                  <c:pt idx="5">
                    <c:v>17.24398243643847</c:v>
                  </c:pt>
                  <c:pt idx="6">
                    <c:v>17.49811339584337</c:v>
                  </c:pt>
                </c:numCache>
              </c:numRef>
            </c:plus>
            <c:minus>
              <c:numLit>
                <c:formatCode>General</c:formatCode>
                <c:ptCount val="1"/>
                <c:pt idx="0">
                  <c:v>1.0</c:v>
                </c:pt>
              </c:numLit>
            </c:minus>
            <c:spPr>
              <a:ln>
                <a:solidFill>
                  <a:srgbClr val="FF0000"/>
                </a:solidFill>
              </a:ln>
            </c:spPr>
          </c:errBars>
          <c:cat>
            <c:numRef>
              <c:f>'week 5 &amp; week 9'!$L$50:$L$56</c:f>
              <c:numCache>
                <c:formatCode>General</c:formatCode>
                <c:ptCount val="7"/>
                <c:pt idx="0">
                  <c:v>1.0</c:v>
                </c:pt>
                <c:pt idx="1">
                  <c:v>2.0</c:v>
                </c:pt>
                <c:pt idx="2">
                  <c:v>3.0</c:v>
                </c:pt>
                <c:pt idx="4">
                  <c:v>1.0</c:v>
                </c:pt>
                <c:pt idx="5">
                  <c:v>2.0</c:v>
                </c:pt>
                <c:pt idx="6">
                  <c:v>3.0</c:v>
                </c:pt>
              </c:numCache>
            </c:numRef>
          </c:cat>
          <c:val>
            <c:numRef>
              <c:f>'week 5 &amp; week 9'!$N$50:$N$56</c:f>
              <c:numCache>
                <c:formatCode>General</c:formatCode>
                <c:ptCount val="7"/>
                <c:pt idx="0">
                  <c:v>136.85</c:v>
                </c:pt>
                <c:pt idx="1">
                  <c:v>140.1866667</c:v>
                </c:pt>
                <c:pt idx="2">
                  <c:v>155.0533333</c:v>
                </c:pt>
                <c:pt idx="4">
                  <c:v>130.8666666666667</c:v>
                </c:pt>
                <c:pt idx="5">
                  <c:v>125.4866666666667</c:v>
                </c:pt>
                <c:pt idx="6">
                  <c:v>133.72</c:v>
                </c:pt>
              </c:numCache>
            </c:numRef>
          </c:val>
          <c:smooth val="0"/>
        </c:ser>
        <c:ser>
          <c:idx val="2"/>
          <c:order val="2"/>
          <c:tx>
            <c:strRef>
              <c:f>'week 5 &amp; week 9'!$O$49</c:f>
              <c:strCache>
                <c:ptCount val="1"/>
                <c:pt idx="0">
                  <c:v>SALINE</c:v>
                </c:pt>
              </c:strCache>
            </c:strRef>
          </c:tx>
          <c:spPr>
            <a:ln w="57150" cmpd="sng">
              <a:solidFill>
                <a:srgbClr val="0A0AFF"/>
              </a:solidFill>
            </a:ln>
          </c:spPr>
          <c:marker>
            <c:symbol val="none"/>
          </c:marker>
          <c:errBars>
            <c:errDir val="y"/>
            <c:errBarType val="plus"/>
            <c:errValType val="cust"/>
            <c:noEndCap val="0"/>
            <c:plus>
              <c:numRef>
                <c:f>'week 5 &amp; week 9'!$U$50:$U$56</c:f>
                <c:numCache>
                  <c:formatCode>General</c:formatCode>
                  <c:ptCount val="7"/>
                  <c:pt idx="0">
                    <c:v>14.47096456</c:v>
                  </c:pt>
                  <c:pt idx="1">
                    <c:v>12.23220199</c:v>
                  </c:pt>
                  <c:pt idx="2">
                    <c:v>13.64931304</c:v>
                  </c:pt>
                  <c:pt idx="4">
                    <c:v>11.70894372769767</c:v>
                  </c:pt>
                  <c:pt idx="5">
                    <c:v>14.56734962495874</c:v>
                  </c:pt>
                  <c:pt idx="6">
                    <c:v>14.45046354106763</c:v>
                  </c:pt>
                </c:numCache>
              </c:numRef>
            </c:plus>
            <c:minus>
              <c:numRef>
                <c:f>'week 5 &amp; week 9'!$U$50:$U$56</c:f>
                <c:numCache>
                  <c:formatCode>General</c:formatCode>
                  <c:ptCount val="7"/>
                  <c:pt idx="0">
                    <c:v>14.47096456</c:v>
                  </c:pt>
                  <c:pt idx="1">
                    <c:v>12.23220199</c:v>
                  </c:pt>
                  <c:pt idx="2">
                    <c:v>13.64931304</c:v>
                  </c:pt>
                  <c:pt idx="4">
                    <c:v>11.70894372769767</c:v>
                  </c:pt>
                  <c:pt idx="5">
                    <c:v>14.56734962495874</c:v>
                  </c:pt>
                  <c:pt idx="6">
                    <c:v>14.45046354106763</c:v>
                  </c:pt>
                </c:numCache>
              </c:numRef>
            </c:minus>
            <c:spPr>
              <a:ln>
                <a:solidFill>
                  <a:srgbClr val="0A0AFF"/>
                </a:solidFill>
              </a:ln>
            </c:spPr>
          </c:errBars>
          <c:cat>
            <c:numRef>
              <c:f>'week 5 &amp; week 9'!$L$50:$L$56</c:f>
              <c:numCache>
                <c:formatCode>General</c:formatCode>
                <c:ptCount val="7"/>
                <c:pt idx="0">
                  <c:v>1.0</c:v>
                </c:pt>
                <c:pt idx="1">
                  <c:v>2.0</c:v>
                </c:pt>
                <c:pt idx="2">
                  <c:v>3.0</c:v>
                </c:pt>
                <c:pt idx="4">
                  <c:v>1.0</c:v>
                </c:pt>
                <c:pt idx="5">
                  <c:v>2.0</c:v>
                </c:pt>
                <c:pt idx="6">
                  <c:v>3.0</c:v>
                </c:pt>
              </c:numCache>
            </c:numRef>
          </c:cat>
          <c:val>
            <c:numRef>
              <c:f>'week 5 &amp; week 9'!$O$50:$O$56</c:f>
              <c:numCache>
                <c:formatCode>General</c:formatCode>
                <c:ptCount val="7"/>
                <c:pt idx="0">
                  <c:v>123.2533333</c:v>
                </c:pt>
                <c:pt idx="1">
                  <c:v>118.97</c:v>
                </c:pt>
                <c:pt idx="2">
                  <c:v>130.9366667</c:v>
                </c:pt>
                <c:pt idx="4">
                  <c:v>103.67</c:v>
                </c:pt>
                <c:pt idx="5">
                  <c:v>104.1733333333333</c:v>
                </c:pt>
                <c:pt idx="6">
                  <c:v>112.45</c:v>
                </c:pt>
              </c:numCache>
            </c:numRef>
          </c:val>
          <c:smooth val="0"/>
        </c:ser>
        <c:dLbls>
          <c:showLegendKey val="0"/>
          <c:showVal val="0"/>
          <c:showCatName val="0"/>
          <c:showSerName val="0"/>
          <c:showPercent val="0"/>
          <c:showBubbleSize val="0"/>
        </c:dLbls>
        <c:marker val="1"/>
        <c:smooth val="0"/>
        <c:axId val="-2068089752"/>
        <c:axId val="-2083501048"/>
      </c:lineChart>
      <c:catAx>
        <c:axId val="-2068089752"/>
        <c:scaling>
          <c:orientation val="minMax"/>
        </c:scaling>
        <c:delete val="0"/>
        <c:axPos val="b"/>
        <c:numFmt formatCode="General" sourceLinked="1"/>
        <c:majorTickMark val="out"/>
        <c:minorTickMark val="none"/>
        <c:tickLblPos val="nextTo"/>
        <c:spPr>
          <a:ln>
            <a:solidFill>
              <a:srgbClr val="000000"/>
            </a:solidFill>
          </a:ln>
        </c:spPr>
        <c:crossAx val="-2083501048"/>
        <c:crosses val="autoZero"/>
        <c:auto val="1"/>
        <c:lblAlgn val="ctr"/>
        <c:lblOffset val="100"/>
        <c:noMultiLvlLbl val="0"/>
      </c:catAx>
      <c:valAx>
        <c:axId val="-2083501048"/>
        <c:scaling>
          <c:orientation val="minMax"/>
          <c:max val="190.0"/>
          <c:min val="90.0"/>
        </c:scaling>
        <c:delete val="0"/>
        <c:axPos val="l"/>
        <c:majorGridlines>
          <c:spPr>
            <a:ln>
              <a:solidFill>
                <a:schemeClr val="bg2">
                  <a:lumMod val="40000"/>
                  <a:lumOff val="60000"/>
                </a:schemeClr>
              </a:solidFill>
            </a:ln>
          </c:spPr>
        </c:majorGridlines>
        <c:title>
          <c:tx>
            <c:rich>
              <a:bodyPr rot="-5400000" vert="horz"/>
              <a:lstStyle/>
              <a:p>
                <a:pPr>
                  <a:defRPr sz="1600"/>
                </a:pPr>
                <a:r>
                  <a:rPr lang="en-US" sz="1600"/>
                  <a:t>Latency to fall (s)</a:t>
                </a:r>
              </a:p>
            </c:rich>
          </c:tx>
          <c:layout/>
          <c:overlay val="0"/>
        </c:title>
        <c:numFmt formatCode="General" sourceLinked="1"/>
        <c:majorTickMark val="out"/>
        <c:minorTickMark val="none"/>
        <c:tickLblPos val="nextTo"/>
        <c:spPr>
          <a:ln>
            <a:solidFill>
              <a:srgbClr val="000000"/>
            </a:solidFill>
          </a:ln>
        </c:spPr>
        <c:crossAx val="-2068089752"/>
        <c:crosses val="autoZero"/>
        <c:crossBetween val="between"/>
      </c:valAx>
    </c:plotArea>
    <c:legend>
      <c:legendPos val="r"/>
      <c:layout>
        <c:manualLayout>
          <c:xMode val="edge"/>
          <c:yMode val="edge"/>
          <c:x val="0.73744136821607"/>
          <c:y val="0.208930560509205"/>
          <c:w val="0.243741427482855"/>
          <c:h val="0.414891217866059"/>
        </c:manualLayout>
      </c:layout>
      <c:overlay val="0"/>
    </c:legend>
    <c:plotVisOnly val="1"/>
    <c:dispBlanksAs val="gap"/>
    <c:showDLblsOverMax val="0"/>
  </c:chart>
  <c:txPr>
    <a:bodyPr/>
    <a:lstStyle/>
    <a:p>
      <a:pPr>
        <a:defRPr sz="1200" b="1" i="0">
          <a:solidFill>
            <a:srgbClr val="000000"/>
          </a:solidFill>
          <a:latin typeface="Arial"/>
          <a:cs typeface="Arial"/>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spPr>
            <a:solidFill>
              <a:srgbClr val="000000"/>
            </a:solidFill>
            <a:ln>
              <a:solidFill>
                <a:srgbClr val="4B4B4B"/>
              </a:solidFill>
            </a:ln>
          </c:spPr>
          <c:invertIfNegative val="0"/>
          <c:errBars>
            <c:errBarType val="plus"/>
            <c:errValType val="cust"/>
            <c:noEndCap val="0"/>
            <c:plus>
              <c:numRef>
                <c:f>Sheet1!$AK$40:$AP$40</c:f>
                <c:numCache>
                  <c:formatCode>General</c:formatCode>
                  <c:ptCount val="6"/>
                  <c:pt idx="0">
                    <c:v>16.02833573514312</c:v>
                  </c:pt>
                  <c:pt idx="1">
                    <c:v>0.323423666261222</c:v>
                  </c:pt>
                  <c:pt idx="2">
                    <c:v>7.40656337053049</c:v>
                  </c:pt>
                  <c:pt idx="3">
                    <c:v>1.521078839181781</c:v>
                  </c:pt>
                  <c:pt idx="4">
                    <c:v>6.5611935490761</c:v>
                  </c:pt>
                  <c:pt idx="5">
                    <c:v>0.0257954915211367</c:v>
                  </c:pt>
                </c:numCache>
              </c:numRef>
            </c:plus>
            <c:minus>
              <c:numLit>
                <c:formatCode>General</c:formatCode>
                <c:ptCount val="1"/>
                <c:pt idx="0">
                  <c:v>1.0</c:v>
                </c:pt>
              </c:numLit>
            </c:minus>
            <c:spPr>
              <a:ln>
                <a:solidFill>
                  <a:srgbClr val="4B4B4B"/>
                </a:solidFill>
              </a:ln>
            </c:spPr>
          </c:errBars>
          <c:val>
            <c:numRef>
              <c:f>Sheet1!$AK$39:$AP$39</c:f>
              <c:numCache>
                <c:formatCode>General</c:formatCode>
                <c:ptCount val="6"/>
                <c:pt idx="0">
                  <c:v>100.0</c:v>
                </c:pt>
                <c:pt idx="1">
                  <c:v>38.2977133997824</c:v>
                </c:pt>
                <c:pt idx="2">
                  <c:v>76.5206279660472</c:v>
                </c:pt>
                <c:pt idx="3">
                  <c:v>34.67531227446956</c:v>
                </c:pt>
                <c:pt idx="4">
                  <c:v>46.98413470863604</c:v>
                </c:pt>
                <c:pt idx="5">
                  <c:v>84.8942549275409</c:v>
                </c:pt>
              </c:numCache>
            </c:numRef>
          </c:val>
        </c:ser>
        <c:dLbls>
          <c:showLegendKey val="0"/>
          <c:showVal val="0"/>
          <c:showCatName val="0"/>
          <c:showSerName val="0"/>
          <c:showPercent val="0"/>
          <c:showBubbleSize val="0"/>
        </c:dLbls>
        <c:gapWidth val="40"/>
        <c:axId val="-2068981256"/>
        <c:axId val="-2068978312"/>
      </c:barChart>
      <c:catAx>
        <c:axId val="-2068981256"/>
        <c:scaling>
          <c:orientation val="minMax"/>
        </c:scaling>
        <c:delete val="1"/>
        <c:axPos val="b"/>
        <c:majorTickMark val="out"/>
        <c:minorTickMark val="none"/>
        <c:tickLblPos val="nextTo"/>
        <c:crossAx val="-2068978312"/>
        <c:crosses val="autoZero"/>
        <c:auto val="1"/>
        <c:lblAlgn val="ctr"/>
        <c:lblOffset val="100"/>
        <c:noMultiLvlLbl val="0"/>
      </c:catAx>
      <c:valAx>
        <c:axId val="-2068978312"/>
        <c:scaling>
          <c:orientation val="minMax"/>
          <c:max val="120.0"/>
        </c:scaling>
        <c:delete val="0"/>
        <c:axPos val="l"/>
        <c:majorGridlines>
          <c:spPr>
            <a:ln>
              <a:solidFill>
                <a:srgbClr val="4B4B4B"/>
              </a:solidFill>
            </a:ln>
          </c:spPr>
        </c:majorGridlines>
        <c:numFmt formatCode="General" sourceLinked="1"/>
        <c:majorTickMark val="out"/>
        <c:minorTickMark val="none"/>
        <c:tickLblPos val="nextTo"/>
        <c:spPr>
          <a:ln>
            <a:solidFill>
              <a:srgbClr val="4B4B4B"/>
            </a:solidFill>
          </a:ln>
        </c:spPr>
        <c:txPr>
          <a:bodyPr/>
          <a:lstStyle/>
          <a:p>
            <a:pPr>
              <a:defRPr b="1" i="0">
                <a:solidFill>
                  <a:srgbClr val="000000"/>
                </a:solidFill>
                <a:latin typeface="Arial"/>
                <a:cs typeface="Arial"/>
              </a:defRPr>
            </a:pPr>
            <a:endParaRPr lang="en-US"/>
          </a:p>
        </c:txPr>
        <c:crossAx val="-2068981256"/>
        <c:crosses val="autoZero"/>
        <c:crossBetween val="between"/>
      </c:valAx>
      <c:spPr>
        <a:ln>
          <a:solidFill>
            <a:srgbClr val="4B4B4B"/>
          </a:solidFill>
        </a:ln>
      </c:spPr>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spPr>
            <a:solidFill>
              <a:srgbClr val="000000"/>
            </a:solidFill>
            <a:ln>
              <a:solidFill>
                <a:srgbClr val="4B4B4B"/>
              </a:solidFill>
            </a:ln>
          </c:spPr>
          <c:invertIfNegative val="0"/>
          <c:errBars>
            <c:errBarType val="plus"/>
            <c:errValType val="cust"/>
            <c:noEndCap val="0"/>
            <c:plus>
              <c:numRef>
                <c:f>Sheet1!$C$80:$G$80</c:f>
                <c:numCache>
                  <c:formatCode>General</c:formatCode>
                  <c:ptCount val="5"/>
                  <c:pt idx="0">
                    <c:v>14.19452857291479</c:v>
                  </c:pt>
                  <c:pt idx="1">
                    <c:v>10.64513951040732</c:v>
                  </c:pt>
                  <c:pt idx="2">
                    <c:v>5.56300268886113</c:v>
                  </c:pt>
                  <c:pt idx="3">
                    <c:v>3.775560431595548</c:v>
                  </c:pt>
                  <c:pt idx="4">
                    <c:v>13.97385806117264</c:v>
                  </c:pt>
                </c:numCache>
              </c:numRef>
            </c:plus>
            <c:minus>
              <c:numLit>
                <c:formatCode>General</c:formatCode>
                <c:ptCount val="1"/>
                <c:pt idx="0">
                  <c:v>1.0</c:v>
                </c:pt>
              </c:numLit>
            </c:minus>
            <c:spPr>
              <a:ln>
                <a:solidFill>
                  <a:srgbClr val="4B4B4B"/>
                </a:solidFill>
              </a:ln>
            </c:spPr>
          </c:errBars>
          <c:val>
            <c:numRef>
              <c:f>Sheet1!$C$79:$G$79</c:f>
              <c:numCache>
                <c:formatCode>General</c:formatCode>
                <c:ptCount val="5"/>
                <c:pt idx="0">
                  <c:v>100.0</c:v>
                </c:pt>
                <c:pt idx="1">
                  <c:v>35.70259148611314</c:v>
                </c:pt>
                <c:pt idx="2">
                  <c:v>38.2644569226746</c:v>
                </c:pt>
                <c:pt idx="3">
                  <c:v>53.56740936655745</c:v>
                </c:pt>
                <c:pt idx="4">
                  <c:v>60.6094009310361</c:v>
                </c:pt>
              </c:numCache>
            </c:numRef>
          </c:val>
        </c:ser>
        <c:dLbls>
          <c:showLegendKey val="0"/>
          <c:showVal val="0"/>
          <c:showCatName val="0"/>
          <c:showSerName val="0"/>
          <c:showPercent val="0"/>
          <c:showBubbleSize val="0"/>
        </c:dLbls>
        <c:gapWidth val="40"/>
        <c:axId val="-2083361208"/>
        <c:axId val="-2083358232"/>
      </c:barChart>
      <c:catAx>
        <c:axId val="-2083361208"/>
        <c:scaling>
          <c:orientation val="minMax"/>
        </c:scaling>
        <c:delete val="1"/>
        <c:axPos val="b"/>
        <c:majorTickMark val="out"/>
        <c:minorTickMark val="none"/>
        <c:tickLblPos val="nextTo"/>
        <c:crossAx val="-2083358232"/>
        <c:crosses val="autoZero"/>
        <c:auto val="1"/>
        <c:lblAlgn val="ctr"/>
        <c:lblOffset val="100"/>
        <c:noMultiLvlLbl val="0"/>
      </c:catAx>
      <c:valAx>
        <c:axId val="-2083358232"/>
        <c:scaling>
          <c:orientation val="minMax"/>
          <c:max val="120.0"/>
          <c:min val="0.0"/>
        </c:scaling>
        <c:delete val="0"/>
        <c:axPos val="l"/>
        <c:majorGridlines>
          <c:spPr>
            <a:ln>
              <a:solidFill>
                <a:srgbClr val="4B4B4B"/>
              </a:solidFill>
            </a:ln>
          </c:spPr>
        </c:majorGridlines>
        <c:numFmt formatCode="General" sourceLinked="1"/>
        <c:majorTickMark val="out"/>
        <c:minorTickMark val="none"/>
        <c:tickLblPos val="nextTo"/>
        <c:spPr>
          <a:ln>
            <a:solidFill>
              <a:srgbClr val="4B4B4B"/>
            </a:solidFill>
          </a:ln>
        </c:spPr>
        <c:txPr>
          <a:bodyPr/>
          <a:lstStyle/>
          <a:p>
            <a:pPr>
              <a:defRPr b="1" i="0">
                <a:solidFill>
                  <a:srgbClr val="000000"/>
                </a:solidFill>
                <a:latin typeface="Arial"/>
                <a:cs typeface="Arial"/>
              </a:defRPr>
            </a:pPr>
            <a:endParaRPr lang="en-US"/>
          </a:p>
        </c:txPr>
        <c:crossAx val="-2083361208"/>
        <c:crosses val="autoZero"/>
        <c:crossBetween val="between"/>
        <c:majorUnit val="25.0"/>
      </c:valAx>
      <c:spPr>
        <a:ln>
          <a:solidFill>
            <a:srgbClr val="4B4B4B"/>
          </a:solidFill>
        </a:ln>
      </c:spPr>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spPr>
            <a:solidFill>
              <a:srgbClr val="000000"/>
            </a:solidFill>
            <a:ln>
              <a:solidFill>
                <a:srgbClr val="4B4B4B"/>
              </a:solidFill>
            </a:ln>
          </c:spPr>
          <c:invertIfNegative val="0"/>
          <c:errBars>
            <c:errBarType val="plus"/>
            <c:errValType val="cust"/>
            <c:noEndCap val="0"/>
            <c:plus>
              <c:numRef>
                <c:f>Sheet1!$O$80:$S$80</c:f>
                <c:numCache>
                  <c:formatCode>General</c:formatCode>
                  <c:ptCount val="5"/>
                  <c:pt idx="0">
                    <c:v>8.130402866175646</c:v>
                  </c:pt>
                  <c:pt idx="1">
                    <c:v>9.56145804746629</c:v>
                  </c:pt>
                  <c:pt idx="2">
                    <c:v>4.334039135748422</c:v>
                  </c:pt>
                  <c:pt idx="3">
                    <c:v>2.974178500031446</c:v>
                  </c:pt>
                  <c:pt idx="4">
                    <c:v>3.59592454270752</c:v>
                  </c:pt>
                </c:numCache>
              </c:numRef>
            </c:plus>
            <c:minus>
              <c:numLit>
                <c:formatCode>General</c:formatCode>
                <c:ptCount val="1"/>
                <c:pt idx="0">
                  <c:v>1.0</c:v>
                </c:pt>
              </c:numLit>
            </c:minus>
            <c:spPr>
              <a:ln>
                <a:solidFill>
                  <a:srgbClr val="4B4B4B"/>
                </a:solidFill>
              </a:ln>
            </c:spPr>
          </c:errBars>
          <c:val>
            <c:numRef>
              <c:f>Sheet1!$O$79:$S$79</c:f>
              <c:numCache>
                <c:formatCode>General</c:formatCode>
                <c:ptCount val="5"/>
                <c:pt idx="0">
                  <c:v>100.0</c:v>
                </c:pt>
                <c:pt idx="1">
                  <c:v>48.01382245154851</c:v>
                </c:pt>
                <c:pt idx="2">
                  <c:v>50.94931722498445</c:v>
                </c:pt>
                <c:pt idx="3">
                  <c:v>60.2643075164218</c:v>
                </c:pt>
                <c:pt idx="4">
                  <c:v>51.99391063712255</c:v>
                </c:pt>
              </c:numCache>
            </c:numRef>
          </c:val>
        </c:ser>
        <c:dLbls>
          <c:showLegendKey val="0"/>
          <c:showVal val="0"/>
          <c:showCatName val="0"/>
          <c:showSerName val="0"/>
          <c:showPercent val="0"/>
          <c:showBubbleSize val="0"/>
        </c:dLbls>
        <c:gapWidth val="40"/>
        <c:axId val="-2083377896"/>
        <c:axId val="-2082539256"/>
      </c:barChart>
      <c:catAx>
        <c:axId val="-2083377896"/>
        <c:scaling>
          <c:orientation val="minMax"/>
        </c:scaling>
        <c:delete val="1"/>
        <c:axPos val="b"/>
        <c:majorTickMark val="out"/>
        <c:minorTickMark val="none"/>
        <c:tickLblPos val="nextTo"/>
        <c:crossAx val="-2082539256"/>
        <c:crosses val="autoZero"/>
        <c:auto val="1"/>
        <c:lblAlgn val="ctr"/>
        <c:lblOffset val="100"/>
        <c:noMultiLvlLbl val="0"/>
      </c:catAx>
      <c:valAx>
        <c:axId val="-2082539256"/>
        <c:scaling>
          <c:orientation val="minMax"/>
          <c:max val="120.0"/>
          <c:min val="0.0"/>
        </c:scaling>
        <c:delete val="0"/>
        <c:axPos val="l"/>
        <c:majorGridlines>
          <c:spPr>
            <a:ln>
              <a:solidFill>
                <a:schemeClr val="bg2">
                  <a:lumMod val="50000"/>
                </a:schemeClr>
              </a:solidFill>
            </a:ln>
          </c:spPr>
        </c:majorGridlines>
        <c:numFmt formatCode="General" sourceLinked="1"/>
        <c:majorTickMark val="out"/>
        <c:minorTickMark val="none"/>
        <c:tickLblPos val="nextTo"/>
        <c:spPr>
          <a:ln>
            <a:solidFill>
              <a:srgbClr val="4B4B4B"/>
            </a:solidFill>
          </a:ln>
        </c:spPr>
        <c:txPr>
          <a:bodyPr/>
          <a:lstStyle/>
          <a:p>
            <a:pPr>
              <a:defRPr b="1" i="0">
                <a:solidFill>
                  <a:srgbClr val="000000"/>
                </a:solidFill>
                <a:latin typeface="Arial"/>
                <a:cs typeface="Arial"/>
              </a:defRPr>
            </a:pPr>
            <a:endParaRPr lang="en-US"/>
          </a:p>
        </c:txPr>
        <c:crossAx val="-2083377896"/>
        <c:crosses val="autoZero"/>
        <c:crossBetween val="between"/>
        <c:majorUnit val="25.0"/>
      </c:valAx>
      <c:spPr>
        <a:ln>
          <a:solidFill>
            <a:srgbClr val="4B4B4B"/>
          </a:solidFill>
        </a:ln>
      </c:spPr>
    </c:plotArea>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spPr>
            <a:solidFill>
              <a:srgbClr val="000000"/>
            </a:solidFill>
          </c:spPr>
          <c:invertIfNegative val="0"/>
          <c:errBars>
            <c:errBarType val="plus"/>
            <c:errValType val="cust"/>
            <c:noEndCap val="0"/>
            <c:plus>
              <c:numRef>
                <c:f>Sheet1!$C$45:$G$45</c:f>
                <c:numCache>
                  <c:formatCode>General</c:formatCode>
                  <c:ptCount val="5"/>
                  <c:pt idx="0">
                    <c:v>17.865650015088</c:v>
                  </c:pt>
                  <c:pt idx="1">
                    <c:v>26.06766188009887</c:v>
                  </c:pt>
                  <c:pt idx="2">
                    <c:v>51.63523331016136</c:v>
                  </c:pt>
                  <c:pt idx="3">
                    <c:v>43.21872778076905</c:v>
                  </c:pt>
                  <c:pt idx="4">
                    <c:v>21.26317004358508</c:v>
                  </c:pt>
                </c:numCache>
              </c:numRef>
            </c:plus>
            <c:minus>
              <c:numLit>
                <c:formatCode>General</c:formatCode>
                <c:ptCount val="1"/>
                <c:pt idx="0">
                  <c:v>1.0</c:v>
                </c:pt>
              </c:numLit>
            </c:minus>
          </c:errBars>
          <c:cat>
            <c:strRef>
              <c:f>Sheet1!$C$47:$G$47</c:f>
              <c:strCache>
                <c:ptCount val="5"/>
                <c:pt idx="0">
                  <c:v>Sal</c:v>
                </c:pt>
                <c:pt idx="1">
                  <c:v>ASO1</c:v>
                </c:pt>
                <c:pt idx="2">
                  <c:v>ASO3</c:v>
                </c:pt>
                <c:pt idx="3">
                  <c:v>ASO7</c:v>
                </c:pt>
                <c:pt idx="4">
                  <c:v>ASO8</c:v>
                </c:pt>
              </c:strCache>
            </c:strRef>
          </c:cat>
          <c:val>
            <c:numRef>
              <c:f>Sheet1!$C$44:$G$44</c:f>
              <c:numCache>
                <c:formatCode>General</c:formatCode>
                <c:ptCount val="5"/>
                <c:pt idx="0">
                  <c:v>102.3075419363148</c:v>
                </c:pt>
                <c:pt idx="1">
                  <c:v>102.6264544759944</c:v>
                </c:pt>
                <c:pt idx="2">
                  <c:v>112.7193685494856</c:v>
                </c:pt>
                <c:pt idx="3">
                  <c:v>102.8357500532738</c:v>
                </c:pt>
                <c:pt idx="4">
                  <c:v>222.5826101659834</c:v>
                </c:pt>
              </c:numCache>
            </c:numRef>
          </c:val>
        </c:ser>
        <c:dLbls>
          <c:showLegendKey val="0"/>
          <c:showVal val="0"/>
          <c:showCatName val="0"/>
          <c:showSerName val="0"/>
          <c:showPercent val="0"/>
          <c:showBubbleSize val="0"/>
        </c:dLbls>
        <c:gapWidth val="60"/>
        <c:axId val="-2082334920"/>
        <c:axId val="-2082331912"/>
      </c:barChart>
      <c:catAx>
        <c:axId val="-2082334920"/>
        <c:scaling>
          <c:orientation val="minMax"/>
        </c:scaling>
        <c:delete val="0"/>
        <c:axPos val="b"/>
        <c:majorTickMark val="out"/>
        <c:minorTickMark val="none"/>
        <c:tickLblPos val="nextTo"/>
        <c:txPr>
          <a:bodyPr/>
          <a:lstStyle/>
          <a:p>
            <a:pPr>
              <a:defRPr sz="1400"/>
            </a:pPr>
            <a:endParaRPr lang="en-US"/>
          </a:p>
        </c:txPr>
        <c:crossAx val="-2082331912"/>
        <c:crosses val="autoZero"/>
        <c:auto val="1"/>
        <c:lblAlgn val="ctr"/>
        <c:lblOffset val="100"/>
        <c:noMultiLvlLbl val="0"/>
      </c:catAx>
      <c:valAx>
        <c:axId val="-2082331912"/>
        <c:scaling>
          <c:orientation val="minMax"/>
          <c:max val="250.0"/>
        </c:scaling>
        <c:delete val="0"/>
        <c:axPos val="l"/>
        <c:majorGridlines/>
        <c:numFmt formatCode="General" sourceLinked="1"/>
        <c:majorTickMark val="out"/>
        <c:minorTickMark val="none"/>
        <c:tickLblPos val="nextTo"/>
        <c:crossAx val="-2082334920"/>
        <c:crosses val="autoZero"/>
        <c:crossBetween val="between"/>
      </c:valAx>
    </c:plotArea>
    <c:plotVisOnly val="1"/>
    <c:dispBlanksAs val="gap"/>
    <c:showDLblsOverMax val="0"/>
  </c:chart>
  <c:txPr>
    <a:bodyPr/>
    <a:lstStyle/>
    <a:p>
      <a:pPr>
        <a:defRPr sz="1800" b="1" i="0">
          <a:latin typeface="Arial"/>
          <a:cs typeface="Arial"/>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dk2" tx1="lt1" bg2="dk1" tx2="lt2" accent1="accent1" accent2="accent2" accent3="accent3" accent4="accent4" accent5="accent5" accent6="accent6" hlink="hlink" folHlink="folHlink"/>
  <c:chart>
    <c:autoTitleDeleted val="0"/>
    <c:plotArea>
      <c:layout/>
      <c:barChart>
        <c:barDir val="col"/>
        <c:grouping val="clustered"/>
        <c:varyColors val="0"/>
        <c:ser>
          <c:idx val="0"/>
          <c:order val="0"/>
          <c:tx>
            <c:strRef>
              <c:f>Sheet1!$O$96</c:f>
              <c:strCache>
                <c:ptCount val="1"/>
                <c:pt idx="0">
                  <c:v>hATXN2</c:v>
                </c:pt>
              </c:strCache>
            </c:strRef>
          </c:tx>
          <c:spPr>
            <a:solidFill>
              <a:srgbClr val="000066">
                <a:lumMod val="60000"/>
                <a:lumOff val="40000"/>
              </a:srgbClr>
            </a:solidFill>
          </c:spPr>
          <c:invertIfNegative val="0"/>
          <c:errBars>
            <c:errBarType val="plus"/>
            <c:errValType val="cust"/>
            <c:noEndCap val="0"/>
            <c:plus>
              <c:numRef>
                <c:f>Sheet1!$Q$97:$Q$101</c:f>
                <c:numCache>
                  <c:formatCode>General</c:formatCode>
                  <c:ptCount val="5"/>
                  <c:pt idx="0">
                    <c:v>2.954879977787736</c:v>
                  </c:pt>
                  <c:pt idx="1">
                    <c:v>2.954879977787736</c:v>
                  </c:pt>
                  <c:pt idx="2">
                    <c:v>2.954879977787736</c:v>
                  </c:pt>
                  <c:pt idx="3">
                    <c:v>2.954879977787736</c:v>
                  </c:pt>
                  <c:pt idx="4">
                    <c:v>8.01205080888234</c:v>
                  </c:pt>
                </c:numCache>
              </c:numRef>
            </c:plus>
            <c:minus>
              <c:numLit>
                <c:formatCode>General</c:formatCode>
                <c:ptCount val="1"/>
                <c:pt idx="0">
                  <c:v>1.0</c:v>
                </c:pt>
              </c:numLit>
            </c:minus>
            <c:spPr>
              <a:ln>
                <a:solidFill>
                  <a:srgbClr val="969696">
                    <a:lumMod val="75000"/>
                  </a:srgbClr>
                </a:solidFill>
              </a:ln>
            </c:spPr>
          </c:errBars>
          <c:cat>
            <c:strRef>
              <c:f>Sheet1!$N$97:$N$101</c:f>
              <c:strCache>
                <c:ptCount val="5"/>
                <c:pt idx="0">
                  <c:v>Saline</c:v>
                </c:pt>
                <c:pt idx="1">
                  <c:v>100</c:v>
                </c:pt>
                <c:pt idx="2">
                  <c:v>200</c:v>
                </c:pt>
                <c:pt idx="3">
                  <c:v>250</c:v>
                </c:pt>
                <c:pt idx="4">
                  <c:v>300</c:v>
                </c:pt>
              </c:strCache>
            </c:strRef>
          </c:cat>
          <c:val>
            <c:numRef>
              <c:f>Sheet1!$O$97:$O$101</c:f>
              <c:numCache>
                <c:formatCode>General</c:formatCode>
                <c:ptCount val="5"/>
                <c:pt idx="0">
                  <c:v>100.0</c:v>
                </c:pt>
                <c:pt idx="1">
                  <c:v>28.97276315595936</c:v>
                </c:pt>
                <c:pt idx="2">
                  <c:v>15.03502877985248</c:v>
                </c:pt>
                <c:pt idx="3">
                  <c:v>21.24498119400785</c:v>
                </c:pt>
                <c:pt idx="4">
                  <c:v>26.85704500187774</c:v>
                </c:pt>
              </c:numCache>
            </c:numRef>
          </c:val>
        </c:ser>
        <c:ser>
          <c:idx val="1"/>
          <c:order val="1"/>
          <c:tx>
            <c:strRef>
              <c:f>Sheet1!$P$96</c:f>
              <c:strCache>
                <c:ptCount val="1"/>
                <c:pt idx="0">
                  <c:v>mAtxn2</c:v>
                </c:pt>
              </c:strCache>
            </c:strRef>
          </c:tx>
          <c:spPr>
            <a:solidFill>
              <a:srgbClr val="FF0000"/>
            </a:solidFill>
          </c:spPr>
          <c:invertIfNegative val="0"/>
          <c:errBars>
            <c:errBarType val="plus"/>
            <c:errValType val="cust"/>
            <c:noEndCap val="0"/>
            <c:plus>
              <c:numRef>
                <c:f>Sheet1!$R$97:$R$101</c:f>
                <c:numCache>
                  <c:formatCode>General</c:formatCode>
                  <c:ptCount val="5"/>
                  <c:pt idx="0">
                    <c:v>15.7277197020034</c:v>
                  </c:pt>
                  <c:pt idx="1">
                    <c:v>31.73898553569428</c:v>
                  </c:pt>
                  <c:pt idx="2">
                    <c:v>14.98338292818343</c:v>
                  </c:pt>
                  <c:pt idx="3">
                    <c:v>17.28489810698725</c:v>
                  </c:pt>
                  <c:pt idx="4">
                    <c:v>4.169291234781661</c:v>
                  </c:pt>
                </c:numCache>
              </c:numRef>
            </c:plus>
            <c:minus>
              <c:numLit>
                <c:formatCode>General</c:formatCode>
                <c:ptCount val="1"/>
                <c:pt idx="0">
                  <c:v>1.0</c:v>
                </c:pt>
              </c:numLit>
            </c:minus>
            <c:spPr>
              <a:ln>
                <a:solidFill>
                  <a:srgbClr val="969696">
                    <a:lumMod val="50000"/>
                  </a:srgbClr>
                </a:solidFill>
              </a:ln>
            </c:spPr>
          </c:errBars>
          <c:cat>
            <c:strRef>
              <c:f>Sheet1!$N$97:$N$101</c:f>
              <c:strCache>
                <c:ptCount val="5"/>
                <c:pt idx="0">
                  <c:v>Saline</c:v>
                </c:pt>
                <c:pt idx="1">
                  <c:v>100</c:v>
                </c:pt>
                <c:pt idx="2">
                  <c:v>200</c:v>
                </c:pt>
                <c:pt idx="3">
                  <c:v>250</c:v>
                </c:pt>
                <c:pt idx="4">
                  <c:v>300</c:v>
                </c:pt>
              </c:strCache>
            </c:strRef>
          </c:cat>
          <c:val>
            <c:numRef>
              <c:f>Sheet1!$P$97:$P$101</c:f>
              <c:numCache>
                <c:formatCode>General</c:formatCode>
                <c:ptCount val="5"/>
                <c:pt idx="0">
                  <c:v>100.0</c:v>
                </c:pt>
                <c:pt idx="1">
                  <c:v>64.83762332675081</c:v>
                </c:pt>
                <c:pt idx="2">
                  <c:v>33.1433058206052</c:v>
                </c:pt>
                <c:pt idx="3">
                  <c:v>38.40185068001399</c:v>
                </c:pt>
                <c:pt idx="4">
                  <c:v>59.26164082950451</c:v>
                </c:pt>
              </c:numCache>
            </c:numRef>
          </c:val>
        </c:ser>
        <c:dLbls>
          <c:showLegendKey val="0"/>
          <c:showVal val="0"/>
          <c:showCatName val="0"/>
          <c:showSerName val="0"/>
          <c:showPercent val="0"/>
          <c:showBubbleSize val="0"/>
        </c:dLbls>
        <c:gapWidth val="110"/>
        <c:axId val="-2082163784"/>
        <c:axId val="-2069544136"/>
      </c:barChart>
      <c:catAx>
        <c:axId val="-2082163784"/>
        <c:scaling>
          <c:orientation val="minMax"/>
        </c:scaling>
        <c:delete val="0"/>
        <c:axPos val="b"/>
        <c:majorTickMark val="out"/>
        <c:minorTickMark val="none"/>
        <c:tickLblPos val="nextTo"/>
        <c:spPr>
          <a:ln>
            <a:solidFill>
              <a:srgbClr val="717171"/>
            </a:solidFill>
          </a:ln>
        </c:spPr>
        <c:txPr>
          <a:bodyPr/>
          <a:lstStyle/>
          <a:p>
            <a:pPr>
              <a:defRPr>
                <a:solidFill>
                  <a:srgbClr val="000000"/>
                </a:solidFill>
              </a:defRPr>
            </a:pPr>
            <a:endParaRPr lang="en-US"/>
          </a:p>
        </c:txPr>
        <c:crossAx val="-2069544136"/>
        <c:crosses val="autoZero"/>
        <c:auto val="1"/>
        <c:lblAlgn val="ctr"/>
        <c:lblOffset val="100"/>
        <c:noMultiLvlLbl val="0"/>
      </c:catAx>
      <c:valAx>
        <c:axId val="-2069544136"/>
        <c:scaling>
          <c:orientation val="minMax"/>
          <c:max val="120.0"/>
        </c:scaling>
        <c:delete val="0"/>
        <c:axPos val="l"/>
        <c:majorGridlines>
          <c:spPr>
            <a:ln>
              <a:solidFill>
                <a:srgbClr val="969696">
                  <a:lumMod val="75000"/>
                </a:srgbClr>
              </a:solidFill>
            </a:ln>
          </c:spPr>
        </c:majorGridlines>
        <c:title>
          <c:tx>
            <c:rich>
              <a:bodyPr rot="-5400000" vert="horz"/>
              <a:lstStyle/>
              <a:p>
                <a:pPr>
                  <a:defRPr>
                    <a:solidFill>
                      <a:srgbClr val="000000"/>
                    </a:solidFill>
                  </a:defRPr>
                </a:pPr>
                <a:r>
                  <a:rPr lang="en-US" dirty="0">
                    <a:solidFill>
                      <a:srgbClr val="000000"/>
                    </a:solidFill>
                  </a:rPr>
                  <a:t>Relative Expression (%)</a:t>
                </a:r>
              </a:p>
            </c:rich>
          </c:tx>
          <c:layout>
            <c:manualLayout>
              <c:xMode val="edge"/>
              <c:yMode val="edge"/>
              <c:x val="0.00495895295027439"/>
              <c:y val="0.0330189009521416"/>
            </c:manualLayout>
          </c:layout>
          <c:overlay val="0"/>
        </c:title>
        <c:numFmt formatCode="General" sourceLinked="1"/>
        <c:majorTickMark val="out"/>
        <c:minorTickMark val="none"/>
        <c:tickLblPos val="nextTo"/>
        <c:spPr>
          <a:ln>
            <a:solidFill>
              <a:srgbClr val="969696">
                <a:lumMod val="75000"/>
              </a:srgbClr>
            </a:solidFill>
          </a:ln>
        </c:spPr>
        <c:txPr>
          <a:bodyPr/>
          <a:lstStyle/>
          <a:p>
            <a:pPr>
              <a:defRPr>
                <a:solidFill>
                  <a:srgbClr val="000000"/>
                </a:solidFill>
              </a:defRPr>
            </a:pPr>
            <a:endParaRPr lang="en-US"/>
          </a:p>
        </c:txPr>
        <c:crossAx val="-2082163784"/>
        <c:crosses val="autoZero"/>
        <c:crossBetween val="between"/>
      </c:valAx>
    </c:plotArea>
    <c:legend>
      <c:legendPos val="r"/>
      <c:legendEntry>
        <c:idx val="0"/>
        <c:txPr>
          <a:bodyPr/>
          <a:lstStyle/>
          <a:p>
            <a:pPr>
              <a:defRPr sz="1600" i="1">
                <a:solidFill>
                  <a:srgbClr val="0000FF"/>
                </a:solidFill>
              </a:defRPr>
            </a:pPr>
            <a:endParaRPr lang="en-US"/>
          </a:p>
        </c:txPr>
      </c:legendEntry>
      <c:legendEntry>
        <c:idx val="1"/>
        <c:txPr>
          <a:bodyPr/>
          <a:lstStyle/>
          <a:p>
            <a:pPr>
              <a:defRPr sz="1600" i="1">
                <a:solidFill>
                  <a:srgbClr val="FF0000"/>
                </a:solidFill>
              </a:defRPr>
            </a:pPr>
            <a:endParaRPr lang="en-US"/>
          </a:p>
        </c:txPr>
      </c:legendEntry>
      <c:layout>
        <c:manualLayout>
          <c:xMode val="edge"/>
          <c:yMode val="edge"/>
          <c:x val="0.477455213724039"/>
          <c:y val="0.0393559473563763"/>
          <c:w val="0.285260865360365"/>
          <c:h val="0.195858642504372"/>
        </c:manualLayout>
      </c:layout>
      <c:overlay val="0"/>
      <c:spPr>
        <a:solidFill>
          <a:srgbClr val="AAAAB8">
            <a:lumMod val="60000"/>
            <a:lumOff val="40000"/>
          </a:srgbClr>
        </a:solidFill>
        <a:ln>
          <a:solidFill>
            <a:srgbClr val="969696">
              <a:lumMod val="60000"/>
              <a:lumOff val="40000"/>
            </a:srgbClr>
          </a:solidFill>
        </a:ln>
      </c:spPr>
      <c:txPr>
        <a:bodyPr/>
        <a:lstStyle/>
        <a:p>
          <a:pPr>
            <a:defRPr sz="1600"/>
          </a:pPr>
          <a:endParaRPr lang="en-US"/>
        </a:p>
      </c:txPr>
    </c:legend>
    <c:plotVisOnly val="1"/>
    <c:dispBlanksAs val="gap"/>
    <c:showDLblsOverMax val="0"/>
  </c:chart>
  <c:txPr>
    <a:bodyPr/>
    <a:lstStyle/>
    <a:p>
      <a:pPr>
        <a:defRPr sz="1800" b="1">
          <a:latin typeface="Arial"/>
          <a:cs typeface="Arial"/>
        </a:defRPr>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spPr>
            <a:solidFill>
              <a:srgbClr val="000000"/>
            </a:solidFill>
            <a:ln>
              <a:solidFill>
                <a:schemeClr val="bg2">
                  <a:lumMod val="75000"/>
                </a:schemeClr>
              </a:solidFill>
            </a:ln>
          </c:spPr>
          <c:invertIfNegative val="0"/>
          <c:errBars>
            <c:errBarType val="plus"/>
            <c:errValType val="cust"/>
            <c:noEndCap val="0"/>
            <c:plus>
              <c:numRef>
                <c:f>Sheet1!$O$58:$O$62</c:f>
                <c:numCache>
                  <c:formatCode>General</c:formatCode>
                  <c:ptCount val="5"/>
                  <c:pt idx="0">
                    <c:v>2.353197070091966</c:v>
                  </c:pt>
                  <c:pt idx="1">
                    <c:v>1.947376931565918</c:v>
                  </c:pt>
                  <c:pt idx="2">
                    <c:v>0.873197794182118</c:v>
                  </c:pt>
                  <c:pt idx="3">
                    <c:v>0.384536337857709</c:v>
                  </c:pt>
                  <c:pt idx="4">
                    <c:v>0.35</c:v>
                  </c:pt>
                </c:numCache>
              </c:numRef>
            </c:plus>
            <c:minus>
              <c:numLit>
                <c:formatCode>General</c:formatCode>
                <c:ptCount val="1"/>
                <c:pt idx="0">
                  <c:v>1.0</c:v>
                </c:pt>
              </c:numLit>
            </c:minus>
            <c:spPr>
              <a:ln>
                <a:solidFill>
                  <a:schemeClr val="bg2">
                    <a:lumMod val="50000"/>
                  </a:schemeClr>
                </a:solidFill>
              </a:ln>
            </c:spPr>
          </c:errBars>
          <c:cat>
            <c:strRef>
              <c:f>Sheet1!$M$58:$M$62</c:f>
              <c:strCache>
                <c:ptCount val="5"/>
                <c:pt idx="0">
                  <c:v>Saline</c:v>
                </c:pt>
                <c:pt idx="1">
                  <c:v>9</c:v>
                </c:pt>
                <c:pt idx="2">
                  <c:v>18</c:v>
                </c:pt>
                <c:pt idx="3">
                  <c:v>27</c:v>
                </c:pt>
                <c:pt idx="4">
                  <c:v>70</c:v>
                </c:pt>
              </c:strCache>
            </c:strRef>
          </c:cat>
          <c:val>
            <c:numRef>
              <c:f>Sheet1!$N$58:$N$62</c:f>
              <c:numCache>
                <c:formatCode>General</c:formatCode>
                <c:ptCount val="5"/>
                <c:pt idx="0">
                  <c:v>8.387948932031863</c:v>
                </c:pt>
                <c:pt idx="1">
                  <c:v>2.938443396866925</c:v>
                </c:pt>
                <c:pt idx="2">
                  <c:v>0.886638128382929</c:v>
                </c:pt>
                <c:pt idx="3">
                  <c:v>1.420773995382705</c:v>
                </c:pt>
                <c:pt idx="4">
                  <c:v>3.14</c:v>
                </c:pt>
              </c:numCache>
            </c:numRef>
          </c:val>
        </c:ser>
        <c:dLbls>
          <c:showLegendKey val="0"/>
          <c:showVal val="0"/>
          <c:showCatName val="0"/>
          <c:showSerName val="0"/>
          <c:showPercent val="0"/>
          <c:showBubbleSize val="0"/>
        </c:dLbls>
        <c:gapWidth val="20"/>
        <c:axId val="-2068166536"/>
        <c:axId val="-2068163336"/>
      </c:barChart>
      <c:catAx>
        <c:axId val="-2068166536"/>
        <c:scaling>
          <c:orientation val="minMax"/>
        </c:scaling>
        <c:delete val="0"/>
        <c:axPos val="b"/>
        <c:majorTickMark val="out"/>
        <c:minorTickMark val="none"/>
        <c:tickLblPos val="nextTo"/>
        <c:spPr>
          <a:ln>
            <a:solidFill>
              <a:srgbClr val="000000"/>
            </a:solidFill>
          </a:ln>
        </c:spPr>
        <c:txPr>
          <a:bodyPr rot="0" vert="horz" anchor="t" anchorCtr="0"/>
          <a:lstStyle/>
          <a:p>
            <a:pPr>
              <a:defRPr sz="1200"/>
            </a:pPr>
            <a:endParaRPr lang="en-US"/>
          </a:p>
        </c:txPr>
        <c:crossAx val="-2068163336"/>
        <c:crosses val="autoZero"/>
        <c:auto val="1"/>
        <c:lblAlgn val="ctr"/>
        <c:lblOffset val="100"/>
        <c:noMultiLvlLbl val="0"/>
      </c:catAx>
      <c:valAx>
        <c:axId val="-2068163336"/>
        <c:scaling>
          <c:orientation val="minMax"/>
          <c:max val="11.0"/>
          <c:min val="0.0"/>
        </c:scaling>
        <c:delete val="0"/>
        <c:axPos val="l"/>
        <c:majorGridlines>
          <c:spPr>
            <a:ln>
              <a:solidFill>
                <a:schemeClr val="bg2">
                  <a:lumMod val="75000"/>
                </a:schemeClr>
              </a:solidFill>
            </a:ln>
          </c:spPr>
        </c:majorGridlines>
        <c:numFmt formatCode="General" sourceLinked="1"/>
        <c:majorTickMark val="out"/>
        <c:minorTickMark val="none"/>
        <c:tickLblPos val="nextTo"/>
        <c:spPr>
          <a:ln>
            <a:solidFill>
              <a:srgbClr val="000000"/>
            </a:solidFill>
          </a:ln>
        </c:spPr>
        <c:txPr>
          <a:bodyPr/>
          <a:lstStyle/>
          <a:p>
            <a:pPr>
              <a:defRPr sz="1200"/>
            </a:pPr>
            <a:endParaRPr lang="en-US"/>
          </a:p>
        </c:txPr>
        <c:crossAx val="-2068166536"/>
        <c:crosses val="autoZero"/>
        <c:crossBetween val="between"/>
        <c:majorUnit val="3.0"/>
      </c:valAx>
    </c:plotArea>
    <c:plotVisOnly val="1"/>
    <c:dispBlanksAs val="gap"/>
    <c:showDLblsOverMax val="0"/>
  </c:chart>
  <c:txPr>
    <a:bodyPr/>
    <a:lstStyle/>
    <a:p>
      <a:pPr>
        <a:defRPr sz="1600" b="1" i="0">
          <a:solidFill>
            <a:srgbClr val="000000"/>
          </a:solidFill>
          <a:latin typeface="Arial"/>
          <a:cs typeface="Arial"/>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dk2" tx1="lt1" bg2="dk1" tx2="lt2" accent1="accent1" accent2="accent2" accent3="accent3" accent4="accent4" accent5="accent5" accent6="accent6" hlink="hlink" folHlink="folHlink"/>
  <c:chart>
    <c:title>
      <c:tx>
        <c:rich>
          <a:bodyPr/>
          <a:lstStyle/>
          <a:p>
            <a:pPr>
              <a:defRPr i="1">
                <a:solidFill>
                  <a:srgbClr val="000000"/>
                </a:solidFill>
                <a:latin typeface="Arial"/>
                <a:cs typeface="Arial"/>
              </a:defRPr>
            </a:pPr>
            <a:r>
              <a:rPr lang="en-US" i="1" dirty="0">
                <a:solidFill>
                  <a:srgbClr val="000000"/>
                </a:solidFill>
                <a:latin typeface="Arial"/>
                <a:cs typeface="Arial"/>
              </a:rPr>
              <a:t>mAtxn2</a:t>
            </a:r>
          </a:p>
        </c:rich>
      </c:tx>
      <c:layout>
        <c:manualLayout>
          <c:xMode val="edge"/>
          <c:yMode val="edge"/>
          <c:x val="0.376218285214348"/>
          <c:y val="0.183566571224052"/>
        </c:manualLayout>
      </c:layout>
      <c:overlay val="0"/>
      <c:spPr>
        <a:solidFill>
          <a:srgbClr val="D5D5D5"/>
        </a:solidFill>
      </c:spPr>
    </c:title>
    <c:autoTitleDeleted val="0"/>
    <c:plotArea>
      <c:layout/>
      <c:barChart>
        <c:barDir val="col"/>
        <c:grouping val="clustered"/>
        <c:varyColors val="0"/>
        <c:ser>
          <c:idx val="0"/>
          <c:order val="0"/>
          <c:spPr>
            <a:solidFill>
              <a:srgbClr val="000000"/>
            </a:solidFill>
          </c:spPr>
          <c:invertIfNegative val="0"/>
          <c:errBars>
            <c:errBarType val="plus"/>
            <c:errValType val="cust"/>
            <c:noEndCap val="0"/>
            <c:plus>
              <c:numRef>
                <c:f>Sheet1!$S$15:$U$15</c:f>
                <c:numCache>
                  <c:formatCode>General</c:formatCode>
                  <c:ptCount val="3"/>
                  <c:pt idx="0">
                    <c:v>0.405402657331218</c:v>
                  </c:pt>
                  <c:pt idx="1">
                    <c:v>0.0627137246161742</c:v>
                  </c:pt>
                  <c:pt idx="2">
                    <c:v>0.174289178551297</c:v>
                  </c:pt>
                </c:numCache>
              </c:numRef>
            </c:plus>
            <c:minus>
              <c:numLit>
                <c:formatCode>General</c:formatCode>
                <c:ptCount val="1"/>
                <c:pt idx="0">
                  <c:v>1.0</c:v>
                </c:pt>
              </c:numLit>
            </c:minus>
            <c:spPr>
              <a:ln>
                <a:solidFill>
                  <a:srgbClr val="717171"/>
                </a:solidFill>
              </a:ln>
            </c:spPr>
          </c:errBars>
          <c:cat>
            <c:strRef>
              <c:f>Sheet1!$S$13:$U$13</c:f>
              <c:strCache>
                <c:ptCount val="3"/>
                <c:pt idx="0">
                  <c:v>WT-SAL</c:v>
                </c:pt>
                <c:pt idx="1">
                  <c:v>TG-SAL</c:v>
                </c:pt>
                <c:pt idx="2">
                  <c:v>TG-ASO</c:v>
                </c:pt>
              </c:strCache>
            </c:strRef>
          </c:cat>
          <c:val>
            <c:numRef>
              <c:f>Sheet1!$S$14:$U$14</c:f>
              <c:numCache>
                <c:formatCode>General</c:formatCode>
                <c:ptCount val="3"/>
                <c:pt idx="0">
                  <c:v>0.786869442857143</c:v>
                </c:pt>
                <c:pt idx="1">
                  <c:v>0.8381019</c:v>
                </c:pt>
                <c:pt idx="2">
                  <c:v>0.599802171428571</c:v>
                </c:pt>
              </c:numCache>
            </c:numRef>
          </c:val>
        </c:ser>
        <c:dLbls>
          <c:showLegendKey val="0"/>
          <c:showVal val="0"/>
          <c:showCatName val="0"/>
          <c:showSerName val="0"/>
          <c:showPercent val="0"/>
          <c:showBubbleSize val="0"/>
        </c:dLbls>
        <c:gapWidth val="20"/>
        <c:axId val="-2068314888"/>
        <c:axId val="-2081740472"/>
      </c:barChart>
      <c:catAx>
        <c:axId val="-2068314888"/>
        <c:scaling>
          <c:orientation val="minMax"/>
        </c:scaling>
        <c:delete val="1"/>
        <c:axPos val="b"/>
        <c:majorTickMark val="out"/>
        <c:minorTickMark val="none"/>
        <c:tickLblPos val="nextTo"/>
        <c:crossAx val="-2081740472"/>
        <c:crosses val="autoZero"/>
        <c:auto val="1"/>
        <c:lblAlgn val="ctr"/>
        <c:lblOffset val="100"/>
        <c:noMultiLvlLbl val="0"/>
      </c:catAx>
      <c:valAx>
        <c:axId val="-2081740472"/>
        <c:scaling>
          <c:orientation val="minMax"/>
          <c:max val="1.5"/>
          <c:min val="0.0"/>
        </c:scaling>
        <c:delete val="0"/>
        <c:axPos val="l"/>
        <c:majorGridlines>
          <c:spPr>
            <a:ln>
              <a:solidFill>
                <a:srgbClr val="969696">
                  <a:lumMod val="60000"/>
                  <a:lumOff val="40000"/>
                </a:srgbClr>
              </a:solidFill>
            </a:ln>
          </c:spPr>
        </c:majorGridlines>
        <c:numFmt formatCode="General" sourceLinked="1"/>
        <c:majorTickMark val="out"/>
        <c:minorTickMark val="none"/>
        <c:tickLblPos val="nextTo"/>
        <c:spPr>
          <a:ln>
            <a:solidFill>
              <a:srgbClr val="C0C0C0"/>
            </a:solidFill>
          </a:ln>
        </c:spPr>
        <c:txPr>
          <a:bodyPr/>
          <a:lstStyle/>
          <a:p>
            <a:pPr>
              <a:defRPr>
                <a:solidFill>
                  <a:srgbClr val="000000"/>
                </a:solidFill>
                <a:latin typeface="Arial"/>
                <a:cs typeface="Arial"/>
              </a:defRPr>
            </a:pPr>
            <a:endParaRPr lang="en-US"/>
          </a:p>
        </c:txPr>
        <c:crossAx val="-2068314888"/>
        <c:crosses val="autoZero"/>
        <c:crossBetween val="between"/>
      </c:valAx>
    </c:plotArea>
    <c:plotVisOnly val="1"/>
    <c:dispBlanksAs val="gap"/>
    <c:showDLblsOverMax val="0"/>
  </c:chart>
  <c:txPr>
    <a:bodyPr/>
    <a:lstStyle/>
    <a:p>
      <a:pPr>
        <a:defRPr sz="1200" b="1"/>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dk2" tx1="lt1" bg2="dk1" tx2="lt2" accent1="accent1" accent2="accent2" accent3="accent3" accent4="accent4" accent5="accent5" accent6="accent6" hlink="hlink" folHlink="folHlink"/>
  <c:chart>
    <c:title>
      <c:tx>
        <c:rich>
          <a:bodyPr/>
          <a:lstStyle/>
          <a:p>
            <a:pPr>
              <a:defRPr i="1">
                <a:solidFill>
                  <a:srgbClr val="000000"/>
                </a:solidFill>
                <a:latin typeface="Arial"/>
                <a:cs typeface="Arial"/>
              </a:defRPr>
            </a:pPr>
            <a:r>
              <a:rPr lang="en-US" i="1">
                <a:solidFill>
                  <a:srgbClr val="000000"/>
                </a:solidFill>
                <a:latin typeface="Arial"/>
                <a:cs typeface="Arial"/>
              </a:rPr>
              <a:t>Pcp2</a:t>
            </a:r>
          </a:p>
        </c:rich>
      </c:tx>
      <c:layout>
        <c:manualLayout>
          <c:xMode val="edge"/>
          <c:yMode val="edge"/>
          <c:x val="0.49994094488189"/>
          <c:y val="0.24242657167854"/>
        </c:manualLayout>
      </c:layout>
      <c:overlay val="0"/>
      <c:spPr>
        <a:solidFill>
          <a:srgbClr val="D5D5D5"/>
        </a:solidFill>
      </c:spPr>
    </c:title>
    <c:autoTitleDeleted val="0"/>
    <c:plotArea>
      <c:layout/>
      <c:barChart>
        <c:barDir val="col"/>
        <c:grouping val="clustered"/>
        <c:varyColors val="0"/>
        <c:ser>
          <c:idx val="0"/>
          <c:order val="0"/>
          <c:spPr>
            <a:solidFill>
              <a:srgbClr val="000000"/>
            </a:solidFill>
          </c:spPr>
          <c:invertIfNegative val="0"/>
          <c:errBars>
            <c:errBarType val="plus"/>
            <c:errValType val="cust"/>
            <c:noEndCap val="0"/>
            <c:plus>
              <c:numRef>
                <c:f>Sheet1!$X$15:$Z$15</c:f>
                <c:numCache>
                  <c:formatCode>General</c:formatCode>
                  <c:ptCount val="3"/>
                  <c:pt idx="0">
                    <c:v>0.310390037455004</c:v>
                  </c:pt>
                  <c:pt idx="1">
                    <c:v>0.0881000301070676</c:v>
                  </c:pt>
                  <c:pt idx="2">
                    <c:v>0.0980653904344733</c:v>
                  </c:pt>
                </c:numCache>
              </c:numRef>
            </c:plus>
            <c:minus>
              <c:numLit>
                <c:formatCode>General</c:formatCode>
                <c:ptCount val="1"/>
                <c:pt idx="0">
                  <c:v>1.0</c:v>
                </c:pt>
              </c:numLit>
            </c:minus>
            <c:spPr>
              <a:ln>
                <a:solidFill>
                  <a:srgbClr val="717171"/>
                </a:solidFill>
              </a:ln>
            </c:spPr>
          </c:errBars>
          <c:cat>
            <c:strRef>
              <c:f>Sheet1!$X$13:$Z$13</c:f>
              <c:strCache>
                <c:ptCount val="3"/>
                <c:pt idx="0">
                  <c:v>WT-SAL</c:v>
                </c:pt>
                <c:pt idx="1">
                  <c:v>TG-SAL</c:v>
                </c:pt>
                <c:pt idx="2">
                  <c:v>TG-ASO</c:v>
                </c:pt>
              </c:strCache>
            </c:strRef>
          </c:cat>
          <c:val>
            <c:numRef>
              <c:f>Sheet1!$X$14:$Z$14</c:f>
              <c:numCache>
                <c:formatCode>General</c:formatCode>
                <c:ptCount val="3"/>
                <c:pt idx="0">
                  <c:v>0.765282128571428</c:v>
                </c:pt>
                <c:pt idx="1">
                  <c:v>0.359299542857143</c:v>
                </c:pt>
                <c:pt idx="2">
                  <c:v>0.480066228571429</c:v>
                </c:pt>
              </c:numCache>
            </c:numRef>
          </c:val>
        </c:ser>
        <c:dLbls>
          <c:showLegendKey val="0"/>
          <c:showVal val="0"/>
          <c:showCatName val="0"/>
          <c:showSerName val="0"/>
          <c:showPercent val="0"/>
          <c:showBubbleSize val="0"/>
        </c:dLbls>
        <c:gapWidth val="20"/>
        <c:axId val="-2146576024"/>
        <c:axId val="-2069282648"/>
      </c:barChart>
      <c:catAx>
        <c:axId val="-2146576024"/>
        <c:scaling>
          <c:orientation val="minMax"/>
        </c:scaling>
        <c:delete val="1"/>
        <c:axPos val="b"/>
        <c:majorTickMark val="out"/>
        <c:minorTickMark val="none"/>
        <c:tickLblPos val="nextTo"/>
        <c:crossAx val="-2069282648"/>
        <c:crosses val="autoZero"/>
        <c:auto val="1"/>
        <c:lblAlgn val="ctr"/>
        <c:lblOffset val="100"/>
        <c:noMultiLvlLbl val="0"/>
      </c:catAx>
      <c:valAx>
        <c:axId val="-2069282648"/>
        <c:scaling>
          <c:orientation val="minMax"/>
          <c:max val="1.2"/>
          <c:min val="0.0"/>
        </c:scaling>
        <c:delete val="0"/>
        <c:axPos val="l"/>
        <c:majorGridlines>
          <c:spPr>
            <a:ln>
              <a:solidFill>
                <a:srgbClr val="969696">
                  <a:lumMod val="60000"/>
                  <a:lumOff val="40000"/>
                </a:srgbClr>
              </a:solidFill>
            </a:ln>
          </c:spPr>
        </c:majorGridlines>
        <c:numFmt formatCode="General" sourceLinked="1"/>
        <c:majorTickMark val="out"/>
        <c:minorTickMark val="none"/>
        <c:tickLblPos val="nextTo"/>
        <c:spPr>
          <a:ln>
            <a:solidFill>
              <a:srgbClr val="C0C0C0"/>
            </a:solidFill>
          </a:ln>
        </c:spPr>
        <c:txPr>
          <a:bodyPr/>
          <a:lstStyle/>
          <a:p>
            <a:pPr>
              <a:defRPr>
                <a:solidFill>
                  <a:srgbClr val="000000"/>
                </a:solidFill>
                <a:latin typeface="Arial"/>
                <a:cs typeface="Arial"/>
              </a:defRPr>
            </a:pPr>
            <a:endParaRPr lang="en-US"/>
          </a:p>
        </c:txPr>
        <c:crossAx val="-2146576024"/>
        <c:crosses val="autoZero"/>
        <c:crossBetween val="between"/>
      </c:valAx>
    </c:plotArea>
    <c:plotVisOnly val="1"/>
    <c:dispBlanksAs val="gap"/>
    <c:showDLblsOverMax val="0"/>
  </c:chart>
  <c:txPr>
    <a:bodyPr/>
    <a:lstStyle/>
    <a:p>
      <a:pPr>
        <a:defRPr sz="1100" b="1"/>
      </a:pPr>
      <a:endParaRPr lang="en-US"/>
    </a:p>
  </c:txPr>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775871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r>
              <a:rPr lang="en-US" dirty="0" smtClean="0"/>
              <a:t>I would like to</a:t>
            </a:r>
            <a:r>
              <a:rPr lang="en-US" baseline="0" dirty="0" smtClean="0"/>
              <a:t> thank the AAN organizers for allowing me to present my data to you today.</a:t>
            </a:r>
            <a:endParaRPr lang="en-US" dirty="0"/>
          </a:p>
        </p:txBody>
      </p:sp>
    </p:spTree>
    <p:extLst>
      <p:ext uri="{BB962C8B-B14F-4D97-AF65-F5344CB8AC3E}">
        <p14:creationId xmlns:p14="http://schemas.microsoft.com/office/powerpoint/2010/main" val="13705753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r>
              <a:rPr lang="en-US" dirty="0" smtClean="0"/>
              <a:t>Next we wanted to understand dose and timing of effects.  </a:t>
            </a:r>
          </a:p>
          <a:p>
            <a:r>
              <a:rPr lang="en-US" dirty="0" smtClean="0"/>
              <a:t>Here</a:t>
            </a:r>
            <a:r>
              <a:rPr lang="en-US" baseline="0" dirty="0" smtClean="0"/>
              <a:t> I’m only showing you data for ASO-1.  For 7 days treatment time, we saw the best reduction of ATXN2 expression for 200 </a:t>
            </a:r>
            <a:r>
              <a:rPr lang="en-US" baseline="0" dirty="0" err="1" smtClean="0"/>
              <a:t>ug</a:t>
            </a:r>
            <a:r>
              <a:rPr lang="en-US" baseline="0" dirty="0" smtClean="0"/>
              <a:t> ASO.  Mouse ATXN2 was always a little bit higher.  Therefore we utilized 200 </a:t>
            </a:r>
            <a:r>
              <a:rPr lang="en-US" baseline="0" dirty="0" err="1" smtClean="0"/>
              <a:t>ug</a:t>
            </a:r>
            <a:r>
              <a:rPr lang="en-US" baseline="0" dirty="0" smtClean="0"/>
              <a:t> for our long term experiments.  </a:t>
            </a:r>
          </a:p>
          <a:p>
            <a:r>
              <a:rPr lang="en-US" baseline="0" dirty="0" smtClean="0"/>
              <a:t>A </a:t>
            </a:r>
            <a:r>
              <a:rPr lang="en-US" baseline="0" dirty="0" err="1" smtClean="0"/>
              <a:t>timecourse</a:t>
            </a:r>
            <a:r>
              <a:rPr lang="en-US" baseline="0" dirty="0" smtClean="0"/>
              <a:t> study showed that human ATXN2 was maximally reduced after 18 days but atxn2 stayed 65% reduced after 84 days treatment time.  </a:t>
            </a:r>
          </a:p>
          <a:p>
            <a:r>
              <a:rPr lang="en-US" baseline="0" dirty="0" smtClean="0"/>
              <a:t>The ASO effects could also be easily seen by western blotting. </a:t>
            </a:r>
            <a:r>
              <a:rPr lang="en-US" dirty="0" smtClean="0"/>
              <a:t>  </a:t>
            </a:r>
            <a:endParaRPr lang="en-US" dirty="0"/>
          </a:p>
        </p:txBody>
      </p:sp>
    </p:spTree>
    <p:extLst>
      <p:ext uri="{BB962C8B-B14F-4D97-AF65-F5344CB8AC3E}">
        <p14:creationId xmlns:p14="http://schemas.microsoft.com/office/powerpoint/2010/main" val="8204733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r>
              <a:rPr lang="en-US" dirty="0" smtClean="0"/>
              <a:t>We then went on to evaluate the lead ASOs for modifying SCA2 phenotypes in ATXN2</a:t>
            </a:r>
            <a:r>
              <a:rPr lang="en-US" baseline="0" dirty="0" smtClean="0"/>
              <a:t> Q127 mice</a:t>
            </a:r>
            <a:r>
              <a:rPr lang="en-US" dirty="0" smtClean="0"/>
              <a:t>.  </a:t>
            </a:r>
          </a:p>
          <a:p>
            <a:r>
              <a:rPr lang="en-US" dirty="0" smtClean="0"/>
              <a:t>In</a:t>
            </a:r>
            <a:r>
              <a:rPr lang="en-US" baseline="0" dirty="0" smtClean="0"/>
              <a:t> the first experiment using ASO1, after 5 weeks we found significant reduction of human ATXN2, and reduced mouse ATXN2.  </a:t>
            </a:r>
          </a:p>
          <a:p>
            <a:r>
              <a:rPr lang="en-US" baseline="0" dirty="0" smtClean="0"/>
              <a:t>The first molecular markers that we evaluated are those we have long used standardly as indicators of Purkinje cell health, the Purkinje cell specific genes  PCP2 and Calb1, which are lowered in expression as the SCA2 phenotype onsets.  This trend is reversed in ASO treated mice. </a:t>
            </a:r>
          </a:p>
          <a:p>
            <a:r>
              <a:rPr lang="en-US" baseline="0" dirty="0" smtClean="0"/>
              <a:t>   We have also done RNA-</a:t>
            </a:r>
            <a:r>
              <a:rPr lang="en-US" baseline="0" dirty="0" err="1" smtClean="0"/>
              <a:t>seq</a:t>
            </a:r>
            <a:r>
              <a:rPr lang="en-US" baseline="0" dirty="0" smtClean="0"/>
              <a:t> analysis of ATXN2-Q127 mice of various ages. The genes Rgs8 and Fam107b emerged from those studies as the genes with the greatest reduction as SCA2 onsets. Again we see that this trend is reversed in ASO treated mice.</a:t>
            </a:r>
          </a:p>
          <a:p>
            <a:r>
              <a:rPr lang="en-US" baseline="0" dirty="0" smtClean="0"/>
              <a:t>   The motor phenotype data that we currently have is for ASOs 3 and 7. This data was collected using the accelerating rotarod, recording daily mean latency to fall over a 3 day period.  After 5 weeks post ICV treatment, saline treated mice had a reduced performance </a:t>
            </a:r>
            <a:r>
              <a:rPr lang="en-US" baseline="0" dirty="0" err="1" smtClean="0"/>
              <a:t>vs</a:t>
            </a:r>
            <a:r>
              <a:rPr lang="en-US" baseline="0" dirty="0" smtClean="0"/>
              <a:t> ASO treated mice.  After a total of 9 weeks the saline treated mice had an even further reduction in latency to fall.  ASO7 treated mice had approximately the same performance as for 5 weeks, while the ASO3 treated mice were intermediate.</a:t>
            </a:r>
          </a:p>
          <a:p>
            <a:r>
              <a:rPr lang="en-US" baseline="0" dirty="0" smtClean="0"/>
              <a:t>Analysis of variance showed a probability of 0.07, so we have not yet reached significance but the trend is in the right direction and these mice are still alive and will be retested.</a:t>
            </a:r>
          </a:p>
          <a:p>
            <a:r>
              <a:rPr lang="en-US" baseline="0" dirty="0" smtClean="0"/>
              <a:t>  </a:t>
            </a:r>
          </a:p>
          <a:p>
            <a:r>
              <a:rPr lang="en-US" baseline="0" dirty="0" smtClean="0"/>
              <a:t>“</a:t>
            </a:r>
            <a:r>
              <a:rPr lang="en-US" baseline="0" dirty="0" err="1" smtClean="0"/>
              <a:t>lessen’s</a:t>
            </a:r>
            <a:r>
              <a:rPr lang="en-US" baseline="0" dirty="0" smtClean="0"/>
              <a:t> the progression”</a:t>
            </a:r>
            <a:endParaRPr lang="en-US" dirty="0" smtClean="0"/>
          </a:p>
        </p:txBody>
      </p:sp>
    </p:spTree>
    <p:extLst>
      <p:ext uri="{BB962C8B-B14F-4D97-AF65-F5344CB8AC3E}">
        <p14:creationId xmlns:p14="http://schemas.microsoft.com/office/powerpoint/2010/main" val="32858882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r>
              <a:rPr lang="en-US" dirty="0" smtClean="0"/>
              <a:t>We then went on to evaluate the lead ASOs for modifying SCA2 phenotypes in ATXN2</a:t>
            </a:r>
            <a:r>
              <a:rPr lang="en-US" baseline="0" dirty="0" smtClean="0"/>
              <a:t> Q127 mice</a:t>
            </a:r>
            <a:r>
              <a:rPr lang="en-US" dirty="0" smtClean="0"/>
              <a:t>.  </a:t>
            </a:r>
          </a:p>
          <a:p>
            <a:r>
              <a:rPr lang="en-US" dirty="0" smtClean="0"/>
              <a:t>In</a:t>
            </a:r>
            <a:r>
              <a:rPr lang="en-US" baseline="0" dirty="0" smtClean="0"/>
              <a:t> the first experiment using ASO1, after 5 weeks we found significant reduction of human ATXN2, and reduced mouse ATXN2.  </a:t>
            </a:r>
          </a:p>
          <a:p>
            <a:r>
              <a:rPr lang="en-US" baseline="0" dirty="0" smtClean="0"/>
              <a:t>The first molecular markers that we evaluated are those we have long used standardly as indicators of Purkinje cell health, the Purkinje cell specific genes  PCP2 and Calb1, which are lowered in expression as the SCA2 phenotype onsets.  This trend is reversed in ASO treated mice. </a:t>
            </a:r>
          </a:p>
          <a:p>
            <a:r>
              <a:rPr lang="en-US" baseline="0" dirty="0" smtClean="0"/>
              <a:t>   We have also done RNA-</a:t>
            </a:r>
            <a:r>
              <a:rPr lang="en-US" baseline="0" dirty="0" err="1" smtClean="0"/>
              <a:t>seq</a:t>
            </a:r>
            <a:r>
              <a:rPr lang="en-US" baseline="0" dirty="0" smtClean="0"/>
              <a:t> analysis of ATXN2-Q127 mice of various ages. The genes Rgs8 and Fam107b emerged from those studies as the genes with the greatest reduction as SCA2 onsets. Again we see that this trend is reversed in ASO treated mice.</a:t>
            </a:r>
          </a:p>
          <a:p>
            <a:r>
              <a:rPr lang="en-US" baseline="0" dirty="0" smtClean="0"/>
              <a:t>   The motor phenotype data that we currently have is for ASOs 3 and 7. This data was collected using the accelerating rotarod, recording daily mean latency to fall over a 3 day period.  After 5 weeks post ICV treatment, saline treated mice had a reduced performance </a:t>
            </a:r>
            <a:r>
              <a:rPr lang="en-US" baseline="0" dirty="0" err="1" smtClean="0"/>
              <a:t>vs</a:t>
            </a:r>
            <a:r>
              <a:rPr lang="en-US" baseline="0" dirty="0" smtClean="0"/>
              <a:t> ASO treated mice.  After a total of 9 weeks the saline treated mice had an even further reduction in latency to fall.  ASO7 treated mice had approximately the same performance as for 5 weeks, while the ASO3 treated mice were intermediate.</a:t>
            </a:r>
          </a:p>
          <a:p>
            <a:r>
              <a:rPr lang="en-US" baseline="0" dirty="0" smtClean="0"/>
              <a:t>Analysis of variance showed a probability of 0.07, so we have not yet reached significance but the trend is in the right direction and these mice are still alive and will be retested.</a:t>
            </a:r>
          </a:p>
          <a:p>
            <a:r>
              <a:rPr lang="en-US" baseline="0" dirty="0" smtClean="0"/>
              <a:t>  </a:t>
            </a:r>
          </a:p>
          <a:p>
            <a:r>
              <a:rPr lang="en-US" baseline="0" dirty="0" smtClean="0"/>
              <a:t>“ASO7 halts the further deterioration of the motor phenotype”</a:t>
            </a:r>
            <a:endParaRPr lang="en-US" dirty="0" smtClean="0"/>
          </a:p>
        </p:txBody>
      </p:sp>
    </p:spTree>
    <p:extLst>
      <p:ext uri="{BB962C8B-B14F-4D97-AF65-F5344CB8AC3E}">
        <p14:creationId xmlns:p14="http://schemas.microsoft.com/office/powerpoint/2010/main" val="32858882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strike="sngStrike"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9C397E57-822F-6D4B-A004-D14803D61C13}"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bwMode="auto">
          <a:xfrm>
            <a:off x="381000" y="685800"/>
            <a:ext cx="6096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5842" name="Notes Placeholder 2"/>
          <p:cNvSpPr>
            <a:spLocks noGrp="1"/>
          </p:cNvSpPr>
          <p:nvPr>
            <p:ph type="body" idx="1"/>
          </p:nvPr>
        </p:nvSpPr>
        <p:spPr bwMode="auto">
          <a:xfrm>
            <a:off x="685800" y="4343400"/>
            <a:ext cx="5486400" cy="4114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dirty="0">
              <a:latin typeface="Calibri" charset="0"/>
            </a:endParaRPr>
          </a:p>
        </p:txBody>
      </p:sp>
      <p:sp>
        <p:nvSpPr>
          <p:cNvPr id="35843" name="Slide Number Placeholder 3"/>
          <p:cNvSpPr>
            <a:spLocks noGrp="1"/>
          </p:cNvSpPr>
          <p:nvPr>
            <p:ph type="sldNum" sz="quarter" idx="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949668E-ED04-1444-ACA4-861DC2A99EA3}" type="slidenum">
              <a:rPr lang="en-US" sz="1200">
                <a:solidFill>
                  <a:srgbClr val="000000"/>
                </a:solidFill>
              </a:rPr>
              <a:pPr eaLnBrk="1" hangingPunct="1"/>
              <a:t>14</a:t>
            </a:fld>
            <a:endParaRPr lang="en-US" sz="1200">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r>
              <a:rPr lang="en-US" dirty="0" smtClean="0"/>
              <a:t>I would like to</a:t>
            </a:r>
            <a:r>
              <a:rPr lang="en-US" baseline="0" dirty="0" smtClean="0"/>
              <a:t> thank the AAN organizers for allowing me to present my data to you today.</a:t>
            </a:r>
            <a:endParaRPr lang="en-US" dirty="0"/>
          </a:p>
        </p:txBody>
      </p:sp>
    </p:spTree>
    <p:extLst>
      <p:ext uri="{BB962C8B-B14F-4D97-AF65-F5344CB8AC3E}">
        <p14:creationId xmlns:p14="http://schemas.microsoft.com/office/powerpoint/2010/main" val="13705753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r>
              <a:rPr lang="en-US" baseline="0" dirty="0"/>
              <a:t>One of the principal objectives of our laboratory is the </a:t>
            </a:r>
            <a:r>
              <a:rPr lang="en-US" baseline="0" dirty="0" smtClean="0"/>
              <a:t>identification </a:t>
            </a:r>
            <a:r>
              <a:rPr lang="en-US" baseline="0" dirty="0"/>
              <a:t>of treatments for spinocerebellar ataxia type 2 (SCA2). Presently there are no treatments for this disease. </a:t>
            </a:r>
          </a:p>
          <a:p>
            <a:r>
              <a:rPr lang="en-US" baseline="0" dirty="0" smtClean="0"/>
              <a:t>SCA2 </a:t>
            </a:r>
            <a:r>
              <a:rPr lang="en-US" baseline="0" dirty="0"/>
              <a:t>is a </a:t>
            </a:r>
            <a:r>
              <a:rPr lang="en-US" baseline="0" dirty="0" smtClean="0"/>
              <a:t>dominantly inherited </a:t>
            </a:r>
            <a:r>
              <a:rPr lang="en-US" baseline="0" dirty="0" err="1" smtClean="0"/>
              <a:t>polyglutamine</a:t>
            </a:r>
            <a:r>
              <a:rPr lang="en-US" baseline="0" dirty="0" smtClean="0"/>
              <a:t> </a:t>
            </a:r>
            <a:r>
              <a:rPr lang="en-US" baseline="0" dirty="0"/>
              <a:t>disorder that is caused by CAG expansion mutation in the </a:t>
            </a:r>
            <a:r>
              <a:rPr lang="en-US" i="1" baseline="0" dirty="0"/>
              <a:t>ATXN2 </a:t>
            </a:r>
            <a:r>
              <a:rPr lang="en-US" baseline="0" dirty="0"/>
              <a:t>gene. </a:t>
            </a:r>
          </a:p>
          <a:p>
            <a:r>
              <a:rPr lang="en-US" baseline="0" dirty="0" smtClean="0"/>
              <a:t>Patients </a:t>
            </a:r>
            <a:r>
              <a:rPr lang="en-US" baseline="0" dirty="0"/>
              <a:t>are characterized by </a:t>
            </a:r>
            <a:r>
              <a:rPr lang="en-US" dirty="0" smtClean="0"/>
              <a:t>gait ataxia, frontal executive dysfunction, slow saccades, and rarely mutation of the </a:t>
            </a:r>
            <a:r>
              <a:rPr lang="en-US" i="1" dirty="0" smtClean="0"/>
              <a:t>ATXN2 </a:t>
            </a:r>
            <a:r>
              <a:rPr lang="en-US" dirty="0" smtClean="0"/>
              <a:t>gene is associated with DOPA-responsive parkinsonism. </a:t>
            </a:r>
          </a:p>
          <a:p>
            <a:r>
              <a:rPr lang="en-US" baseline="0" dirty="0" smtClean="0"/>
              <a:t>A-of-O is characterized by anticipation where CAG lengths of 22-23 are normal and &gt;32 is disease causing, and the longer the repeat length the greater the severity.</a:t>
            </a:r>
          </a:p>
          <a:p>
            <a:r>
              <a:rPr lang="en-US" baseline="0" dirty="0" smtClean="0"/>
              <a:t>SCA2 is also characterized by PC death, and </a:t>
            </a:r>
            <a:r>
              <a:rPr lang="en-US" b="0" baseline="0" dirty="0" smtClean="0">
                <a:solidFill>
                  <a:srgbClr val="FF0000"/>
                </a:solidFill>
              </a:rPr>
              <a:t>gain of toxic function.</a:t>
            </a:r>
            <a:endParaRPr lang="en-US" b="0" strike="sngStrike" baseline="0" dirty="0" smtClean="0"/>
          </a:p>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9C397E57-822F-6D4B-A004-D14803D61C13}"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r>
              <a:rPr lang="en-US" dirty="0" smtClean="0"/>
              <a:t>Because SCA2 is dominantly inherited,</a:t>
            </a:r>
            <a:r>
              <a:rPr lang="en-US" baseline="0" dirty="0" smtClean="0"/>
              <a:t> and characterized by gain of function, and because </a:t>
            </a:r>
            <a:r>
              <a:rPr lang="en-US" dirty="0" smtClean="0"/>
              <a:t>a definitive cellular pathway mediating mutant ataxin-2 function related to SCA2</a:t>
            </a:r>
            <a:r>
              <a:rPr lang="en-US" baseline="0" dirty="0" smtClean="0"/>
              <a:t> onset </a:t>
            </a:r>
            <a:r>
              <a:rPr lang="en-US" dirty="0" smtClean="0"/>
              <a:t>is not known,</a:t>
            </a:r>
            <a:r>
              <a:rPr lang="en-US" baseline="0" dirty="0" smtClean="0"/>
              <a:t> we are pursuing a strategy to lower </a:t>
            </a:r>
            <a:r>
              <a:rPr lang="en-US" i="1" baseline="0" dirty="0" smtClean="0"/>
              <a:t>ATXN2 </a:t>
            </a:r>
            <a:r>
              <a:rPr lang="en-US" baseline="0" dirty="0" smtClean="0"/>
              <a:t>expression in effort to identify SCA2 therapeutics. </a:t>
            </a:r>
            <a:endParaRPr lang="en-US" b="1" u="sng" strike="sngStrike" baseline="0" dirty="0" smtClean="0"/>
          </a:p>
          <a:p>
            <a:r>
              <a:rPr lang="en-US" baseline="0" dirty="0" smtClean="0"/>
              <a:t>Our hypothesis is supported by several observations indicating SCA2 phenotype severity is dose dependent.</a:t>
            </a:r>
          </a:p>
          <a:p>
            <a:r>
              <a:rPr lang="en-US" baseline="0" dirty="0" smtClean="0"/>
              <a:t>Patients with 2 disease alleles had more severe phenotype.</a:t>
            </a:r>
          </a:p>
          <a:p>
            <a:r>
              <a:rPr lang="en-US" baseline="0" dirty="0" smtClean="0"/>
              <a:t>The same was observed for homozygous </a:t>
            </a:r>
            <a:r>
              <a:rPr lang="en-US" baseline="0" dirty="0" err="1" smtClean="0"/>
              <a:t>vs</a:t>
            </a:r>
            <a:r>
              <a:rPr lang="en-US" baseline="0" dirty="0" smtClean="0"/>
              <a:t> heterozygous ATXN2 transgenic mice.</a:t>
            </a:r>
          </a:p>
          <a:p>
            <a:r>
              <a:rPr lang="en-US" baseline="0" dirty="0" smtClean="0"/>
              <a:t>Inducible mouse models showed that SCA1 and SCA3 mouse phenotypes were reversible.</a:t>
            </a:r>
          </a:p>
          <a:p>
            <a:r>
              <a:rPr lang="en-US" baseline="0" dirty="0" smtClean="0"/>
              <a:t>And there are other proof-of-principle studies:  Targeting ATXN1 with </a:t>
            </a:r>
            <a:r>
              <a:rPr lang="en-US" baseline="0" dirty="0" err="1" smtClean="0"/>
              <a:t>miRNAs</a:t>
            </a:r>
            <a:r>
              <a:rPr lang="en-US" baseline="0" dirty="0" smtClean="0"/>
              <a:t> improved SCA1 mouse motor phenotype, and antisense oligonucleotides improved HD mouse phenotypes as well.</a:t>
            </a:r>
          </a:p>
          <a:p>
            <a:r>
              <a:rPr lang="en-US" baseline="0" dirty="0" smtClean="0"/>
              <a:t>Isis also has clinical trials for testing ASOs for treating SMA and ALS</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The antisense oligonucleotide strategy that we are taking will also target the normal ATXN2 allele, and we believe this will be tolerated because knockout mice developed obesity but were otherwise normal.</a:t>
            </a:r>
          </a:p>
          <a:p>
            <a:endParaRPr lang="en-US" baseline="0" dirty="0" smtClean="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9C397E57-822F-6D4B-A004-D14803D61C13}"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r>
              <a:rPr lang="en-US" dirty="0" smtClean="0"/>
              <a:t>Here is the</a:t>
            </a:r>
            <a:r>
              <a:rPr lang="en-US" baseline="0" dirty="0" smtClean="0"/>
              <a:t> structure of the ASOs we are using and how they work.</a:t>
            </a:r>
          </a:p>
          <a:p>
            <a:r>
              <a:rPr lang="en-US" baseline="0" dirty="0" smtClean="0"/>
              <a:t>These ASOs are the MOE </a:t>
            </a:r>
            <a:r>
              <a:rPr lang="en-US" baseline="0" dirty="0" err="1" smtClean="0"/>
              <a:t>gapmer</a:t>
            </a:r>
            <a:r>
              <a:rPr lang="en-US" baseline="0" dirty="0" smtClean="0"/>
              <a:t> variety</a:t>
            </a:r>
          </a:p>
          <a:p>
            <a:r>
              <a:rPr lang="en-US" baseline="0" dirty="0" smtClean="0"/>
              <a:t>They have modified nucleotides, including the O-</a:t>
            </a:r>
            <a:r>
              <a:rPr lang="en-US" baseline="0" dirty="0" err="1" smtClean="0"/>
              <a:t>methoxyethyl</a:t>
            </a:r>
            <a:r>
              <a:rPr lang="en-US" baseline="0" dirty="0" smtClean="0"/>
              <a:t> modification at the 2’ position, and a </a:t>
            </a:r>
            <a:r>
              <a:rPr lang="en-US" baseline="0" dirty="0" err="1" smtClean="0"/>
              <a:t>phosphorothioate</a:t>
            </a:r>
            <a:r>
              <a:rPr lang="en-US" baseline="0" dirty="0" smtClean="0"/>
              <a:t> backbone.</a:t>
            </a:r>
          </a:p>
          <a:p>
            <a:r>
              <a:rPr lang="en-US" baseline="0" dirty="0" smtClean="0"/>
              <a:t>The MOE modification enhances ASO stability and inclusion of a 10 </a:t>
            </a:r>
            <a:r>
              <a:rPr lang="en-US" baseline="0" dirty="0" err="1" smtClean="0"/>
              <a:t>bp</a:t>
            </a:r>
            <a:r>
              <a:rPr lang="en-US" baseline="0" dirty="0" smtClean="0"/>
              <a:t> gap of regular </a:t>
            </a:r>
            <a:r>
              <a:rPr lang="en-US" baseline="0" dirty="0" err="1" smtClean="0"/>
              <a:t>phosphorothioate</a:t>
            </a:r>
            <a:r>
              <a:rPr lang="en-US" baseline="0" dirty="0" smtClean="0"/>
              <a:t> ensures </a:t>
            </a:r>
            <a:r>
              <a:rPr lang="en-US" baseline="0" dirty="0" err="1" smtClean="0"/>
              <a:t>RNase</a:t>
            </a:r>
            <a:r>
              <a:rPr lang="en-US" baseline="0" dirty="0" smtClean="0"/>
              <a:t> H destruction of target mRNAs</a:t>
            </a:r>
          </a:p>
          <a:p>
            <a:endParaRPr lang="en-US" dirty="0"/>
          </a:p>
        </p:txBody>
      </p:sp>
    </p:spTree>
    <p:extLst>
      <p:ext uri="{BB962C8B-B14F-4D97-AF65-F5344CB8AC3E}">
        <p14:creationId xmlns:p14="http://schemas.microsoft.com/office/powerpoint/2010/main" val="8328019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r>
              <a:rPr lang="en-US" dirty="0" smtClean="0"/>
              <a:t>In collaboration with ISIS Pharmaceuticals, we screened 152</a:t>
            </a:r>
            <a:r>
              <a:rPr lang="en-US" baseline="0" dirty="0" smtClean="0"/>
              <a:t> ASOs designed to specifically target human </a:t>
            </a:r>
            <a:r>
              <a:rPr lang="en-US" i="1" baseline="0" dirty="0" smtClean="0"/>
              <a:t>ATXN2</a:t>
            </a:r>
            <a:r>
              <a:rPr lang="en-US" baseline="0" dirty="0" smtClean="0"/>
              <a:t>. </a:t>
            </a:r>
          </a:p>
          <a:p>
            <a:r>
              <a:rPr lang="en-US" baseline="0" dirty="0" smtClean="0"/>
              <a:t>Next we did </a:t>
            </a:r>
            <a:r>
              <a:rPr lang="en-US" baseline="0" dirty="0" err="1" smtClean="0"/>
              <a:t>dosewise</a:t>
            </a:r>
            <a:r>
              <a:rPr lang="en-US" baseline="0" dirty="0" smtClean="0"/>
              <a:t> tests to determine IC50s for the top 15 lead ASOs. 8 of the leads were advanced to the next level of testing.</a:t>
            </a:r>
          </a:p>
        </p:txBody>
      </p:sp>
    </p:spTree>
    <p:extLst>
      <p:ext uri="{BB962C8B-B14F-4D97-AF65-F5344CB8AC3E}">
        <p14:creationId xmlns:p14="http://schemas.microsoft.com/office/powerpoint/2010/main" val="8382023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r>
              <a:rPr lang="en-US" dirty="0" smtClean="0"/>
              <a:t>ASOs were delivered into the right lateral ventricle of our</a:t>
            </a:r>
            <a:r>
              <a:rPr lang="en-US" baseline="0" dirty="0" smtClean="0"/>
              <a:t> various SCA2 mouse models by </a:t>
            </a:r>
            <a:r>
              <a:rPr lang="en-US" baseline="0" dirty="0" err="1" smtClean="0"/>
              <a:t>intracerebroventricular</a:t>
            </a:r>
            <a:r>
              <a:rPr lang="en-US" baseline="0" dirty="0" smtClean="0"/>
              <a:t> injection. This was done using an isoflurane gas anesthesia system. </a:t>
            </a:r>
          </a:p>
          <a:p>
            <a:r>
              <a:rPr lang="en-US" baseline="0" dirty="0" smtClean="0"/>
              <a:t>ASOs do not enter all cell types with the same efficiency, therefore we evaluated ASOs in injected brains for localization in Purkinje cells and deep cerebellar nuclei, using a specialized anti-ASO antibody developed by Isis Pharmaceuticals.</a:t>
            </a:r>
          </a:p>
          <a:p>
            <a:r>
              <a:rPr lang="en-US" baseline="0" dirty="0" smtClean="0"/>
              <a:t>The result showed that the ASOs enter cells relevant to SCA2</a:t>
            </a:r>
            <a:endParaRPr lang="en-US" dirty="0"/>
          </a:p>
        </p:txBody>
      </p:sp>
    </p:spTree>
    <p:extLst>
      <p:ext uri="{BB962C8B-B14F-4D97-AF65-F5344CB8AC3E}">
        <p14:creationId xmlns:p14="http://schemas.microsoft.com/office/powerpoint/2010/main" val="345911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r>
              <a:rPr lang="en-US" dirty="0" smtClean="0"/>
              <a:t>We evaluated the leads for target</a:t>
            </a:r>
            <a:r>
              <a:rPr lang="en-US" baseline="0" dirty="0" smtClean="0"/>
              <a:t> knockdown </a:t>
            </a:r>
            <a:r>
              <a:rPr lang="en-US" i="1" dirty="0" smtClean="0"/>
              <a:t>in vivo </a:t>
            </a:r>
            <a:r>
              <a:rPr lang="en-US" dirty="0" smtClean="0"/>
              <a:t>in multiple</a:t>
            </a:r>
            <a:r>
              <a:rPr lang="en-US" baseline="0" dirty="0" smtClean="0"/>
              <a:t> types of mice.  </a:t>
            </a:r>
          </a:p>
          <a:p>
            <a:r>
              <a:rPr lang="en-US" baseline="0" dirty="0" smtClean="0"/>
              <a:t>Our BAC mice </a:t>
            </a:r>
            <a:r>
              <a:rPr lang="en-US" sz="1200" kern="1200" dirty="0" smtClean="0">
                <a:solidFill>
                  <a:schemeClr val="tx1"/>
                </a:solidFill>
                <a:effectLst/>
                <a:latin typeface="Times New Roman" pitchFamily="18" charset="0"/>
                <a:ea typeface="+mn-ea"/>
                <a:cs typeface="+mn-cs"/>
              </a:rPr>
              <a:t>possess the entire 176 kb </a:t>
            </a:r>
            <a:r>
              <a:rPr lang="en-US" sz="1200" i="1" kern="1200" dirty="0" smtClean="0">
                <a:solidFill>
                  <a:schemeClr val="tx1"/>
                </a:solidFill>
                <a:effectLst/>
                <a:latin typeface="Times New Roman" pitchFamily="18" charset="0"/>
                <a:ea typeface="+mn-ea"/>
                <a:cs typeface="+mn-cs"/>
              </a:rPr>
              <a:t>ATXN2</a:t>
            </a:r>
            <a:r>
              <a:rPr lang="en-US" sz="1200" kern="1200" dirty="0" smtClean="0">
                <a:solidFill>
                  <a:schemeClr val="tx1"/>
                </a:solidFill>
                <a:effectLst/>
                <a:latin typeface="Times New Roman" pitchFamily="18" charset="0"/>
                <a:ea typeface="+mn-ea"/>
                <a:cs typeface="+mn-cs"/>
              </a:rPr>
              <a:t> gene region, including 16 kb upstream sequence and 2.5 kb downstream sequence. We also have a Q72 version in</a:t>
            </a:r>
            <a:r>
              <a:rPr lang="en-US" sz="1200" kern="1200" baseline="0" dirty="0" smtClean="0">
                <a:solidFill>
                  <a:schemeClr val="tx1"/>
                </a:solidFill>
                <a:effectLst/>
                <a:latin typeface="Times New Roman" pitchFamily="18" charset="0"/>
                <a:ea typeface="+mn-ea"/>
                <a:cs typeface="+mn-cs"/>
              </a:rPr>
              <a:t> which ASOs work similarly. Notice that the pattern of human or mouse ATXN2 reduction was similar for the different ASOs tested.</a:t>
            </a:r>
          </a:p>
          <a:p>
            <a:r>
              <a:rPr lang="en-US" sz="1200" kern="1200" baseline="0" dirty="0" smtClean="0">
                <a:solidFill>
                  <a:schemeClr val="tx1"/>
                </a:solidFill>
                <a:effectLst/>
                <a:latin typeface="Times New Roman" pitchFamily="18" charset="0"/>
                <a:ea typeface="+mn-ea"/>
                <a:cs typeface="+mn-cs"/>
              </a:rPr>
              <a:t>We also evaluated selected leads in ATXN2-Q127 transgenic mice, that have ATXN2 expressed under the control of the Purkinje cell specific promoter PCP2. These mice have well defined SCA2 neurophysiological, molecular, and motor phenotypes.  Again lead ASOs had similar effects on both human and mouse ATXN2.</a:t>
            </a:r>
          </a:p>
          <a:p>
            <a:r>
              <a:rPr lang="en-US" sz="1200" kern="1200" baseline="0" dirty="0" smtClean="0">
                <a:solidFill>
                  <a:schemeClr val="tx1"/>
                </a:solidFill>
                <a:effectLst/>
                <a:latin typeface="Times New Roman" pitchFamily="18" charset="0"/>
                <a:ea typeface="+mn-ea"/>
                <a:cs typeface="+mn-cs"/>
              </a:rPr>
              <a:t>The rest of the presentation will focus on ASO leads 1, 3 and 7, and all in vivo work from this point forward utilized ATXN2-Q127 transgenic mice.</a:t>
            </a:r>
          </a:p>
          <a:p>
            <a:endParaRPr lang="en-US" dirty="0"/>
          </a:p>
        </p:txBody>
      </p:sp>
    </p:spTree>
    <p:extLst>
      <p:ext uri="{BB962C8B-B14F-4D97-AF65-F5344CB8AC3E}">
        <p14:creationId xmlns:p14="http://schemas.microsoft.com/office/powerpoint/2010/main" val="36455566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r>
              <a:rPr lang="en-US" dirty="0" smtClean="0"/>
              <a:t>So far our evaluation of toxicity included </a:t>
            </a:r>
            <a:r>
              <a:rPr lang="en-US" dirty="0" err="1" smtClean="0"/>
              <a:t>qPCR</a:t>
            </a:r>
            <a:r>
              <a:rPr lang="en-US" dirty="0" smtClean="0"/>
              <a:t> and </a:t>
            </a:r>
            <a:r>
              <a:rPr lang="en-US" dirty="0" err="1" smtClean="0"/>
              <a:t>immunohistochemical</a:t>
            </a:r>
            <a:r>
              <a:rPr lang="en-US" dirty="0" smtClean="0"/>
              <a:t> staining for the </a:t>
            </a:r>
            <a:r>
              <a:rPr lang="en-US" dirty="0" err="1" smtClean="0"/>
              <a:t>microgliosis</a:t>
            </a:r>
            <a:r>
              <a:rPr lang="en-US" dirty="0" smtClean="0"/>
              <a:t> marker Iba1</a:t>
            </a:r>
            <a:r>
              <a:rPr lang="en-US" baseline="0" dirty="0" smtClean="0"/>
              <a:t>, and staining for GFAP as well but I did not include any GFAP data in the presentation.  ASO8 consistently elevates Iba1 expression, serving as a positive control for toxicity. The other ASO leads were not significantly different than for saline injection, although saline alone does elevate Iba1 at the site of injection.  Staining for Iba1 in ASO8 injected mice indicated a wider spread of reactive microglia.  </a:t>
            </a:r>
          </a:p>
          <a:p>
            <a:r>
              <a:rPr lang="en-US" baseline="0" dirty="0" smtClean="0"/>
              <a:t>We observed no evidence of toxicity for ASOs 1 3 and 7.</a:t>
            </a:r>
          </a:p>
          <a:p>
            <a:r>
              <a:rPr lang="en-US" baseline="0" dirty="0" smtClean="0"/>
              <a:t> </a:t>
            </a:r>
            <a:endParaRPr lang="en-US" dirty="0"/>
          </a:p>
        </p:txBody>
      </p:sp>
    </p:spTree>
    <p:extLst>
      <p:ext uri="{BB962C8B-B14F-4D97-AF65-F5344CB8AC3E}">
        <p14:creationId xmlns:p14="http://schemas.microsoft.com/office/powerpoint/2010/main" val="16438494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EEF5E73C-5C3F-442A-80F0-1984F030E577}" type="slidenum">
              <a:rPr lang="en-US"/>
              <a:pPr>
                <a:defRPr/>
              </a:pPr>
              <a:t>‹#›</a:t>
            </a:fld>
            <a:endParaRPr lang="en-US" dirty="0"/>
          </a:p>
        </p:txBody>
      </p:sp>
    </p:spTree>
  </p:cSld>
  <p:clrMapOvr>
    <a:masterClrMapping/>
  </p:clrMapOvr>
  <p:transition xmlns:p14="http://schemas.microsoft.com/office/powerpoint/2010/main">
    <p:checke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D21820BD-0EB5-4702-AA92-CDD4D53D1029}" type="slidenum">
              <a:rPr lang="en-US"/>
              <a:pPr>
                <a:defRPr/>
              </a:pPr>
              <a:t>‹#›</a:t>
            </a:fld>
            <a:endParaRPr lang="en-US" dirty="0"/>
          </a:p>
        </p:txBody>
      </p:sp>
    </p:spTree>
  </p:cSld>
  <p:clrMapOvr>
    <a:masterClrMapping/>
  </p:clrMapOvr>
  <p:transition xmlns:p14="http://schemas.microsoft.com/office/powerpoint/2010/main">
    <p:checke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457200"/>
            <a:ext cx="1943100" cy="4114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457200"/>
            <a:ext cx="5676900" cy="4114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E4D80A6F-D63B-49B4-A1A1-EF949B041DE9}" type="slidenum">
              <a:rPr lang="en-US"/>
              <a:pPr>
                <a:defRPr/>
              </a:pPr>
              <a:t>‹#›</a:t>
            </a:fld>
            <a:endParaRPr lang="en-US" dirty="0"/>
          </a:p>
        </p:txBody>
      </p:sp>
    </p:spTree>
  </p:cSld>
  <p:clrMapOvr>
    <a:masterClrMapping/>
  </p:clrMapOvr>
  <p:transition xmlns:p14="http://schemas.microsoft.com/office/powerpoint/2010/main">
    <p:checke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772400" cy="85725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485900"/>
            <a:ext cx="3810000" cy="3086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5900"/>
            <a:ext cx="3810000" cy="3086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DBEAE638-6A28-4B97-BBAC-B829B13E7A9C}" type="slidenum">
              <a:rPr lang="en-US"/>
              <a:pPr>
                <a:defRPr/>
              </a:pPr>
              <a:t>‹#›</a:t>
            </a:fld>
            <a:endParaRPr lang="en-US" dirty="0"/>
          </a:p>
        </p:txBody>
      </p:sp>
    </p:spTree>
  </p:cSld>
  <p:clrMapOvr>
    <a:masterClrMapping/>
  </p:clrMapOvr>
  <p:transition xmlns:p14="http://schemas.microsoft.com/office/powerpoint/2010/main">
    <p:checke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772400" cy="85725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485900"/>
            <a:ext cx="7772400" cy="3086100"/>
          </a:xfrm>
        </p:spPr>
        <p:txBody>
          <a:bodyPr/>
          <a:lstStyle/>
          <a:p>
            <a:pPr lvl="0"/>
            <a:endParaRPr lang="en-US" noProof="0" dirty="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44EA9A3A-5A0D-43F4-8049-D092E34357D7}" type="slidenum">
              <a:rPr lang="en-US"/>
              <a:pPr>
                <a:defRPr/>
              </a:pPr>
              <a:t>‹#›</a:t>
            </a:fld>
            <a:endParaRPr lang="en-US" dirty="0"/>
          </a:p>
        </p:txBody>
      </p:sp>
    </p:spTree>
  </p:cSld>
  <p:clrMapOvr>
    <a:masterClrMapping/>
  </p:clrMapOvr>
  <p:transition xmlns:p14="http://schemas.microsoft.com/office/powerpoint/2010/main">
    <p:checke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3BEF774F-166A-4C21-AC76-C210D8375EF7}" type="slidenum">
              <a:rPr lang="en-US"/>
              <a:pPr>
                <a:defRPr/>
              </a:pPr>
              <a:t>‹#›</a:t>
            </a:fld>
            <a:endParaRPr lang="en-US" dirty="0"/>
          </a:p>
        </p:txBody>
      </p:sp>
    </p:spTree>
  </p:cSld>
  <p:clrMapOvr>
    <a:masterClrMapping/>
  </p:clrMapOvr>
  <p:transition xmlns:p14="http://schemas.microsoft.com/office/powerpoint/2010/main">
    <p:checke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7"/>
            <a:ext cx="7772400" cy="1021557"/>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A307C386-2F40-4CF8-B540-97FB28CB995B}" type="slidenum">
              <a:rPr lang="en-US"/>
              <a:pPr>
                <a:defRPr/>
              </a:pPr>
              <a:t>‹#›</a:t>
            </a:fld>
            <a:endParaRPr lang="en-US" dirty="0"/>
          </a:p>
        </p:txBody>
      </p:sp>
    </p:spTree>
  </p:cSld>
  <p:clrMapOvr>
    <a:masterClrMapping/>
  </p:clrMapOvr>
  <p:transition xmlns:p14="http://schemas.microsoft.com/office/powerpoint/2010/main">
    <p:checke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485900"/>
            <a:ext cx="3810000" cy="3086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5900"/>
            <a:ext cx="3810000" cy="3086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6E21BE63-711A-4130-B357-B65EDCA3F0E5}" type="slidenum">
              <a:rPr lang="en-US"/>
              <a:pPr>
                <a:defRPr/>
              </a:pPr>
              <a:t>‹#›</a:t>
            </a:fld>
            <a:endParaRPr lang="en-US" dirty="0"/>
          </a:p>
        </p:txBody>
      </p:sp>
    </p:spTree>
  </p:cSld>
  <p:clrMapOvr>
    <a:masterClrMapping/>
  </p:clrMapOvr>
  <p:transition xmlns:p14="http://schemas.microsoft.com/office/powerpoint/2010/main">
    <p:checke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3512B896-A522-49B9-B165-A9E78C0EDFE7}" type="slidenum">
              <a:rPr lang="en-US"/>
              <a:pPr>
                <a:defRPr/>
              </a:pPr>
              <a:t>‹#›</a:t>
            </a:fld>
            <a:endParaRPr lang="en-US" dirty="0"/>
          </a:p>
        </p:txBody>
      </p:sp>
    </p:spTree>
  </p:cSld>
  <p:clrMapOvr>
    <a:masterClrMapping/>
  </p:clrMapOvr>
  <p:transition xmlns:p14="http://schemas.microsoft.com/office/powerpoint/2010/main">
    <p:checke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13E403FE-E850-4DAB-A601-953FB9D37835}" type="slidenum">
              <a:rPr lang="en-US"/>
              <a:pPr>
                <a:defRPr/>
              </a:pPr>
              <a:t>‹#›</a:t>
            </a:fld>
            <a:endParaRPr lang="en-US" dirty="0"/>
          </a:p>
        </p:txBody>
      </p:sp>
    </p:spTree>
  </p:cSld>
  <p:clrMapOvr>
    <a:masterClrMapping/>
  </p:clrMapOvr>
  <p:transition xmlns:p14="http://schemas.microsoft.com/office/powerpoint/2010/main">
    <p:checke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9AD7A68A-6705-465B-8CD1-7C165063BB67}" type="slidenum">
              <a:rPr lang="en-US"/>
              <a:pPr>
                <a:defRPr/>
              </a:pPr>
              <a:t>‹#›</a:t>
            </a:fld>
            <a:endParaRPr lang="en-US" dirty="0"/>
          </a:p>
        </p:txBody>
      </p:sp>
    </p:spTree>
  </p:cSld>
  <p:clrMapOvr>
    <a:masterClrMapping/>
  </p:clrMapOvr>
  <p:transition xmlns:p14="http://schemas.microsoft.com/office/powerpoint/2010/main">
    <p:checke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F7208692-91D3-4D15-8475-A19780D8A831}" type="slidenum">
              <a:rPr lang="en-US"/>
              <a:pPr>
                <a:defRPr/>
              </a:pPr>
              <a:t>‹#›</a:t>
            </a:fld>
            <a:endParaRPr lang="en-US" dirty="0"/>
          </a:p>
        </p:txBody>
      </p:sp>
    </p:spTree>
  </p:cSld>
  <p:clrMapOvr>
    <a:masterClrMapping/>
  </p:clrMapOvr>
  <p:transition xmlns:p14="http://schemas.microsoft.com/office/powerpoint/2010/main">
    <p:checke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5"/>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832656BC-4C14-4D6E-B0C2-C351621B6E60}" type="slidenum">
              <a:rPr lang="en-US"/>
              <a:pPr>
                <a:defRPr/>
              </a:pPr>
              <a:t>‹#›</a:t>
            </a:fld>
            <a:endParaRPr lang="en-US" dirty="0"/>
          </a:p>
        </p:txBody>
      </p:sp>
    </p:spTree>
  </p:cSld>
  <p:clrMapOvr>
    <a:masterClrMapping/>
  </p:clrMapOvr>
  <p:transition xmlns:p14="http://schemas.microsoft.com/office/powerpoint/2010/main">
    <p:checker/>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685800" y="457200"/>
            <a:ext cx="7772400" cy="85725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5123" name="Rectangle 3"/>
          <p:cNvSpPr>
            <a:spLocks noGrp="1" noChangeArrowheads="1"/>
          </p:cNvSpPr>
          <p:nvPr>
            <p:ph type="body" idx="1"/>
          </p:nvPr>
        </p:nvSpPr>
        <p:spPr bwMode="auto">
          <a:xfrm>
            <a:off x="685800" y="1485900"/>
            <a:ext cx="7772400" cy="30861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4686300"/>
            <a:ext cx="1905000" cy="3429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defRPr sz="1400"/>
            </a:lvl1pPr>
          </a:lstStyle>
          <a:p>
            <a:pPr>
              <a:defRPr/>
            </a:pPr>
            <a:endParaRPr lang="en-US" dirty="0"/>
          </a:p>
        </p:txBody>
      </p:sp>
      <p:sp>
        <p:nvSpPr>
          <p:cNvPr id="1029" name="Rectangle 5"/>
          <p:cNvSpPr>
            <a:spLocks noGrp="1" noChangeArrowheads="1"/>
          </p:cNvSpPr>
          <p:nvPr>
            <p:ph type="ftr" sz="quarter" idx="3"/>
          </p:nvPr>
        </p:nvSpPr>
        <p:spPr bwMode="auto">
          <a:xfrm>
            <a:off x="3124200" y="4686300"/>
            <a:ext cx="2895600" cy="3429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a:defRPr sz="1400"/>
            </a:lvl1pPr>
          </a:lstStyle>
          <a:p>
            <a:pPr>
              <a:defRPr/>
            </a:pPr>
            <a:endParaRPr lang="en-US" dirty="0"/>
          </a:p>
        </p:txBody>
      </p:sp>
      <p:sp>
        <p:nvSpPr>
          <p:cNvPr id="1030" name="Rectangle 6"/>
          <p:cNvSpPr>
            <a:spLocks noGrp="1" noChangeArrowheads="1"/>
          </p:cNvSpPr>
          <p:nvPr>
            <p:ph type="sldNum" sz="quarter" idx="4"/>
          </p:nvPr>
        </p:nvSpPr>
        <p:spPr bwMode="auto">
          <a:xfrm>
            <a:off x="6553200" y="4686300"/>
            <a:ext cx="1905000" cy="3429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a:lvl1pPr>
          </a:lstStyle>
          <a:p>
            <a:pPr>
              <a:defRPr/>
            </a:pPr>
            <a:fld id="{59B7F919-4C03-4D8C-9730-5A77A8CFD18E}"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xmlns:p14="http://schemas.microsoft.com/office/powerpoint/2010/main">
    <p:checker/>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chart" Target="../charts/chart6.xml"/><Relationship Id="rId4" Type="http://schemas.openxmlformats.org/officeDocument/2006/relationships/chart" Target="../charts/chart7.xml"/><Relationship Id="rId5" Type="http://schemas.openxmlformats.org/officeDocument/2006/relationships/image" Target="../media/image16.png"/><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chart" Target="../charts/chart8.xml"/><Relationship Id="rId4" Type="http://schemas.openxmlformats.org/officeDocument/2006/relationships/chart" Target="../charts/chart9.xml"/><Relationship Id="rId5" Type="http://schemas.openxmlformats.org/officeDocument/2006/relationships/chart" Target="../charts/chart10.xml"/><Relationship Id="rId6" Type="http://schemas.openxmlformats.org/officeDocument/2006/relationships/chart" Target="../charts/chart11.xml"/><Relationship Id="rId7" Type="http://schemas.openxmlformats.org/officeDocument/2006/relationships/chart" Target="../charts/chart12.xml"/><Relationship Id="rId8" Type="http://schemas.openxmlformats.org/officeDocument/2006/relationships/image" Target="../media/image17.png"/><Relationship Id="rId9" Type="http://schemas.openxmlformats.org/officeDocument/2006/relationships/chart" Target="../charts/chart13.xml"/><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chart" Target="../charts/chart14.xml"/><Relationship Id="rId4"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1" Type="http://schemas.openxmlformats.org/officeDocument/2006/relationships/image" Target="../media/image27.png"/><Relationship Id="rId12" Type="http://schemas.openxmlformats.org/officeDocument/2006/relationships/image" Target="../media/image28.png"/><Relationship Id="rId13" Type="http://schemas.openxmlformats.org/officeDocument/2006/relationships/image" Target="../media/image29.png"/><Relationship Id="rId14" Type="http://schemas.openxmlformats.org/officeDocument/2006/relationships/image" Target="../media/image30.png"/><Relationship Id="rId15"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9.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23.png"/><Relationship Id="rId8" Type="http://schemas.openxmlformats.org/officeDocument/2006/relationships/image" Target="../media/image24.png"/><Relationship Id="rId9" Type="http://schemas.openxmlformats.org/officeDocument/2006/relationships/image" Target="../media/image25.png"/><Relationship Id="rId10" Type="http://schemas.openxmlformats.org/officeDocument/2006/relationships/image" Target="../media/image2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5" Type="http://schemas.microsoft.com/office/2007/relationships/hdphoto" Target="../media/hdphoto1.wdp"/><Relationship Id="rId6" Type="http://schemas.openxmlformats.org/officeDocument/2006/relationships/image" Target="../media/image8.jpeg"/><Relationship Id="rId7" Type="http://schemas.microsoft.com/office/2007/relationships/hdphoto" Target="../media/hdphoto2.wdp"/><Relationship Id="rId8" Type="http://schemas.openxmlformats.org/officeDocument/2006/relationships/image" Target="../media/image9.png"/><Relationship Id="rId9" Type="http://schemas.openxmlformats.org/officeDocument/2006/relationships/image" Target="../media/image10.png"/><Relationship Id="rId10"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4" Type="http://schemas.openxmlformats.org/officeDocument/2006/relationships/chart" Target="../charts/chart2.xml"/><Relationship Id="rId5" Type="http://schemas.openxmlformats.org/officeDocument/2006/relationships/chart" Target="../charts/chart3.xml"/><Relationship Id="rId6" Type="http://schemas.openxmlformats.org/officeDocument/2006/relationships/chart" Target="../charts/chart4.xml"/><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chart" Target="../charts/chart5.xml"/><Relationship Id="rId4" Type="http://schemas.openxmlformats.org/officeDocument/2006/relationships/image" Target="../media/image12.jpg"/><Relationship Id="rId5" Type="http://schemas.openxmlformats.org/officeDocument/2006/relationships/image" Target="../media/image13.jpg"/><Relationship Id="rId6" Type="http://schemas.openxmlformats.org/officeDocument/2006/relationships/image" Target="../media/image14.png"/><Relationship Id="rId7"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209550"/>
            <a:ext cx="8991600" cy="1102519"/>
          </a:xfrm>
        </p:spPr>
        <p:txBody>
          <a:bodyPr/>
          <a:lstStyle/>
          <a:p>
            <a:r>
              <a:rPr lang="en-US" sz="3200" b="1" dirty="0">
                <a:solidFill>
                  <a:srgbClr val="000000"/>
                </a:solidFill>
                <a:latin typeface="Arial"/>
                <a:cs typeface="Arial"/>
              </a:rPr>
              <a:t>Treatment of spinocerebellar ataxia type 2 (SCA2) with MOE antisense oligonucleotides</a:t>
            </a:r>
            <a:endParaRPr lang="en-US" sz="3200" dirty="0">
              <a:solidFill>
                <a:srgbClr val="000000"/>
              </a:solidFill>
              <a:latin typeface="Arial"/>
              <a:cs typeface="Arial"/>
            </a:endParaRPr>
          </a:p>
        </p:txBody>
      </p:sp>
      <p:sp>
        <p:nvSpPr>
          <p:cNvPr id="3" name="Subtitle 2"/>
          <p:cNvSpPr>
            <a:spLocks noGrp="1"/>
          </p:cNvSpPr>
          <p:nvPr>
            <p:ph type="subTitle" idx="1"/>
          </p:nvPr>
        </p:nvSpPr>
        <p:spPr>
          <a:xfrm>
            <a:off x="3429000" y="1790700"/>
            <a:ext cx="2514600" cy="2381250"/>
          </a:xfrm>
        </p:spPr>
        <p:txBody>
          <a:bodyPr/>
          <a:lstStyle/>
          <a:p>
            <a:pPr algn="l"/>
            <a:r>
              <a:rPr lang="en-US" sz="2000" b="1" dirty="0">
                <a:solidFill>
                  <a:srgbClr val="000000"/>
                </a:solidFill>
                <a:latin typeface="Arial"/>
                <a:cs typeface="Arial"/>
              </a:rPr>
              <a:t>Daniel R. Scoles</a:t>
            </a:r>
          </a:p>
          <a:p>
            <a:pPr algn="l"/>
            <a:r>
              <a:rPr lang="en-US" sz="2000" b="1" dirty="0">
                <a:solidFill>
                  <a:srgbClr val="000000"/>
                </a:solidFill>
                <a:latin typeface="Arial"/>
                <a:cs typeface="Arial"/>
              </a:rPr>
              <a:t>Gene Hung</a:t>
            </a:r>
          </a:p>
          <a:p>
            <a:pPr algn="l"/>
            <a:r>
              <a:rPr lang="en-US" sz="2000" b="1" dirty="0">
                <a:solidFill>
                  <a:srgbClr val="000000"/>
                </a:solidFill>
                <a:latin typeface="Arial"/>
                <a:cs typeface="Arial"/>
              </a:rPr>
              <a:t>Lance T. </a:t>
            </a:r>
            <a:r>
              <a:rPr lang="en-US" sz="2000" b="1" dirty="0" err="1">
                <a:solidFill>
                  <a:srgbClr val="000000"/>
                </a:solidFill>
                <a:latin typeface="Arial"/>
                <a:cs typeface="Arial"/>
              </a:rPr>
              <a:t>Pflieger</a:t>
            </a:r>
            <a:endParaRPr lang="en-US" sz="2000" b="1" dirty="0">
              <a:solidFill>
                <a:srgbClr val="000000"/>
              </a:solidFill>
              <a:latin typeface="Arial"/>
              <a:cs typeface="Arial"/>
            </a:endParaRPr>
          </a:p>
          <a:p>
            <a:pPr algn="l"/>
            <a:r>
              <a:rPr lang="en-US" sz="2000" b="1" dirty="0" err="1">
                <a:solidFill>
                  <a:srgbClr val="000000"/>
                </a:solidFill>
                <a:latin typeface="Arial"/>
                <a:cs typeface="Arial"/>
              </a:rPr>
              <a:t>Khanh</a:t>
            </a:r>
            <a:r>
              <a:rPr lang="en-US" sz="2000" b="1" dirty="0">
                <a:solidFill>
                  <a:srgbClr val="000000"/>
                </a:solidFill>
                <a:latin typeface="Arial"/>
                <a:cs typeface="Arial"/>
              </a:rPr>
              <a:t> K. Thai</a:t>
            </a:r>
          </a:p>
          <a:p>
            <a:pPr algn="l"/>
            <a:r>
              <a:rPr lang="en-US" sz="2000" b="1" dirty="0">
                <a:solidFill>
                  <a:srgbClr val="000000"/>
                </a:solidFill>
                <a:latin typeface="Arial"/>
                <a:cs typeface="Arial"/>
              </a:rPr>
              <a:t>C. Frank Bennett</a:t>
            </a:r>
          </a:p>
          <a:p>
            <a:pPr algn="l"/>
            <a:r>
              <a:rPr lang="en-US" sz="2000" b="1" dirty="0">
                <a:solidFill>
                  <a:srgbClr val="000000"/>
                </a:solidFill>
                <a:latin typeface="Arial"/>
                <a:cs typeface="Arial"/>
              </a:rPr>
              <a:t>Stefan M. </a:t>
            </a:r>
            <a:r>
              <a:rPr lang="en-US" sz="2000" b="1" dirty="0" err="1">
                <a:solidFill>
                  <a:srgbClr val="000000"/>
                </a:solidFill>
                <a:latin typeface="Arial"/>
                <a:cs typeface="Arial"/>
              </a:rPr>
              <a:t>Pulst</a:t>
            </a:r>
            <a:endParaRPr lang="en-US" sz="2000" b="1" dirty="0">
              <a:solidFill>
                <a:srgbClr val="000000"/>
              </a:solidFill>
              <a:latin typeface="Arial"/>
              <a:cs typeface="Arial"/>
            </a:endParaRPr>
          </a:p>
        </p:txBody>
      </p:sp>
      <p:pic>
        <p:nvPicPr>
          <p:cNvPr id="4" name="Picture 23" descr="Ulogo_R"/>
          <p:cNvPicPr>
            <a:picLocks noChangeAspect="1" noChangeArrowheads="1"/>
          </p:cNvPicPr>
          <p:nvPr/>
        </p:nvPicPr>
        <p:blipFill>
          <a:blip r:embed="rId3"/>
          <a:srcRect/>
          <a:stretch>
            <a:fillRect/>
          </a:stretch>
        </p:blipFill>
        <p:spPr bwMode="auto">
          <a:xfrm>
            <a:off x="457200" y="1809750"/>
            <a:ext cx="2416662" cy="1674812"/>
          </a:xfrm>
          <a:prstGeom prst="rect">
            <a:avLst/>
          </a:prstGeom>
          <a:noFill/>
          <a:ln w="9525">
            <a:noFill/>
            <a:miter lim="800000"/>
            <a:headEnd/>
            <a:tailEnd/>
          </a:ln>
        </p:spPr>
      </p:pic>
      <p:pic>
        <p:nvPicPr>
          <p:cNvPr id="6" name="Picture 5"/>
          <p:cNvPicPr>
            <a:picLocks noChangeAspect="1"/>
          </p:cNvPicPr>
          <p:nvPr/>
        </p:nvPicPr>
        <p:blipFill>
          <a:blip r:embed="rId4"/>
          <a:stretch>
            <a:fillRect/>
          </a:stretch>
        </p:blipFill>
        <p:spPr>
          <a:xfrm>
            <a:off x="6553200" y="1809750"/>
            <a:ext cx="1752600" cy="1406004"/>
          </a:xfrm>
          <a:prstGeom prst="rect">
            <a:avLst/>
          </a:prstGeom>
        </p:spPr>
      </p:pic>
      <p:sp>
        <p:nvSpPr>
          <p:cNvPr id="9" name="TextBox 8"/>
          <p:cNvSpPr txBox="1"/>
          <p:nvPr/>
        </p:nvSpPr>
        <p:spPr>
          <a:xfrm>
            <a:off x="228600" y="4629150"/>
            <a:ext cx="1676400" cy="415498"/>
          </a:xfrm>
          <a:prstGeom prst="rect">
            <a:avLst/>
          </a:prstGeom>
          <a:noFill/>
          <a:ln>
            <a:noFill/>
          </a:ln>
        </p:spPr>
        <p:txBody>
          <a:bodyPr wrap="square" rtlCol="0">
            <a:spAutoFit/>
          </a:bodyPr>
          <a:lstStyle/>
          <a:p>
            <a:pPr algn="ctr"/>
            <a:endParaRPr lang="en-US" sz="500" dirty="0" smtClean="0">
              <a:solidFill>
                <a:srgbClr val="000000"/>
              </a:solidFill>
              <a:latin typeface="Arial" panose="020B0604020202020204" pitchFamily="34" charset="0"/>
              <a:cs typeface="Arial" panose="020B0604020202020204" pitchFamily="34" charset="0"/>
            </a:endParaRPr>
          </a:p>
          <a:p>
            <a:pPr algn="ctr"/>
            <a:r>
              <a:rPr lang="en-US" sz="1600" dirty="0" smtClean="0">
                <a:solidFill>
                  <a:srgbClr val="000000"/>
                </a:solidFill>
                <a:latin typeface="Arial" panose="020B0604020202020204" pitchFamily="34" charset="0"/>
                <a:cs typeface="Arial" panose="020B0604020202020204" pitchFamily="34" charset="0"/>
              </a:rPr>
              <a:t>Abstract: 1885</a:t>
            </a:r>
          </a:p>
        </p:txBody>
      </p:sp>
    </p:spTree>
    <p:extLst>
      <p:ext uri="{BB962C8B-B14F-4D97-AF65-F5344CB8AC3E}">
        <p14:creationId xmlns:p14="http://schemas.microsoft.com/office/powerpoint/2010/main" val="6718715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34000" y="811709"/>
            <a:ext cx="3088089" cy="553998"/>
          </a:xfrm>
          <a:prstGeom prst="rect">
            <a:avLst/>
          </a:prstGeom>
          <a:noFill/>
        </p:spPr>
        <p:txBody>
          <a:bodyPr wrap="square" rtlCol="0">
            <a:spAutoFit/>
          </a:bodyPr>
          <a:lstStyle/>
          <a:p>
            <a:pPr algn="ctr"/>
            <a:r>
              <a:rPr lang="en-US" sz="1600" b="1" dirty="0" smtClean="0">
                <a:solidFill>
                  <a:srgbClr val="000000"/>
                </a:solidFill>
                <a:latin typeface="Arial" panose="020B0604020202020204" pitchFamily="34" charset="0"/>
                <a:cs typeface="Arial" panose="020B0604020202020204" pitchFamily="34" charset="0"/>
              </a:rPr>
              <a:t>Time course study</a:t>
            </a:r>
          </a:p>
          <a:p>
            <a:pPr algn="ctr"/>
            <a:r>
              <a:rPr lang="en-US" sz="1400" b="1" dirty="0" smtClean="0">
                <a:solidFill>
                  <a:srgbClr val="000000"/>
                </a:solidFill>
                <a:latin typeface="Arial" panose="020B0604020202020204" pitchFamily="34" charset="0"/>
                <a:cs typeface="Arial" panose="020B0604020202020204" pitchFamily="34" charset="0"/>
              </a:rPr>
              <a:t>ICV 200 </a:t>
            </a:r>
            <a:r>
              <a:rPr lang="en-US" sz="1400" b="1" dirty="0" smtClean="0">
                <a:solidFill>
                  <a:srgbClr val="000000"/>
                </a:solidFill>
                <a:latin typeface="Symbol" charset="2"/>
                <a:cs typeface="Symbol" charset="2"/>
              </a:rPr>
              <a:t>m</a:t>
            </a:r>
            <a:r>
              <a:rPr lang="en-US" sz="1400" b="1" dirty="0" smtClean="0">
                <a:solidFill>
                  <a:srgbClr val="000000"/>
                </a:solidFill>
                <a:latin typeface="Arial" panose="020B0604020202020204" pitchFamily="34" charset="0"/>
                <a:cs typeface="Arial" panose="020B0604020202020204" pitchFamily="34" charset="0"/>
              </a:rPr>
              <a:t>g ASO-1</a:t>
            </a:r>
            <a:endParaRPr lang="en-US" sz="1400" b="1" dirty="0">
              <a:solidFill>
                <a:srgbClr val="000000"/>
              </a:solidFill>
              <a:latin typeface="Arial" panose="020B0604020202020204" pitchFamily="34" charset="0"/>
              <a:cs typeface="Arial" panose="020B0604020202020204" pitchFamily="34" charset="0"/>
            </a:endParaRPr>
          </a:p>
        </p:txBody>
      </p:sp>
      <p:graphicFrame>
        <p:nvGraphicFramePr>
          <p:cNvPr id="4" name="Chart 3"/>
          <p:cNvGraphicFramePr>
            <a:graphicFrameLocks/>
          </p:cNvGraphicFramePr>
          <p:nvPr>
            <p:extLst>
              <p:ext uri="{D42A27DB-BD31-4B8C-83A1-F6EECF244321}">
                <p14:modId xmlns:p14="http://schemas.microsoft.com/office/powerpoint/2010/main" val="3498735126"/>
              </p:ext>
            </p:extLst>
          </p:nvPr>
        </p:nvGraphicFramePr>
        <p:xfrm>
          <a:off x="609600" y="1906139"/>
          <a:ext cx="5122049" cy="2713567"/>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2514600" y="4400550"/>
            <a:ext cx="1334695" cy="400110"/>
          </a:xfrm>
          <a:prstGeom prst="rect">
            <a:avLst/>
          </a:prstGeom>
          <a:noFill/>
        </p:spPr>
        <p:txBody>
          <a:bodyPr wrap="none" rtlCol="0">
            <a:spAutoFit/>
          </a:bodyPr>
          <a:lstStyle/>
          <a:p>
            <a:r>
              <a:rPr lang="en-US" sz="2000" b="1" dirty="0" smtClean="0">
                <a:solidFill>
                  <a:srgbClr val="000000"/>
                </a:solidFill>
                <a:latin typeface="Symbol" charset="2"/>
                <a:cs typeface="Symbol" charset="2"/>
              </a:rPr>
              <a:t>m</a:t>
            </a:r>
            <a:r>
              <a:rPr lang="en-US" sz="2000" b="1" dirty="0" smtClean="0">
                <a:solidFill>
                  <a:srgbClr val="000000"/>
                </a:solidFill>
                <a:latin typeface="Arial"/>
                <a:cs typeface="Arial"/>
              </a:rPr>
              <a:t>g ASO-1</a:t>
            </a:r>
            <a:endParaRPr lang="en-US" sz="2000" b="1" dirty="0">
              <a:solidFill>
                <a:srgbClr val="000000"/>
              </a:solidFill>
              <a:latin typeface="Arial"/>
              <a:cs typeface="Arial"/>
            </a:endParaRPr>
          </a:p>
        </p:txBody>
      </p:sp>
      <p:cxnSp>
        <p:nvCxnSpPr>
          <p:cNvPr id="6" name="Straight Connector 5"/>
          <p:cNvCxnSpPr/>
          <p:nvPr/>
        </p:nvCxnSpPr>
        <p:spPr>
          <a:xfrm>
            <a:off x="2362200" y="4400550"/>
            <a:ext cx="1565275" cy="0"/>
          </a:xfrm>
          <a:prstGeom prst="line">
            <a:avLst/>
          </a:prstGeom>
          <a:ln>
            <a:solidFill>
              <a:srgbClr val="292929"/>
            </a:solidFill>
          </a:ln>
          <a:effectLst/>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914400" y="971550"/>
            <a:ext cx="3470822" cy="861774"/>
          </a:xfrm>
          <a:prstGeom prst="rect">
            <a:avLst/>
          </a:prstGeom>
          <a:noFill/>
        </p:spPr>
        <p:txBody>
          <a:bodyPr wrap="none" rtlCol="0">
            <a:spAutoFit/>
          </a:bodyPr>
          <a:lstStyle/>
          <a:p>
            <a:r>
              <a:rPr lang="en-US" b="1" dirty="0" smtClean="0">
                <a:solidFill>
                  <a:srgbClr val="000000"/>
                </a:solidFill>
                <a:latin typeface="Arial" panose="020B0604020202020204" pitchFamily="34" charset="0"/>
                <a:cs typeface="Arial" panose="020B0604020202020204" pitchFamily="34" charset="0"/>
              </a:rPr>
              <a:t>Dosing study:</a:t>
            </a:r>
          </a:p>
          <a:p>
            <a:r>
              <a:rPr lang="en-US" sz="1600" b="1" dirty="0" smtClean="0">
                <a:solidFill>
                  <a:srgbClr val="000000"/>
                </a:solidFill>
                <a:latin typeface="Arial" panose="020B0604020202020204" pitchFamily="34" charset="0"/>
                <a:cs typeface="Arial" panose="020B0604020202020204" pitchFamily="34" charset="0"/>
              </a:rPr>
              <a:t>ICV injection of increasing doses </a:t>
            </a:r>
          </a:p>
          <a:p>
            <a:r>
              <a:rPr lang="en-US" sz="1600" b="1" dirty="0" smtClean="0">
                <a:solidFill>
                  <a:srgbClr val="000000"/>
                </a:solidFill>
                <a:latin typeface="Arial" panose="020B0604020202020204" pitchFamily="34" charset="0"/>
                <a:cs typeface="Arial" panose="020B0604020202020204" pitchFamily="34" charset="0"/>
              </a:rPr>
              <a:t>of ASO-1, treated 7 days.</a:t>
            </a:r>
          </a:p>
        </p:txBody>
      </p:sp>
      <p:sp>
        <p:nvSpPr>
          <p:cNvPr id="8" name="TextBox 7"/>
          <p:cNvSpPr txBox="1"/>
          <p:nvPr/>
        </p:nvSpPr>
        <p:spPr>
          <a:xfrm>
            <a:off x="649016" y="171451"/>
            <a:ext cx="7961584" cy="461665"/>
          </a:xfrm>
          <a:prstGeom prst="rect">
            <a:avLst/>
          </a:prstGeom>
          <a:noFill/>
        </p:spPr>
        <p:txBody>
          <a:bodyPr wrap="none" rtlCol="0">
            <a:spAutoFit/>
          </a:bodyPr>
          <a:lstStyle/>
          <a:p>
            <a:r>
              <a:rPr lang="en-US" sz="2400" b="1" dirty="0" smtClean="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ASOs reduce </a:t>
            </a:r>
            <a:r>
              <a:rPr lang="en-US" sz="2400" b="1" i="1" dirty="0" smtClean="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ATXN2</a:t>
            </a:r>
            <a:r>
              <a:rPr lang="en-US" sz="2400" b="1" dirty="0" smtClean="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expression in </a:t>
            </a:r>
            <a:r>
              <a:rPr lang="en-US" sz="2400" b="1" i="1" dirty="0" smtClean="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ATXN2</a:t>
            </a:r>
            <a:r>
              <a:rPr lang="en-US" sz="2400" b="1" dirty="0" smtClean="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-Q127 mice</a:t>
            </a:r>
            <a:endParaRPr lang="en-US" sz="2400" b="1" dirty="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9" name="Rounded Rectangle 8"/>
          <p:cNvSpPr/>
          <p:nvPr/>
        </p:nvSpPr>
        <p:spPr>
          <a:xfrm>
            <a:off x="457200" y="800100"/>
            <a:ext cx="4234067" cy="4114800"/>
          </a:xfrm>
          <a:prstGeom prst="roundRect">
            <a:avLst/>
          </a:prstGeom>
          <a:noFill/>
          <a:ln w="0">
            <a:solidFill>
              <a:srgbClr val="71717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0000"/>
              </a:solidFill>
            </a:endParaRPr>
          </a:p>
        </p:txBody>
      </p:sp>
      <p:sp>
        <p:nvSpPr>
          <p:cNvPr id="10" name="Rounded Rectangle 9"/>
          <p:cNvSpPr/>
          <p:nvPr/>
        </p:nvSpPr>
        <p:spPr>
          <a:xfrm>
            <a:off x="5029200" y="793273"/>
            <a:ext cx="3657600" cy="4121627"/>
          </a:xfrm>
          <a:prstGeom prst="roundRect">
            <a:avLst/>
          </a:prstGeom>
          <a:noFill/>
          <a:ln w="0">
            <a:solidFill>
              <a:srgbClr val="71717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0000"/>
              </a:solidFill>
            </a:endParaRPr>
          </a:p>
        </p:txBody>
      </p:sp>
      <p:graphicFrame>
        <p:nvGraphicFramePr>
          <p:cNvPr id="12" name="Chart 11"/>
          <p:cNvGraphicFramePr>
            <a:graphicFrameLocks/>
          </p:cNvGraphicFramePr>
          <p:nvPr>
            <p:extLst>
              <p:ext uri="{D42A27DB-BD31-4B8C-83A1-F6EECF244321}">
                <p14:modId xmlns:p14="http://schemas.microsoft.com/office/powerpoint/2010/main" val="880483713"/>
              </p:ext>
            </p:extLst>
          </p:nvPr>
        </p:nvGraphicFramePr>
        <p:xfrm>
          <a:off x="5943600" y="1352550"/>
          <a:ext cx="2630487" cy="1676401"/>
        </p:xfrm>
        <a:graphic>
          <a:graphicData uri="http://schemas.openxmlformats.org/drawingml/2006/chart">
            <c:chart xmlns:c="http://schemas.openxmlformats.org/drawingml/2006/chart" xmlns:r="http://schemas.openxmlformats.org/officeDocument/2006/relationships" r:id="rId4"/>
          </a:graphicData>
        </a:graphic>
      </p:graphicFrame>
      <p:sp>
        <p:nvSpPr>
          <p:cNvPr id="13" name="TextBox 12"/>
          <p:cNvSpPr txBox="1"/>
          <p:nvPr/>
        </p:nvSpPr>
        <p:spPr>
          <a:xfrm>
            <a:off x="7696200" y="1581150"/>
            <a:ext cx="678654" cy="307777"/>
          </a:xfrm>
          <a:prstGeom prst="rect">
            <a:avLst/>
          </a:prstGeom>
          <a:solidFill>
            <a:schemeClr val="tx2"/>
          </a:solidFill>
          <a:ln>
            <a:solidFill>
              <a:srgbClr val="000000"/>
            </a:solidFill>
          </a:ln>
        </p:spPr>
        <p:txBody>
          <a:bodyPr wrap="none" rtlCol="0">
            <a:spAutoFit/>
          </a:bodyPr>
          <a:lstStyle/>
          <a:p>
            <a:r>
              <a:rPr lang="en-US" sz="1400" dirty="0" smtClean="0">
                <a:solidFill>
                  <a:srgbClr val="000000"/>
                </a:solidFill>
                <a:latin typeface="Arial"/>
                <a:cs typeface="Arial"/>
              </a:rPr>
              <a:t>N=3-7</a:t>
            </a:r>
            <a:endParaRPr lang="en-US" sz="1400" dirty="0">
              <a:solidFill>
                <a:srgbClr val="000000"/>
              </a:solidFill>
              <a:latin typeface="Arial"/>
              <a:cs typeface="Arial"/>
            </a:endParaRPr>
          </a:p>
        </p:txBody>
      </p:sp>
      <p:grpSp>
        <p:nvGrpSpPr>
          <p:cNvPr id="14" name="Group 13"/>
          <p:cNvGrpSpPr/>
          <p:nvPr/>
        </p:nvGrpSpPr>
        <p:grpSpPr>
          <a:xfrm>
            <a:off x="4991100" y="3318455"/>
            <a:ext cx="3581400" cy="1297995"/>
            <a:chOff x="3973434" y="1611627"/>
            <a:chExt cx="4817500" cy="1745991"/>
          </a:xfrm>
        </p:grpSpPr>
        <p:pic>
          <p:nvPicPr>
            <p:cNvPr id="15" name="Picture 254"/>
            <p:cNvPicPr>
              <a:picLocks noChangeAspect="1"/>
            </p:cNvPicPr>
            <p:nvPr/>
          </p:nvPicPr>
          <p:blipFill>
            <a:blip r:embed="rId5">
              <a:extLst>
                <a:ext uri="{28A0092B-C50C-407E-A947-70E740481C1C}">
                  <a14:useLocalDpi xmlns:a14="http://schemas.microsoft.com/office/drawing/2010/main" val="0"/>
                </a:ext>
              </a:extLst>
            </a:blip>
            <a:srcRect l="23688" t="31799" r="2892" b="5888"/>
            <a:stretch>
              <a:fillRect/>
            </a:stretch>
          </p:blipFill>
          <p:spPr bwMode="auto">
            <a:xfrm>
              <a:off x="4745520" y="2405948"/>
              <a:ext cx="4045414" cy="931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442"/>
            <p:cNvSpPr txBox="1">
              <a:spLocks noChangeArrowheads="1"/>
            </p:cNvSpPr>
            <p:nvPr/>
          </p:nvSpPr>
          <p:spPr bwMode="auto">
            <a:xfrm>
              <a:off x="5630517" y="1611627"/>
              <a:ext cx="1611786" cy="389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800">
                  <a:solidFill>
                    <a:schemeClr val="tx1"/>
                  </a:solidFill>
                  <a:latin typeface="Times New Roman" charset="0"/>
                  <a:ea typeface="ＭＳ Ｐゴシック" charset="0"/>
                  <a:cs typeface="ＭＳ Ｐゴシック" charset="0"/>
                </a:defRPr>
              </a:lvl1pPr>
              <a:lvl2pPr marL="742950" indent="-285750">
                <a:defRPr sz="8800">
                  <a:solidFill>
                    <a:schemeClr val="tx1"/>
                  </a:solidFill>
                  <a:latin typeface="Times New Roman" charset="0"/>
                  <a:ea typeface="ＭＳ Ｐゴシック" charset="0"/>
                </a:defRPr>
              </a:lvl2pPr>
              <a:lvl3pPr marL="1143000" indent="-228600">
                <a:defRPr sz="8800">
                  <a:solidFill>
                    <a:schemeClr val="tx1"/>
                  </a:solidFill>
                  <a:latin typeface="Times New Roman" charset="0"/>
                  <a:ea typeface="ＭＳ Ｐゴシック" charset="0"/>
                </a:defRPr>
              </a:lvl3pPr>
              <a:lvl4pPr marL="1600200" indent="-228600">
                <a:defRPr sz="8800">
                  <a:solidFill>
                    <a:schemeClr val="tx1"/>
                  </a:solidFill>
                  <a:latin typeface="Times New Roman" charset="0"/>
                  <a:ea typeface="ＭＳ Ｐゴシック" charset="0"/>
                </a:defRPr>
              </a:lvl4pPr>
              <a:lvl5pPr marL="2057400" indent="-228600">
                <a:defRPr sz="88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88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88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88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8800">
                  <a:solidFill>
                    <a:schemeClr val="tx1"/>
                  </a:solidFill>
                  <a:latin typeface="Times New Roman" charset="0"/>
                  <a:ea typeface="ＭＳ Ｐゴシック" charset="0"/>
                </a:defRPr>
              </a:lvl9pPr>
            </a:lstStyle>
            <a:p>
              <a:r>
                <a:rPr lang="en-US" sz="1400" b="1" dirty="0">
                  <a:solidFill>
                    <a:srgbClr val="000000"/>
                  </a:solidFill>
                  <a:latin typeface="Arial" charset="0"/>
                  <a:cs typeface="Arial" charset="0"/>
                </a:rPr>
                <a:t>Western blot</a:t>
              </a:r>
            </a:p>
          </p:txBody>
        </p:sp>
        <p:sp>
          <p:nvSpPr>
            <p:cNvPr id="17" name="TextBox 446"/>
            <p:cNvSpPr txBox="1">
              <a:spLocks noChangeArrowheads="1"/>
            </p:cNvSpPr>
            <p:nvPr/>
          </p:nvSpPr>
          <p:spPr bwMode="auto">
            <a:xfrm>
              <a:off x="4793434" y="1936211"/>
              <a:ext cx="2932555" cy="414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800">
                  <a:solidFill>
                    <a:schemeClr val="tx1"/>
                  </a:solidFill>
                  <a:latin typeface="Times New Roman" charset="0"/>
                  <a:ea typeface="ＭＳ Ｐゴシック" charset="0"/>
                  <a:cs typeface="ＭＳ Ｐゴシック" charset="0"/>
                </a:defRPr>
              </a:lvl1pPr>
              <a:lvl2pPr marL="742950" indent="-285750">
                <a:defRPr sz="8800">
                  <a:solidFill>
                    <a:schemeClr val="tx1"/>
                  </a:solidFill>
                  <a:latin typeface="Times New Roman" charset="0"/>
                  <a:ea typeface="ＭＳ Ｐゴシック" charset="0"/>
                </a:defRPr>
              </a:lvl2pPr>
              <a:lvl3pPr marL="1143000" indent="-228600">
                <a:defRPr sz="8800">
                  <a:solidFill>
                    <a:schemeClr val="tx1"/>
                  </a:solidFill>
                  <a:latin typeface="Times New Roman" charset="0"/>
                  <a:ea typeface="ＭＳ Ｐゴシック" charset="0"/>
                </a:defRPr>
              </a:lvl3pPr>
              <a:lvl4pPr marL="1600200" indent="-228600">
                <a:defRPr sz="8800">
                  <a:solidFill>
                    <a:schemeClr val="tx1"/>
                  </a:solidFill>
                  <a:latin typeface="Times New Roman" charset="0"/>
                  <a:ea typeface="ＭＳ Ｐゴシック" charset="0"/>
                </a:defRPr>
              </a:lvl4pPr>
              <a:lvl5pPr marL="2057400" indent="-228600">
                <a:defRPr sz="88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88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88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88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8800">
                  <a:solidFill>
                    <a:schemeClr val="tx1"/>
                  </a:solidFill>
                  <a:latin typeface="Times New Roman" charset="0"/>
                  <a:ea typeface="ＭＳ Ｐゴシック" charset="0"/>
                </a:defRPr>
              </a:lvl9pPr>
            </a:lstStyle>
            <a:p>
              <a:r>
                <a:rPr lang="en-US" sz="1400" b="1" dirty="0">
                  <a:solidFill>
                    <a:srgbClr val="000000"/>
                  </a:solidFill>
                  <a:latin typeface="Arial" charset="0"/>
                  <a:cs typeface="Arial" charset="0"/>
                </a:rPr>
                <a:t>Saline                    </a:t>
              </a:r>
              <a:r>
                <a:rPr lang="en-US" sz="1200" b="1" dirty="0" smtClean="0">
                  <a:solidFill>
                    <a:srgbClr val="000000"/>
                  </a:solidFill>
                  <a:latin typeface="Arial" charset="0"/>
                  <a:cs typeface="Arial" charset="0"/>
                </a:rPr>
                <a:t>ASO1</a:t>
              </a:r>
              <a:endParaRPr lang="en-US" sz="1400" b="1" dirty="0">
                <a:solidFill>
                  <a:srgbClr val="000000"/>
                </a:solidFill>
                <a:latin typeface="Arial" charset="0"/>
                <a:cs typeface="Arial" charset="0"/>
              </a:endParaRPr>
            </a:p>
          </p:txBody>
        </p:sp>
        <p:sp>
          <p:nvSpPr>
            <p:cNvPr id="18" name="TextBox 446"/>
            <p:cNvSpPr txBox="1">
              <a:spLocks noChangeArrowheads="1"/>
            </p:cNvSpPr>
            <p:nvPr/>
          </p:nvSpPr>
          <p:spPr bwMode="auto">
            <a:xfrm>
              <a:off x="3973434" y="2514523"/>
              <a:ext cx="928908" cy="372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800">
                  <a:solidFill>
                    <a:schemeClr val="tx1"/>
                  </a:solidFill>
                  <a:latin typeface="Times New Roman" charset="0"/>
                  <a:ea typeface="ＭＳ Ｐゴシック" charset="0"/>
                  <a:cs typeface="ＭＳ Ｐゴシック" charset="0"/>
                </a:defRPr>
              </a:lvl1pPr>
              <a:lvl2pPr marL="742950" indent="-285750">
                <a:defRPr sz="8800">
                  <a:solidFill>
                    <a:schemeClr val="tx1"/>
                  </a:solidFill>
                  <a:latin typeface="Times New Roman" charset="0"/>
                  <a:ea typeface="ＭＳ Ｐゴシック" charset="0"/>
                </a:defRPr>
              </a:lvl2pPr>
              <a:lvl3pPr marL="1143000" indent="-228600">
                <a:defRPr sz="8800">
                  <a:solidFill>
                    <a:schemeClr val="tx1"/>
                  </a:solidFill>
                  <a:latin typeface="Times New Roman" charset="0"/>
                  <a:ea typeface="ＭＳ Ｐゴシック" charset="0"/>
                </a:defRPr>
              </a:lvl3pPr>
              <a:lvl4pPr marL="1600200" indent="-228600">
                <a:defRPr sz="8800">
                  <a:solidFill>
                    <a:schemeClr val="tx1"/>
                  </a:solidFill>
                  <a:latin typeface="Times New Roman" charset="0"/>
                  <a:ea typeface="ＭＳ Ｐゴシック" charset="0"/>
                </a:defRPr>
              </a:lvl4pPr>
              <a:lvl5pPr marL="2057400" indent="-228600">
                <a:defRPr sz="88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88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88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88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8800">
                  <a:solidFill>
                    <a:schemeClr val="tx1"/>
                  </a:solidFill>
                  <a:latin typeface="Times New Roman" charset="0"/>
                  <a:ea typeface="ＭＳ Ｐゴシック" charset="0"/>
                </a:defRPr>
              </a:lvl9pPr>
            </a:lstStyle>
            <a:p>
              <a:r>
                <a:rPr lang="en-US" sz="1200" b="1" dirty="0">
                  <a:solidFill>
                    <a:srgbClr val="000000"/>
                  </a:solidFill>
                  <a:latin typeface="Arial" charset="0"/>
                  <a:cs typeface="Arial" charset="0"/>
                </a:rPr>
                <a:t>ATXN2</a:t>
              </a:r>
            </a:p>
          </p:txBody>
        </p:sp>
        <p:sp>
          <p:nvSpPr>
            <p:cNvPr id="19" name="TextBox 446"/>
            <p:cNvSpPr txBox="1">
              <a:spLocks noChangeArrowheads="1"/>
            </p:cNvSpPr>
            <p:nvPr/>
          </p:nvSpPr>
          <p:spPr bwMode="auto">
            <a:xfrm>
              <a:off x="4069944" y="2985014"/>
              <a:ext cx="783158" cy="372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800">
                  <a:solidFill>
                    <a:schemeClr val="tx1"/>
                  </a:solidFill>
                  <a:latin typeface="Times New Roman" charset="0"/>
                  <a:ea typeface="ＭＳ Ｐゴシック" charset="0"/>
                  <a:cs typeface="ＭＳ Ｐゴシック" charset="0"/>
                </a:defRPr>
              </a:lvl1pPr>
              <a:lvl2pPr marL="742950" indent="-285750">
                <a:defRPr sz="8800">
                  <a:solidFill>
                    <a:schemeClr val="tx1"/>
                  </a:solidFill>
                  <a:latin typeface="Times New Roman" charset="0"/>
                  <a:ea typeface="ＭＳ Ｐゴシック" charset="0"/>
                </a:defRPr>
              </a:lvl2pPr>
              <a:lvl3pPr marL="1143000" indent="-228600">
                <a:defRPr sz="8800">
                  <a:solidFill>
                    <a:schemeClr val="tx1"/>
                  </a:solidFill>
                  <a:latin typeface="Times New Roman" charset="0"/>
                  <a:ea typeface="ＭＳ Ｐゴシック" charset="0"/>
                </a:defRPr>
              </a:lvl3pPr>
              <a:lvl4pPr marL="1600200" indent="-228600">
                <a:defRPr sz="8800">
                  <a:solidFill>
                    <a:schemeClr val="tx1"/>
                  </a:solidFill>
                  <a:latin typeface="Times New Roman" charset="0"/>
                  <a:ea typeface="ＭＳ Ｐゴシック" charset="0"/>
                </a:defRPr>
              </a:lvl4pPr>
              <a:lvl5pPr marL="2057400" indent="-228600">
                <a:defRPr sz="88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88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88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88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8800">
                  <a:solidFill>
                    <a:schemeClr val="tx1"/>
                  </a:solidFill>
                  <a:latin typeface="Times New Roman" charset="0"/>
                  <a:ea typeface="ＭＳ Ｐゴシック" charset="0"/>
                </a:defRPr>
              </a:lvl9pPr>
            </a:lstStyle>
            <a:p>
              <a:r>
                <a:rPr lang="en-US" sz="1200" b="1">
                  <a:solidFill>
                    <a:srgbClr val="000000"/>
                  </a:solidFill>
                  <a:latin typeface="Arial" charset="0"/>
                  <a:cs typeface="Arial" charset="0"/>
                </a:rPr>
                <a:t>Actin</a:t>
              </a:r>
            </a:p>
          </p:txBody>
        </p:sp>
        <p:cxnSp>
          <p:nvCxnSpPr>
            <p:cNvPr id="20" name="Straight Connector 19"/>
            <p:cNvCxnSpPr/>
            <p:nvPr/>
          </p:nvCxnSpPr>
          <p:spPr>
            <a:xfrm flipH="1">
              <a:off x="5793652" y="2341438"/>
              <a:ext cx="2809874" cy="0"/>
            </a:xfrm>
            <a:prstGeom prst="line">
              <a:avLst/>
            </a:prstGeom>
            <a:ln w="3810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4876800" y="2341438"/>
              <a:ext cx="772087" cy="0"/>
            </a:xfrm>
            <a:prstGeom prst="line">
              <a:avLst/>
            </a:prstGeom>
            <a:ln w="38100" cmpd="sng">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22" name="TextBox 446"/>
          <p:cNvSpPr txBox="1">
            <a:spLocks noChangeArrowheads="1"/>
          </p:cNvSpPr>
          <p:nvPr/>
        </p:nvSpPr>
        <p:spPr bwMode="auto">
          <a:xfrm>
            <a:off x="5181600" y="1809750"/>
            <a:ext cx="80810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800">
                <a:solidFill>
                  <a:schemeClr val="tx1"/>
                </a:solidFill>
                <a:latin typeface="Times New Roman" charset="0"/>
                <a:ea typeface="ＭＳ Ｐゴシック" charset="0"/>
                <a:cs typeface="ＭＳ Ｐゴシック" charset="0"/>
              </a:defRPr>
            </a:lvl1pPr>
            <a:lvl2pPr marL="742950" indent="-285750">
              <a:defRPr sz="8800">
                <a:solidFill>
                  <a:schemeClr val="tx1"/>
                </a:solidFill>
                <a:latin typeface="Times New Roman" charset="0"/>
                <a:ea typeface="ＭＳ Ｐゴシック" charset="0"/>
              </a:defRPr>
            </a:lvl2pPr>
            <a:lvl3pPr marL="1143000" indent="-228600">
              <a:defRPr sz="8800">
                <a:solidFill>
                  <a:schemeClr val="tx1"/>
                </a:solidFill>
                <a:latin typeface="Times New Roman" charset="0"/>
                <a:ea typeface="ＭＳ Ｐゴシック" charset="0"/>
              </a:defRPr>
            </a:lvl3pPr>
            <a:lvl4pPr marL="1600200" indent="-228600">
              <a:defRPr sz="8800">
                <a:solidFill>
                  <a:schemeClr val="tx1"/>
                </a:solidFill>
                <a:latin typeface="Times New Roman" charset="0"/>
                <a:ea typeface="ＭＳ Ｐゴシック" charset="0"/>
              </a:defRPr>
            </a:lvl4pPr>
            <a:lvl5pPr marL="2057400" indent="-228600">
              <a:defRPr sz="88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88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88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88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8800">
                <a:solidFill>
                  <a:schemeClr val="tx1"/>
                </a:solidFill>
                <a:latin typeface="Times New Roman" charset="0"/>
                <a:ea typeface="ＭＳ Ｐゴシック" charset="0"/>
              </a:defRPr>
            </a:lvl9pPr>
          </a:lstStyle>
          <a:p>
            <a:r>
              <a:rPr lang="en-US" sz="1400" b="1" i="1" dirty="0">
                <a:solidFill>
                  <a:srgbClr val="000000"/>
                </a:solidFill>
                <a:latin typeface="Arial" charset="0"/>
                <a:cs typeface="Arial" charset="0"/>
              </a:rPr>
              <a:t>ATXN2</a:t>
            </a:r>
            <a:endParaRPr lang="en-US" sz="1200" b="1" i="1" dirty="0">
              <a:solidFill>
                <a:srgbClr val="000000"/>
              </a:solidFill>
              <a:latin typeface="Arial" charset="0"/>
              <a:cs typeface="Arial" charset="0"/>
            </a:endParaRPr>
          </a:p>
        </p:txBody>
      </p:sp>
      <p:sp>
        <p:nvSpPr>
          <p:cNvPr id="23" name="TextBox 446"/>
          <p:cNvSpPr txBox="1">
            <a:spLocks noChangeArrowheads="1"/>
          </p:cNvSpPr>
          <p:nvPr/>
        </p:nvSpPr>
        <p:spPr bwMode="auto">
          <a:xfrm>
            <a:off x="5181600" y="2076450"/>
            <a:ext cx="68169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800">
                <a:solidFill>
                  <a:schemeClr val="tx1"/>
                </a:solidFill>
                <a:latin typeface="Times New Roman" charset="0"/>
                <a:ea typeface="ＭＳ Ｐゴシック" charset="0"/>
                <a:cs typeface="ＭＳ Ｐゴシック" charset="0"/>
              </a:defRPr>
            </a:lvl1pPr>
            <a:lvl2pPr marL="742950" indent="-285750">
              <a:defRPr sz="8800">
                <a:solidFill>
                  <a:schemeClr val="tx1"/>
                </a:solidFill>
                <a:latin typeface="Times New Roman" charset="0"/>
                <a:ea typeface="ＭＳ Ｐゴシック" charset="0"/>
              </a:defRPr>
            </a:lvl2pPr>
            <a:lvl3pPr marL="1143000" indent="-228600">
              <a:defRPr sz="8800">
                <a:solidFill>
                  <a:schemeClr val="tx1"/>
                </a:solidFill>
                <a:latin typeface="Times New Roman" charset="0"/>
                <a:ea typeface="ＭＳ Ｐゴシック" charset="0"/>
              </a:defRPr>
            </a:lvl3pPr>
            <a:lvl4pPr marL="1600200" indent="-228600">
              <a:defRPr sz="8800">
                <a:solidFill>
                  <a:schemeClr val="tx1"/>
                </a:solidFill>
                <a:latin typeface="Times New Roman" charset="0"/>
                <a:ea typeface="ＭＳ Ｐゴシック" charset="0"/>
              </a:defRPr>
            </a:lvl4pPr>
            <a:lvl5pPr marL="2057400" indent="-228600">
              <a:defRPr sz="88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88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88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88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8800">
                <a:solidFill>
                  <a:schemeClr val="tx1"/>
                </a:solidFill>
                <a:latin typeface="Times New Roman" charset="0"/>
                <a:ea typeface="ＭＳ Ｐゴシック" charset="0"/>
              </a:defRPr>
            </a:lvl9pPr>
          </a:lstStyle>
          <a:p>
            <a:r>
              <a:rPr lang="en-US" sz="1400" b="1" i="1" dirty="0" smtClean="0">
                <a:solidFill>
                  <a:srgbClr val="000000"/>
                </a:solidFill>
                <a:latin typeface="Arial" charset="0"/>
                <a:cs typeface="Arial" charset="0"/>
              </a:rPr>
              <a:t>Actin</a:t>
            </a:r>
            <a:endParaRPr lang="en-US" sz="1200" b="1" i="1" dirty="0">
              <a:solidFill>
                <a:srgbClr val="000000"/>
              </a:solidFill>
              <a:latin typeface="Arial" charset="0"/>
              <a:cs typeface="Arial" charset="0"/>
            </a:endParaRPr>
          </a:p>
        </p:txBody>
      </p:sp>
      <p:cxnSp>
        <p:nvCxnSpPr>
          <p:cNvPr id="24" name="Straight Connector 23"/>
          <p:cNvCxnSpPr/>
          <p:nvPr/>
        </p:nvCxnSpPr>
        <p:spPr>
          <a:xfrm>
            <a:off x="5181600" y="2114550"/>
            <a:ext cx="727075" cy="0"/>
          </a:xfrm>
          <a:prstGeom prst="line">
            <a:avLst/>
          </a:prstGeom>
          <a:ln>
            <a:solidFill>
              <a:srgbClr val="292929"/>
            </a:solidFill>
          </a:ln>
          <a:effectLst/>
        </p:spPr>
        <p:style>
          <a:lnRef idx="2">
            <a:schemeClr val="accent1"/>
          </a:lnRef>
          <a:fillRef idx="0">
            <a:schemeClr val="accent1"/>
          </a:fillRef>
          <a:effectRef idx="1">
            <a:schemeClr val="accent1"/>
          </a:effectRef>
          <a:fontRef idx="minor">
            <a:schemeClr val="tx1"/>
          </a:fontRef>
        </p:style>
      </p:cxnSp>
      <p:sp>
        <p:nvSpPr>
          <p:cNvPr id="25" name="TextBox 442"/>
          <p:cNvSpPr txBox="1">
            <a:spLocks noChangeArrowheads="1"/>
          </p:cNvSpPr>
          <p:nvPr/>
        </p:nvSpPr>
        <p:spPr bwMode="auto">
          <a:xfrm>
            <a:off x="6616700" y="1377950"/>
            <a:ext cx="67339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800">
                <a:solidFill>
                  <a:schemeClr val="tx1"/>
                </a:solidFill>
                <a:latin typeface="Times New Roman" charset="0"/>
                <a:ea typeface="ＭＳ Ｐゴシック" charset="0"/>
                <a:cs typeface="ＭＳ Ｐゴシック" charset="0"/>
              </a:defRPr>
            </a:lvl1pPr>
            <a:lvl2pPr marL="742950" indent="-285750">
              <a:defRPr sz="8800">
                <a:solidFill>
                  <a:schemeClr val="tx1"/>
                </a:solidFill>
                <a:latin typeface="Times New Roman" charset="0"/>
                <a:ea typeface="ＭＳ Ｐゴシック" charset="0"/>
              </a:defRPr>
            </a:lvl2pPr>
            <a:lvl3pPr marL="1143000" indent="-228600">
              <a:defRPr sz="8800">
                <a:solidFill>
                  <a:schemeClr val="tx1"/>
                </a:solidFill>
                <a:latin typeface="Times New Roman" charset="0"/>
                <a:ea typeface="ＭＳ Ｐゴシック" charset="0"/>
              </a:defRPr>
            </a:lvl3pPr>
            <a:lvl4pPr marL="1600200" indent="-228600">
              <a:defRPr sz="8800">
                <a:solidFill>
                  <a:schemeClr val="tx1"/>
                </a:solidFill>
                <a:latin typeface="Times New Roman" charset="0"/>
                <a:ea typeface="ＭＳ Ｐゴシック" charset="0"/>
              </a:defRPr>
            </a:lvl4pPr>
            <a:lvl5pPr marL="2057400" indent="-228600">
              <a:defRPr sz="88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88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88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88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8800">
                <a:solidFill>
                  <a:schemeClr val="tx1"/>
                </a:solidFill>
                <a:latin typeface="Times New Roman" charset="0"/>
                <a:ea typeface="ＭＳ Ｐゴシック" charset="0"/>
              </a:defRPr>
            </a:lvl9pPr>
          </a:lstStyle>
          <a:p>
            <a:r>
              <a:rPr lang="en-US" sz="1400" b="1" dirty="0" err="1" smtClean="0">
                <a:solidFill>
                  <a:srgbClr val="000000"/>
                </a:solidFill>
                <a:latin typeface="Arial" charset="0"/>
                <a:cs typeface="Arial" charset="0"/>
              </a:rPr>
              <a:t>qPCR</a:t>
            </a:r>
            <a:endParaRPr lang="en-US" sz="1400" b="1" dirty="0">
              <a:solidFill>
                <a:srgbClr val="000000"/>
              </a:solidFill>
              <a:latin typeface="Arial" charset="0"/>
              <a:cs typeface="Arial" charset="0"/>
            </a:endParaRPr>
          </a:p>
        </p:txBody>
      </p:sp>
      <p:cxnSp>
        <p:nvCxnSpPr>
          <p:cNvPr id="26" name="Straight Connector 25"/>
          <p:cNvCxnSpPr/>
          <p:nvPr/>
        </p:nvCxnSpPr>
        <p:spPr>
          <a:xfrm>
            <a:off x="6858000" y="2978150"/>
            <a:ext cx="1447800" cy="0"/>
          </a:xfrm>
          <a:prstGeom prst="line">
            <a:avLst/>
          </a:prstGeom>
          <a:ln>
            <a:solidFill>
              <a:srgbClr val="292929"/>
            </a:solidFill>
          </a:ln>
          <a:effectLst/>
        </p:spPr>
        <p:style>
          <a:lnRef idx="2">
            <a:schemeClr val="accent1"/>
          </a:lnRef>
          <a:fillRef idx="0">
            <a:schemeClr val="accent1"/>
          </a:fillRef>
          <a:effectRef idx="1">
            <a:schemeClr val="accent1"/>
          </a:effectRef>
          <a:fontRef idx="minor">
            <a:schemeClr val="tx1"/>
          </a:fontRef>
        </p:style>
      </p:cxnSp>
      <p:sp>
        <p:nvSpPr>
          <p:cNvPr id="28" name="TextBox 442"/>
          <p:cNvSpPr txBox="1">
            <a:spLocks noChangeArrowheads="1"/>
          </p:cNvSpPr>
          <p:nvPr/>
        </p:nvSpPr>
        <p:spPr bwMode="auto">
          <a:xfrm>
            <a:off x="7310362" y="2957840"/>
            <a:ext cx="56363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800">
                <a:solidFill>
                  <a:schemeClr val="tx1"/>
                </a:solidFill>
                <a:latin typeface="Times New Roman" charset="0"/>
                <a:ea typeface="ＭＳ Ｐゴシック" charset="0"/>
                <a:cs typeface="ＭＳ Ｐゴシック" charset="0"/>
              </a:defRPr>
            </a:lvl1pPr>
            <a:lvl2pPr marL="742950" indent="-285750">
              <a:defRPr sz="8800">
                <a:solidFill>
                  <a:schemeClr val="tx1"/>
                </a:solidFill>
                <a:latin typeface="Times New Roman" charset="0"/>
                <a:ea typeface="ＭＳ Ｐゴシック" charset="0"/>
              </a:defRPr>
            </a:lvl2pPr>
            <a:lvl3pPr marL="1143000" indent="-228600">
              <a:defRPr sz="8800">
                <a:solidFill>
                  <a:schemeClr val="tx1"/>
                </a:solidFill>
                <a:latin typeface="Times New Roman" charset="0"/>
                <a:ea typeface="ＭＳ Ｐゴシック" charset="0"/>
              </a:defRPr>
            </a:lvl3pPr>
            <a:lvl4pPr marL="1600200" indent="-228600">
              <a:defRPr sz="8800">
                <a:solidFill>
                  <a:schemeClr val="tx1"/>
                </a:solidFill>
                <a:latin typeface="Times New Roman" charset="0"/>
                <a:ea typeface="ＭＳ Ｐゴシック" charset="0"/>
              </a:defRPr>
            </a:lvl4pPr>
            <a:lvl5pPr marL="2057400" indent="-228600">
              <a:defRPr sz="88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88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88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88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8800">
                <a:solidFill>
                  <a:schemeClr val="tx1"/>
                </a:solidFill>
                <a:latin typeface="Times New Roman" charset="0"/>
                <a:ea typeface="ＭＳ Ｐゴシック" charset="0"/>
              </a:defRPr>
            </a:lvl9pPr>
          </a:lstStyle>
          <a:p>
            <a:r>
              <a:rPr lang="en-US" sz="1100" b="1" dirty="0" smtClean="0">
                <a:solidFill>
                  <a:srgbClr val="000000"/>
                </a:solidFill>
                <a:latin typeface="Arial" charset="0"/>
                <a:cs typeface="Arial" charset="0"/>
              </a:rPr>
              <a:t>DAYS</a:t>
            </a:r>
            <a:endParaRPr lang="en-US" sz="1100" b="1" dirty="0">
              <a:solidFill>
                <a:srgbClr val="000000"/>
              </a:solidFill>
              <a:latin typeface="Arial" charset="0"/>
              <a:cs typeface="Arial" charset="0"/>
            </a:endParaRPr>
          </a:p>
        </p:txBody>
      </p:sp>
    </p:spTree>
    <p:extLst>
      <p:ext uri="{BB962C8B-B14F-4D97-AF65-F5344CB8AC3E}">
        <p14:creationId xmlns:p14="http://schemas.microsoft.com/office/powerpoint/2010/main" val="16235378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11"/>
          <p:cNvGraphicFramePr>
            <a:graphicFrameLocks/>
          </p:cNvGraphicFramePr>
          <p:nvPr>
            <p:extLst>
              <p:ext uri="{D42A27DB-BD31-4B8C-83A1-F6EECF244321}">
                <p14:modId xmlns:p14="http://schemas.microsoft.com/office/powerpoint/2010/main" val="946413564"/>
              </p:ext>
            </p:extLst>
          </p:nvPr>
        </p:nvGraphicFramePr>
        <p:xfrm>
          <a:off x="5410200" y="717550"/>
          <a:ext cx="1828800" cy="1676400"/>
        </p:xfrm>
        <a:graphic>
          <a:graphicData uri="http://schemas.openxmlformats.org/drawingml/2006/chart">
            <c:chart xmlns:c="http://schemas.openxmlformats.org/drawingml/2006/chart" xmlns:r="http://schemas.openxmlformats.org/officeDocument/2006/relationships" r:id="rId3"/>
          </a:graphicData>
        </a:graphic>
      </p:graphicFrame>
      <p:grpSp>
        <p:nvGrpSpPr>
          <p:cNvPr id="4" name="Group 3"/>
          <p:cNvGrpSpPr/>
          <p:nvPr/>
        </p:nvGrpSpPr>
        <p:grpSpPr>
          <a:xfrm>
            <a:off x="3505200" y="1936750"/>
            <a:ext cx="3733800" cy="1600200"/>
            <a:chOff x="533400" y="1949450"/>
            <a:chExt cx="3657600" cy="1600200"/>
          </a:xfrm>
        </p:grpSpPr>
        <p:graphicFrame>
          <p:nvGraphicFramePr>
            <p:cNvPr id="13" name="Chart 12"/>
            <p:cNvGraphicFramePr>
              <a:graphicFrameLocks/>
            </p:cNvGraphicFramePr>
            <p:nvPr>
              <p:extLst>
                <p:ext uri="{D42A27DB-BD31-4B8C-83A1-F6EECF244321}">
                  <p14:modId xmlns:p14="http://schemas.microsoft.com/office/powerpoint/2010/main" val="2442528878"/>
                </p:ext>
              </p:extLst>
            </p:nvPr>
          </p:nvGraphicFramePr>
          <p:xfrm>
            <a:off x="533400" y="1949450"/>
            <a:ext cx="1905000" cy="1600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5" name="Chart 14"/>
            <p:cNvGraphicFramePr>
              <a:graphicFrameLocks/>
            </p:cNvGraphicFramePr>
            <p:nvPr>
              <p:extLst>
                <p:ext uri="{D42A27DB-BD31-4B8C-83A1-F6EECF244321}">
                  <p14:modId xmlns:p14="http://schemas.microsoft.com/office/powerpoint/2010/main" val="1807935"/>
                </p:ext>
              </p:extLst>
            </p:nvPr>
          </p:nvGraphicFramePr>
          <p:xfrm>
            <a:off x="2514600" y="1949450"/>
            <a:ext cx="1676400" cy="1600200"/>
          </p:xfrm>
          <a:graphic>
            <a:graphicData uri="http://schemas.openxmlformats.org/drawingml/2006/chart">
              <c:chart xmlns:c="http://schemas.openxmlformats.org/drawingml/2006/chart" xmlns:r="http://schemas.openxmlformats.org/officeDocument/2006/relationships" r:id="rId5"/>
            </a:graphicData>
          </a:graphic>
        </p:graphicFrame>
      </p:grpSp>
      <p:grpSp>
        <p:nvGrpSpPr>
          <p:cNvPr id="5" name="Group 4"/>
          <p:cNvGrpSpPr/>
          <p:nvPr/>
        </p:nvGrpSpPr>
        <p:grpSpPr>
          <a:xfrm>
            <a:off x="3505200" y="3155950"/>
            <a:ext cx="3886200" cy="1612900"/>
            <a:chOff x="605740" y="3168650"/>
            <a:chExt cx="3689330" cy="2057400"/>
          </a:xfrm>
        </p:grpSpPr>
        <p:graphicFrame>
          <p:nvGraphicFramePr>
            <p:cNvPr id="14" name="Chart 13"/>
            <p:cNvGraphicFramePr>
              <a:graphicFrameLocks/>
            </p:cNvGraphicFramePr>
            <p:nvPr>
              <p:extLst>
                <p:ext uri="{D42A27DB-BD31-4B8C-83A1-F6EECF244321}">
                  <p14:modId xmlns:p14="http://schemas.microsoft.com/office/powerpoint/2010/main" val="242833725"/>
                </p:ext>
              </p:extLst>
            </p:nvPr>
          </p:nvGraphicFramePr>
          <p:xfrm>
            <a:off x="605740" y="3168650"/>
            <a:ext cx="1905000" cy="20574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6" name="Chart 15"/>
            <p:cNvGraphicFramePr>
              <a:graphicFrameLocks/>
            </p:cNvGraphicFramePr>
            <p:nvPr>
              <p:extLst>
                <p:ext uri="{D42A27DB-BD31-4B8C-83A1-F6EECF244321}">
                  <p14:modId xmlns:p14="http://schemas.microsoft.com/office/powerpoint/2010/main" val="3297562837"/>
                </p:ext>
              </p:extLst>
            </p:nvPr>
          </p:nvGraphicFramePr>
          <p:xfrm>
            <a:off x="2542470" y="3168650"/>
            <a:ext cx="1752600" cy="2057400"/>
          </p:xfrm>
          <a:graphic>
            <a:graphicData uri="http://schemas.openxmlformats.org/drawingml/2006/chart">
              <c:chart xmlns:c="http://schemas.openxmlformats.org/drawingml/2006/chart" xmlns:r="http://schemas.openxmlformats.org/officeDocument/2006/relationships" r:id="rId7"/>
            </a:graphicData>
          </a:graphic>
        </p:graphicFrame>
      </p:grpSp>
      <p:sp>
        <p:nvSpPr>
          <p:cNvPr id="3" name="Rectangle 2"/>
          <p:cNvSpPr/>
          <p:nvPr/>
        </p:nvSpPr>
        <p:spPr>
          <a:xfrm rot="16200000">
            <a:off x="1818572" y="2795361"/>
            <a:ext cx="3209192" cy="369332"/>
          </a:xfrm>
          <a:prstGeom prst="rect">
            <a:avLst/>
          </a:prstGeom>
        </p:spPr>
        <p:txBody>
          <a:bodyPr wrap="none">
            <a:spAutoFit/>
          </a:bodyPr>
          <a:lstStyle/>
          <a:p>
            <a:r>
              <a:rPr lang="en-US" b="1" i="1" dirty="0" smtClean="0">
                <a:solidFill>
                  <a:srgbClr val="000000"/>
                </a:solidFill>
                <a:latin typeface="Arial"/>
                <a:cs typeface="Arial"/>
              </a:rPr>
              <a:t>Expression relative to actin</a:t>
            </a:r>
            <a:endParaRPr lang="en-US" dirty="0">
              <a:solidFill>
                <a:srgbClr val="000000"/>
              </a:solidFill>
            </a:endParaRPr>
          </a:p>
        </p:txBody>
      </p:sp>
      <p:sp>
        <p:nvSpPr>
          <p:cNvPr id="17" name="TextBox 16"/>
          <p:cNvSpPr txBox="1"/>
          <p:nvPr/>
        </p:nvSpPr>
        <p:spPr>
          <a:xfrm>
            <a:off x="3276600" y="590550"/>
            <a:ext cx="4267200" cy="338554"/>
          </a:xfrm>
          <a:prstGeom prst="rect">
            <a:avLst/>
          </a:prstGeom>
          <a:noFill/>
        </p:spPr>
        <p:txBody>
          <a:bodyPr wrap="square" rtlCol="0">
            <a:spAutoFit/>
          </a:bodyPr>
          <a:lstStyle>
            <a:defPPr>
              <a:defRPr lang="en-US"/>
            </a:defPPr>
            <a:lvl1pPr>
              <a:defRPr b="1" i="1">
                <a:latin typeface="Arial"/>
                <a:cs typeface="Arial"/>
              </a:defRPr>
            </a:lvl1pPr>
          </a:lstStyle>
          <a:p>
            <a:pPr algn="ctr"/>
            <a:r>
              <a:rPr lang="en-US" sz="1600" i="0" dirty="0" smtClean="0">
                <a:solidFill>
                  <a:srgbClr val="000000"/>
                </a:solidFill>
              </a:rPr>
              <a:t>Expression in Cerebellar Extracts</a:t>
            </a:r>
            <a:endParaRPr lang="en-US" sz="1600" i="0" dirty="0">
              <a:solidFill>
                <a:srgbClr val="000000"/>
              </a:solidFill>
            </a:endParaRPr>
          </a:p>
        </p:txBody>
      </p:sp>
      <p:sp>
        <p:nvSpPr>
          <p:cNvPr id="24" name="Rectangle 23"/>
          <p:cNvSpPr/>
          <p:nvPr/>
        </p:nvSpPr>
        <p:spPr>
          <a:xfrm>
            <a:off x="381000" y="1200150"/>
            <a:ext cx="2590800" cy="2062103"/>
          </a:xfrm>
          <a:prstGeom prst="rect">
            <a:avLst/>
          </a:prstGeom>
          <a:noFill/>
          <a:ln>
            <a:noFill/>
          </a:ln>
        </p:spPr>
        <p:txBody>
          <a:bodyPr wrap="square">
            <a:spAutoFit/>
          </a:bodyPr>
          <a:lstStyle/>
          <a:p>
            <a:r>
              <a:rPr lang="en-US" sz="1600" b="1" i="1" dirty="0" smtClean="0">
                <a:solidFill>
                  <a:srgbClr val="000000"/>
                </a:solidFill>
                <a:latin typeface="Arial" panose="020B0604020202020204" pitchFamily="34" charset="0"/>
                <a:cs typeface="Arial" panose="020B0604020202020204" pitchFamily="34" charset="0"/>
              </a:rPr>
              <a:t>ATXN2</a:t>
            </a:r>
            <a:r>
              <a:rPr lang="en-US" sz="1600" b="1" dirty="0" smtClean="0">
                <a:solidFill>
                  <a:srgbClr val="000000"/>
                </a:solidFill>
                <a:latin typeface="Arial" panose="020B0604020202020204" pitchFamily="34" charset="0"/>
                <a:cs typeface="Arial" panose="020B0604020202020204" pitchFamily="34" charset="0"/>
              </a:rPr>
              <a:t>-Q127 or WT </a:t>
            </a:r>
          </a:p>
          <a:p>
            <a:endParaRPr lang="en-US" sz="1600" b="1" dirty="0">
              <a:solidFill>
                <a:srgbClr val="000000"/>
              </a:solidFill>
              <a:latin typeface="Arial" panose="020B0604020202020204" pitchFamily="34" charset="0"/>
              <a:cs typeface="Arial" panose="020B0604020202020204" pitchFamily="34" charset="0"/>
            </a:endParaRPr>
          </a:p>
          <a:p>
            <a:r>
              <a:rPr lang="en-US" sz="1600" b="1" dirty="0" smtClean="0">
                <a:solidFill>
                  <a:srgbClr val="000000"/>
                </a:solidFill>
                <a:latin typeface="Arial" panose="020B0604020202020204" pitchFamily="34" charset="0"/>
                <a:cs typeface="Arial" panose="020B0604020202020204" pitchFamily="34" charset="0"/>
              </a:rPr>
              <a:t>200 </a:t>
            </a:r>
            <a:r>
              <a:rPr lang="en-US" sz="1600" b="1" dirty="0">
                <a:solidFill>
                  <a:srgbClr val="000000"/>
                </a:solidFill>
                <a:latin typeface="Symbol" charset="2"/>
                <a:cs typeface="Symbol" charset="2"/>
              </a:rPr>
              <a:t>m</a:t>
            </a:r>
            <a:r>
              <a:rPr lang="en-US" sz="1600" b="1" dirty="0">
                <a:solidFill>
                  <a:srgbClr val="000000"/>
                </a:solidFill>
                <a:latin typeface="Arial" panose="020B0604020202020204" pitchFamily="34" charset="0"/>
                <a:cs typeface="Arial" panose="020B0604020202020204" pitchFamily="34" charset="0"/>
              </a:rPr>
              <a:t>g </a:t>
            </a:r>
            <a:r>
              <a:rPr lang="en-US" sz="1600" b="1" dirty="0" smtClean="0">
                <a:solidFill>
                  <a:srgbClr val="000000"/>
                </a:solidFill>
                <a:latin typeface="Arial" panose="020B0604020202020204" pitchFamily="34" charset="0"/>
                <a:cs typeface="Arial" panose="020B0604020202020204" pitchFamily="34" charset="0"/>
              </a:rPr>
              <a:t>ASO-1</a:t>
            </a:r>
          </a:p>
          <a:p>
            <a:endParaRPr lang="en-US" sz="1600" b="1" dirty="0">
              <a:solidFill>
                <a:srgbClr val="000000"/>
              </a:solidFill>
              <a:latin typeface="Arial" panose="020B0604020202020204" pitchFamily="34" charset="0"/>
              <a:cs typeface="Arial" panose="020B0604020202020204" pitchFamily="34" charset="0"/>
            </a:endParaRPr>
          </a:p>
          <a:p>
            <a:r>
              <a:rPr lang="en-US" sz="1600" b="1" dirty="0" smtClean="0">
                <a:solidFill>
                  <a:srgbClr val="000000"/>
                </a:solidFill>
                <a:latin typeface="Arial" panose="020B0604020202020204" pitchFamily="34" charset="0"/>
                <a:cs typeface="Arial" panose="020B0604020202020204" pitchFamily="34" charset="0"/>
              </a:rPr>
              <a:t>10 weeks treatment</a:t>
            </a:r>
          </a:p>
          <a:p>
            <a:endParaRPr lang="en-US" sz="1600" b="1" dirty="0">
              <a:solidFill>
                <a:srgbClr val="000000"/>
              </a:solidFill>
              <a:latin typeface="Arial" panose="020B0604020202020204" pitchFamily="34" charset="0"/>
              <a:cs typeface="Arial" panose="020B0604020202020204" pitchFamily="34" charset="0"/>
            </a:endParaRPr>
          </a:p>
          <a:p>
            <a:r>
              <a:rPr lang="en-US" sz="1600" b="1" dirty="0" smtClean="0">
                <a:solidFill>
                  <a:srgbClr val="000000"/>
                </a:solidFill>
                <a:latin typeface="Arial" panose="020B0604020202020204" pitchFamily="34" charset="0"/>
                <a:cs typeface="Arial" panose="020B0604020202020204" pitchFamily="34" charset="0"/>
              </a:rPr>
              <a:t>N=7</a:t>
            </a:r>
          </a:p>
          <a:p>
            <a:endParaRPr lang="en-US" sz="1600" b="1" dirty="0">
              <a:solidFill>
                <a:srgbClr val="000000"/>
              </a:solidFill>
            </a:endParaRPr>
          </a:p>
        </p:txBody>
      </p:sp>
      <p:sp>
        <p:nvSpPr>
          <p:cNvPr id="26" name="Title 1"/>
          <p:cNvSpPr txBox="1">
            <a:spLocks/>
          </p:cNvSpPr>
          <p:nvPr/>
        </p:nvSpPr>
        <p:spPr>
          <a:xfrm>
            <a:off x="228600" y="-19050"/>
            <a:ext cx="8763000" cy="43815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r>
              <a:rPr lang="en-US" sz="2400" kern="0" dirty="0" smtClean="0">
                <a:solidFill>
                  <a:srgbClr val="000000"/>
                </a:solidFill>
                <a:latin typeface="Arial" panose="020B0604020202020204" pitchFamily="34" charset="0"/>
                <a:cs typeface="Arial" panose="020B0604020202020204" pitchFamily="34" charset="0"/>
              </a:rPr>
              <a:t>ASO effects on SCA2 molecular phenotypes</a:t>
            </a:r>
            <a:endParaRPr lang="en-US" sz="2400" kern="0" dirty="0">
              <a:solidFill>
                <a:srgbClr val="000000"/>
              </a:solidFill>
              <a:latin typeface="Arial" panose="020B0604020202020204" pitchFamily="34" charset="0"/>
              <a:cs typeface="Arial" panose="020B0604020202020204" pitchFamily="34" charset="0"/>
            </a:endParaRPr>
          </a:p>
        </p:txBody>
      </p:sp>
      <p:pic>
        <p:nvPicPr>
          <p:cNvPr id="23" name="Picture 22"/>
          <p:cNvPicPr>
            <a:picLocks noChangeAspect="1"/>
          </p:cNvPicPr>
          <p:nvPr/>
        </p:nvPicPr>
        <p:blipFill>
          <a:blip r:embed="rId8">
            <a:clrChange>
              <a:clrFrom>
                <a:srgbClr val="FFFFFF"/>
              </a:clrFrom>
              <a:clrTo>
                <a:srgbClr val="FFFFFF">
                  <a:alpha val="0"/>
                </a:srgbClr>
              </a:clrTo>
            </a:clrChange>
          </a:blip>
          <a:stretch>
            <a:fillRect/>
          </a:stretch>
        </p:blipFill>
        <p:spPr>
          <a:xfrm>
            <a:off x="3685822" y="2296583"/>
            <a:ext cx="3276601" cy="519637"/>
          </a:xfrm>
          <a:prstGeom prst="rect">
            <a:avLst/>
          </a:prstGeom>
        </p:spPr>
      </p:pic>
      <p:graphicFrame>
        <p:nvGraphicFramePr>
          <p:cNvPr id="36" name="Chart 35"/>
          <p:cNvGraphicFramePr>
            <a:graphicFrameLocks/>
          </p:cNvGraphicFramePr>
          <p:nvPr>
            <p:extLst>
              <p:ext uri="{D42A27DB-BD31-4B8C-83A1-F6EECF244321}">
                <p14:modId xmlns:p14="http://schemas.microsoft.com/office/powerpoint/2010/main" val="2790958474"/>
              </p:ext>
            </p:extLst>
          </p:nvPr>
        </p:nvGraphicFramePr>
        <p:xfrm>
          <a:off x="3611035" y="1001183"/>
          <a:ext cx="1837266" cy="1382184"/>
        </p:xfrm>
        <a:graphic>
          <a:graphicData uri="http://schemas.openxmlformats.org/drawingml/2006/chart">
            <c:chart xmlns:c="http://schemas.openxmlformats.org/drawingml/2006/chart" xmlns:r="http://schemas.openxmlformats.org/officeDocument/2006/relationships" r:id="rId9"/>
          </a:graphicData>
        </a:graphic>
      </p:graphicFrame>
      <p:sp>
        <p:nvSpPr>
          <p:cNvPr id="9" name="Rectangle 8"/>
          <p:cNvSpPr/>
          <p:nvPr/>
        </p:nvSpPr>
        <p:spPr>
          <a:xfrm>
            <a:off x="4109657" y="984248"/>
            <a:ext cx="935399" cy="313932"/>
          </a:xfrm>
          <a:prstGeom prst="rect">
            <a:avLst/>
          </a:prstGeom>
          <a:solidFill>
            <a:schemeClr val="bg2">
              <a:lumMod val="40000"/>
              <a:lumOff val="60000"/>
            </a:schemeClr>
          </a:solidFill>
        </p:spPr>
        <p:txBody>
          <a:bodyPr wrap="none">
            <a:spAutoFit/>
          </a:bodyPr>
          <a:lstStyle/>
          <a:p>
            <a:pPr algn="ctr">
              <a:defRPr sz="1440" b="1" i="1" u="none" strike="noStrike" kern="1200" baseline="0">
                <a:solidFill>
                  <a:srgbClr val="000000"/>
                </a:solidFill>
                <a:latin typeface="Arial"/>
                <a:ea typeface="+mn-ea"/>
                <a:cs typeface="Arial"/>
              </a:defRPr>
            </a:pPr>
            <a:r>
              <a:rPr lang="en-US" i="1" dirty="0" smtClean="0">
                <a:solidFill>
                  <a:srgbClr val="000000"/>
                </a:solidFill>
                <a:latin typeface="Arial"/>
                <a:cs typeface="Arial"/>
              </a:rPr>
              <a:t>hATXN2</a:t>
            </a:r>
            <a:endParaRPr lang="en-US" i="1" dirty="0">
              <a:solidFill>
                <a:srgbClr val="000000"/>
              </a:solidFill>
              <a:latin typeface="Arial"/>
              <a:cs typeface="Arial"/>
            </a:endParaRPr>
          </a:p>
        </p:txBody>
      </p:sp>
      <p:sp>
        <p:nvSpPr>
          <p:cNvPr id="37" name="Rectangle 36"/>
          <p:cNvSpPr/>
          <p:nvPr/>
        </p:nvSpPr>
        <p:spPr>
          <a:xfrm>
            <a:off x="4868334" y="1618586"/>
            <a:ext cx="374639" cy="313932"/>
          </a:xfrm>
          <a:prstGeom prst="rect">
            <a:avLst/>
          </a:prstGeom>
          <a:noFill/>
        </p:spPr>
        <p:txBody>
          <a:bodyPr wrap="none">
            <a:spAutoFit/>
          </a:bodyPr>
          <a:lstStyle/>
          <a:p>
            <a:pPr algn="ctr">
              <a:defRPr sz="1440" b="1" i="1" u="none" strike="noStrike" kern="1200" baseline="0">
                <a:solidFill>
                  <a:srgbClr val="000000"/>
                </a:solidFill>
                <a:latin typeface="Arial"/>
                <a:ea typeface="+mn-ea"/>
                <a:cs typeface="Arial"/>
              </a:defRPr>
            </a:pPr>
            <a:r>
              <a:rPr lang="en-US" i="1" dirty="0" smtClean="0">
                <a:solidFill>
                  <a:srgbClr val="000000"/>
                </a:solidFill>
                <a:latin typeface="Arial"/>
                <a:cs typeface="Arial"/>
              </a:rPr>
              <a:t>**</a:t>
            </a:r>
            <a:endParaRPr lang="en-US" i="1" dirty="0">
              <a:solidFill>
                <a:srgbClr val="000000"/>
              </a:solidFill>
              <a:latin typeface="Arial"/>
              <a:cs typeface="Arial"/>
            </a:endParaRPr>
          </a:p>
        </p:txBody>
      </p:sp>
      <p:sp>
        <p:nvSpPr>
          <p:cNvPr id="38" name="Rectangle 37"/>
          <p:cNvSpPr/>
          <p:nvPr/>
        </p:nvSpPr>
        <p:spPr>
          <a:xfrm>
            <a:off x="6477000" y="1305320"/>
            <a:ext cx="374639" cy="313932"/>
          </a:xfrm>
          <a:prstGeom prst="rect">
            <a:avLst/>
          </a:prstGeom>
          <a:noFill/>
        </p:spPr>
        <p:txBody>
          <a:bodyPr wrap="none">
            <a:spAutoFit/>
          </a:bodyPr>
          <a:lstStyle/>
          <a:p>
            <a:pPr algn="ctr">
              <a:defRPr sz="1440" b="1" i="1" u="none" strike="noStrike" kern="1200" baseline="0">
                <a:solidFill>
                  <a:srgbClr val="000000"/>
                </a:solidFill>
                <a:latin typeface="Arial"/>
                <a:ea typeface="+mn-ea"/>
                <a:cs typeface="Arial"/>
              </a:defRPr>
            </a:pPr>
            <a:r>
              <a:rPr lang="en-US" i="1" dirty="0" smtClean="0">
                <a:solidFill>
                  <a:srgbClr val="000000"/>
                </a:solidFill>
                <a:latin typeface="Arial"/>
                <a:cs typeface="Arial"/>
              </a:rPr>
              <a:t>**</a:t>
            </a:r>
            <a:endParaRPr lang="en-US" i="1" dirty="0">
              <a:solidFill>
                <a:srgbClr val="000000"/>
              </a:solidFill>
              <a:latin typeface="Arial"/>
              <a:cs typeface="Arial"/>
            </a:endParaRPr>
          </a:p>
        </p:txBody>
      </p:sp>
      <p:cxnSp>
        <p:nvCxnSpPr>
          <p:cNvPr id="19" name="Straight Connector 18"/>
          <p:cNvCxnSpPr/>
          <p:nvPr/>
        </p:nvCxnSpPr>
        <p:spPr bwMode="auto">
          <a:xfrm>
            <a:off x="6477000" y="1492250"/>
            <a:ext cx="381000" cy="0"/>
          </a:xfrm>
          <a:prstGeom prst="line">
            <a:avLst/>
          </a:prstGeom>
          <a:solidFill>
            <a:schemeClr val="accent1"/>
          </a:solidFill>
          <a:ln w="12700" cap="flat" cmpd="sng" algn="ctr">
            <a:solidFill>
              <a:srgbClr val="000000"/>
            </a:solidFill>
            <a:prstDash val="solid"/>
            <a:round/>
            <a:headEnd type="none" w="sm" len="sm"/>
            <a:tailEnd type="none" w="sm" len="sm"/>
          </a:ln>
          <a:effectLst/>
        </p:spPr>
      </p:cxnSp>
      <p:grpSp>
        <p:nvGrpSpPr>
          <p:cNvPr id="56" name="Group 55"/>
          <p:cNvGrpSpPr/>
          <p:nvPr/>
        </p:nvGrpSpPr>
        <p:grpSpPr>
          <a:xfrm>
            <a:off x="4622799" y="3812113"/>
            <a:ext cx="2362203" cy="508669"/>
            <a:chOff x="1574799" y="3824813"/>
            <a:chExt cx="2362203" cy="508669"/>
          </a:xfrm>
        </p:grpSpPr>
        <p:grpSp>
          <p:nvGrpSpPr>
            <p:cNvPr id="21" name="Group 20"/>
            <p:cNvGrpSpPr/>
            <p:nvPr/>
          </p:nvGrpSpPr>
          <p:grpSpPr>
            <a:xfrm>
              <a:off x="1574799" y="4019550"/>
              <a:ext cx="461325" cy="313932"/>
              <a:chOff x="2133600" y="5145616"/>
              <a:chExt cx="461325" cy="313932"/>
            </a:xfrm>
          </p:grpSpPr>
          <p:sp>
            <p:nvSpPr>
              <p:cNvPr id="41" name="Rectangle 40"/>
              <p:cNvSpPr/>
              <p:nvPr/>
            </p:nvSpPr>
            <p:spPr>
              <a:xfrm>
                <a:off x="2148512" y="5145616"/>
                <a:ext cx="446413" cy="313932"/>
              </a:xfrm>
              <a:prstGeom prst="rect">
                <a:avLst/>
              </a:prstGeom>
              <a:noFill/>
            </p:spPr>
            <p:txBody>
              <a:bodyPr wrap="none">
                <a:spAutoFit/>
              </a:bodyPr>
              <a:lstStyle/>
              <a:p>
                <a:pPr algn="ctr">
                  <a:defRPr sz="1440" b="1" i="1" u="none" strike="noStrike" kern="1200" baseline="0">
                    <a:solidFill>
                      <a:srgbClr val="000000"/>
                    </a:solidFill>
                    <a:latin typeface="Arial"/>
                    <a:ea typeface="+mn-ea"/>
                    <a:cs typeface="Arial"/>
                  </a:defRPr>
                </a:pPr>
                <a:r>
                  <a:rPr lang="en-US" i="1" dirty="0" smtClean="0">
                    <a:solidFill>
                      <a:srgbClr val="000000"/>
                    </a:solidFill>
                    <a:latin typeface="Arial"/>
                    <a:cs typeface="Arial"/>
                  </a:rPr>
                  <a:t>ns</a:t>
                </a:r>
                <a:endParaRPr lang="en-US" i="1" dirty="0">
                  <a:solidFill>
                    <a:srgbClr val="000000"/>
                  </a:solidFill>
                  <a:latin typeface="Arial"/>
                  <a:cs typeface="Arial"/>
                </a:endParaRPr>
              </a:p>
            </p:txBody>
          </p:sp>
          <p:cxnSp>
            <p:nvCxnSpPr>
              <p:cNvPr id="42" name="Straight Connector 41"/>
              <p:cNvCxnSpPr/>
              <p:nvPr/>
            </p:nvCxnSpPr>
            <p:spPr bwMode="auto">
              <a:xfrm>
                <a:off x="2133600" y="5425680"/>
                <a:ext cx="457200" cy="0"/>
              </a:xfrm>
              <a:prstGeom prst="line">
                <a:avLst/>
              </a:prstGeom>
              <a:solidFill>
                <a:schemeClr val="accent1"/>
              </a:solidFill>
              <a:ln w="12700" cap="flat" cmpd="sng" algn="ctr">
                <a:solidFill>
                  <a:srgbClr val="000000"/>
                </a:solidFill>
                <a:prstDash val="solid"/>
                <a:round/>
                <a:headEnd type="none" w="sm" len="sm"/>
                <a:tailEnd type="none" w="sm" len="sm"/>
              </a:ln>
              <a:effectLst/>
            </p:spPr>
          </p:cxnSp>
        </p:grpSp>
        <p:grpSp>
          <p:nvGrpSpPr>
            <p:cNvPr id="49" name="Group 48"/>
            <p:cNvGrpSpPr/>
            <p:nvPr/>
          </p:nvGrpSpPr>
          <p:grpSpPr>
            <a:xfrm>
              <a:off x="3479802" y="3824813"/>
              <a:ext cx="457200" cy="313932"/>
              <a:chOff x="2133600" y="5196413"/>
              <a:chExt cx="457200" cy="313932"/>
            </a:xfrm>
          </p:grpSpPr>
          <p:sp>
            <p:nvSpPr>
              <p:cNvPr id="50" name="Rectangle 49"/>
              <p:cNvSpPr/>
              <p:nvPr/>
            </p:nvSpPr>
            <p:spPr>
              <a:xfrm>
                <a:off x="2220331" y="5196413"/>
                <a:ext cx="302775" cy="313932"/>
              </a:xfrm>
              <a:prstGeom prst="rect">
                <a:avLst/>
              </a:prstGeom>
              <a:noFill/>
            </p:spPr>
            <p:txBody>
              <a:bodyPr wrap="none">
                <a:spAutoFit/>
              </a:bodyPr>
              <a:lstStyle/>
              <a:p>
                <a:pPr algn="ctr">
                  <a:defRPr sz="1440" b="1" i="1" u="none" strike="noStrike" kern="1200" baseline="0">
                    <a:solidFill>
                      <a:srgbClr val="000000"/>
                    </a:solidFill>
                    <a:latin typeface="Arial"/>
                    <a:ea typeface="+mn-ea"/>
                    <a:cs typeface="Arial"/>
                  </a:defRPr>
                </a:pPr>
                <a:r>
                  <a:rPr lang="en-US" i="1" dirty="0" smtClean="0">
                    <a:solidFill>
                      <a:srgbClr val="000000"/>
                    </a:solidFill>
                    <a:latin typeface="Arial"/>
                    <a:cs typeface="Arial"/>
                  </a:rPr>
                  <a:t>*</a:t>
                </a:r>
                <a:endParaRPr lang="en-US" i="1" dirty="0">
                  <a:solidFill>
                    <a:srgbClr val="000000"/>
                  </a:solidFill>
                  <a:latin typeface="Arial"/>
                  <a:cs typeface="Arial"/>
                </a:endParaRPr>
              </a:p>
            </p:txBody>
          </p:sp>
          <p:cxnSp>
            <p:nvCxnSpPr>
              <p:cNvPr id="51" name="Straight Connector 50"/>
              <p:cNvCxnSpPr/>
              <p:nvPr/>
            </p:nvCxnSpPr>
            <p:spPr bwMode="auto">
              <a:xfrm>
                <a:off x="2133600" y="5425680"/>
                <a:ext cx="457200" cy="0"/>
              </a:xfrm>
              <a:prstGeom prst="line">
                <a:avLst/>
              </a:prstGeom>
              <a:solidFill>
                <a:schemeClr val="accent1"/>
              </a:solidFill>
              <a:ln w="12700" cap="flat" cmpd="sng" algn="ctr">
                <a:solidFill>
                  <a:srgbClr val="000000"/>
                </a:solidFill>
                <a:prstDash val="solid"/>
                <a:round/>
                <a:headEnd type="none" w="sm" len="sm"/>
                <a:tailEnd type="none" w="sm" len="sm"/>
              </a:ln>
              <a:effectLst/>
            </p:spPr>
          </p:cxnSp>
        </p:grpSp>
      </p:grpSp>
      <p:grpSp>
        <p:nvGrpSpPr>
          <p:cNvPr id="55" name="Group 54"/>
          <p:cNvGrpSpPr/>
          <p:nvPr/>
        </p:nvGrpSpPr>
        <p:grpSpPr>
          <a:xfrm>
            <a:off x="4605868" y="2559050"/>
            <a:ext cx="2256257" cy="390132"/>
            <a:chOff x="1557868" y="2571750"/>
            <a:chExt cx="2256257" cy="390132"/>
          </a:xfrm>
        </p:grpSpPr>
        <p:grpSp>
          <p:nvGrpSpPr>
            <p:cNvPr id="46" name="Group 45"/>
            <p:cNvGrpSpPr/>
            <p:nvPr/>
          </p:nvGrpSpPr>
          <p:grpSpPr>
            <a:xfrm>
              <a:off x="3352800" y="2571750"/>
              <a:ext cx="461325" cy="313932"/>
              <a:chOff x="2133600" y="5149849"/>
              <a:chExt cx="461325" cy="313932"/>
            </a:xfrm>
          </p:grpSpPr>
          <p:sp>
            <p:nvSpPr>
              <p:cNvPr id="47" name="Rectangle 46"/>
              <p:cNvSpPr/>
              <p:nvPr/>
            </p:nvSpPr>
            <p:spPr>
              <a:xfrm>
                <a:off x="2148512" y="5149849"/>
                <a:ext cx="446413" cy="313932"/>
              </a:xfrm>
              <a:prstGeom prst="rect">
                <a:avLst/>
              </a:prstGeom>
              <a:noFill/>
            </p:spPr>
            <p:txBody>
              <a:bodyPr wrap="none">
                <a:spAutoFit/>
              </a:bodyPr>
              <a:lstStyle/>
              <a:p>
                <a:pPr algn="ctr">
                  <a:defRPr sz="1440" b="1" i="1" u="none" strike="noStrike" kern="1200" baseline="0">
                    <a:solidFill>
                      <a:srgbClr val="000000"/>
                    </a:solidFill>
                    <a:latin typeface="Arial"/>
                    <a:ea typeface="+mn-ea"/>
                    <a:cs typeface="Arial"/>
                  </a:defRPr>
                </a:pPr>
                <a:r>
                  <a:rPr lang="en-US" i="1" dirty="0" smtClean="0">
                    <a:solidFill>
                      <a:srgbClr val="000000"/>
                    </a:solidFill>
                    <a:latin typeface="Arial"/>
                    <a:cs typeface="Arial"/>
                  </a:rPr>
                  <a:t>ns</a:t>
                </a:r>
                <a:endParaRPr lang="en-US" i="1" dirty="0">
                  <a:solidFill>
                    <a:srgbClr val="000000"/>
                  </a:solidFill>
                  <a:latin typeface="Arial"/>
                  <a:cs typeface="Arial"/>
                </a:endParaRPr>
              </a:p>
            </p:txBody>
          </p:sp>
          <p:cxnSp>
            <p:nvCxnSpPr>
              <p:cNvPr id="48" name="Straight Connector 47"/>
              <p:cNvCxnSpPr/>
              <p:nvPr/>
            </p:nvCxnSpPr>
            <p:spPr bwMode="auto">
              <a:xfrm>
                <a:off x="2133600" y="5425680"/>
                <a:ext cx="457200" cy="0"/>
              </a:xfrm>
              <a:prstGeom prst="line">
                <a:avLst/>
              </a:prstGeom>
              <a:solidFill>
                <a:schemeClr val="accent1"/>
              </a:solidFill>
              <a:ln w="12700" cap="flat" cmpd="sng" algn="ctr">
                <a:solidFill>
                  <a:srgbClr val="000000"/>
                </a:solidFill>
                <a:prstDash val="solid"/>
                <a:round/>
                <a:headEnd type="none" w="sm" len="sm"/>
                <a:tailEnd type="none" w="sm" len="sm"/>
              </a:ln>
              <a:effectLst/>
            </p:spPr>
          </p:cxnSp>
        </p:grpSp>
        <p:grpSp>
          <p:nvGrpSpPr>
            <p:cNvPr id="52" name="Group 51"/>
            <p:cNvGrpSpPr/>
            <p:nvPr/>
          </p:nvGrpSpPr>
          <p:grpSpPr>
            <a:xfrm>
              <a:off x="1557868" y="2647950"/>
              <a:ext cx="457200" cy="313932"/>
              <a:chOff x="2133600" y="5221816"/>
              <a:chExt cx="457200" cy="313932"/>
            </a:xfrm>
          </p:grpSpPr>
          <p:sp>
            <p:nvSpPr>
              <p:cNvPr id="53" name="Rectangle 52"/>
              <p:cNvSpPr/>
              <p:nvPr/>
            </p:nvSpPr>
            <p:spPr>
              <a:xfrm>
                <a:off x="2220331" y="5221816"/>
                <a:ext cx="302774" cy="313932"/>
              </a:xfrm>
              <a:prstGeom prst="rect">
                <a:avLst/>
              </a:prstGeom>
              <a:noFill/>
            </p:spPr>
            <p:txBody>
              <a:bodyPr wrap="none">
                <a:spAutoFit/>
              </a:bodyPr>
              <a:lstStyle/>
              <a:p>
                <a:pPr algn="ctr">
                  <a:defRPr sz="1440" b="1" i="1" u="none" strike="noStrike" kern="1200" baseline="0">
                    <a:solidFill>
                      <a:srgbClr val="000000"/>
                    </a:solidFill>
                    <a:latin typeface="Arial"/>
                    <a:ea typeface="+mn-ea"/>
                    <a:cs typeface="Arial"/>
                  </a:defRPr>
                </a:pPr>
                <a:r>
                  <a:rPr lang="en-US" i="1" dirty="0" smtClean="0">
                    <a:solidFill>
                      <a:srgbClr val="000000"/>
                    </a:solidFill>
                    <a:latin typeface="Arial"/>
                    <a:cs typeface="Arial"/>
                  </a:rPr>
                  <a:t>*</a:t>
                </a:r>
                <a:endParaRPr lang="en-US" i="1" dirty="0">
                  <a:solidFill>
                    <a:srgbClr val="000000"/>
                  </a:solidFill>
                  <a:latin typeface="Arial"/>
                  <a:cs typeface="Arial"/>
                </a:endParaRPr>
              </a:p>
            </p:txBody>
          </p:sp>
          <p:cxnSp>
            <p:nvCxnSpPr>
              <p:cNvPr id="54" name="Straight Connector 53"/>
              <p:cNvCxnSpPr/>
              <p:nvPr/>
            </p:nvCxnSpPr>
            <p:spPr bwMode="auto">
              <a:xfrm>
                <a:off x="2133600" y="5425680"/>
                <a:ext cx="457200" cy="0"/>
              </a:xfrm>
              <a:prstGeom prst="line">
                <a:avLst/>
              </a:prstGeom>
              <a:solidFill>
                <a:schemeClr val="accent1"/>
              </a:solidFill>
              <a:ln w="12700" cap="flat" cmpd="sng" algn="ctr">
                <a:solidFill>
                  <a:srgbClr val="000000"/>
                </a:solidFill>
                <a:prstDash val="solid"/>
                <a:round/>
                <a:headEnd type="none" w="sm" len="sm"/>
                <a:tailEnd type="none" w="sm" len="sm"/>
              </a:ln>
              <a:effectLst/>
            </p:spPr>
          </p:cxnSp>
        </p:grpSp>
      </p:grpSp>
      <p:sp>
        <p:nvSpPr>
          <p:cNvPr id="8" name="Rounded Rectangle 7"/>
          <p:cNvSpPr/>
          <p:nvPr/>
        </p:nvSpPr>
        <p:spPr bwMode="auto">
          <a:xfrm>
            <a:off x="228600" y="1047750"/>
            <a:ext cx="2362200" cy="2362200"/>
          </a:xfrm>
          <a:prstGeom prst="roundRect">
            <a:avLst/>
          </a:prstGeom>
          <a:noFill/>
          <a:ln w="127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2675674309"/>
      </p:ext>
    </p:extLst>
  </p:cSld>
  <p:clrMapOvr>
    <a:masterClrMapping/>
  </p:clrMapOvr>
  <p:transition xmlns:p14="http://schemas.microsoft.com/office/powerpoint/2010/main">
    <p:checke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 0 L 0 0.22222 " pathEditMode="relative" rAng="0" ptsTypes="AA">
                                      <p:cBhvr>
                                        <p:cTn id="6" dur="2000" fill="hold"/>
                                        <p:tgtEl>
                                          <p:spTgt spid="23"/>
                                        </p:tgtEl>
                                        <p:attrNameLst>
                                          <p:attrName>ppt_x</p:attrName>
                                          <p:attrName>ppt_y</p:attrName>
                                        </p:attrNameLst>
                                      </p:cBhvr>
                                      <p:rCtr x="0" y="11111"/>
                                    </p:animMotion>
                                  </p:childTnLst>
                                </p:cTn>
                              </p:par>
                            </p:childTnLst>
                          </p:cTn>
                        </p:par>
                        <p:par>
                          <p:cTn id="7" fill="hold">
                            <p:stCondLst>
                              <p:cond delay="2000"/>
                            </p:stCondLst>
                            <p:childTnLst>
                              <p:par>
                                <p:cTn id="8" presetID="53" presetClass="entr" presetSubtype="16" fill="hold" nodeType="afterEffect">
                                  <p:stCondLst>
                                    <p:cond delay="0"/>
                                  </p:stCondLst>
                                  <p:childTnLst>
                                    <p:set>
                                      <p:cBhvr>
                                        <p:cTn id="9" dur="1" fill="hold">
                                          <p:stCondLst>
                                            <p:cond delay="0"/>
                                          </p:stCondLst>
                                        </p:cTn>
                                        <p:tgtEl>
                                          <p:spTgt spid="4"/>
                                        </p:tgtEl>
                                        <p:attrNameLst>
                                          <p:attrName>style.visibility</p:attrName>
                                        </p:attrNameLst>
                                      </p:cBhvr>
                                      <p:to>
                                        <p:strVal val="visible"/>
                                      </p:to>
                                    </p:set>
                                    <p:anim calcmode="lin" valueType="num">
                                      <p:cBhvr>
                                        <p:cTn id="10" dur="500" fill="hold"/>
                                        <p:tgtEl>
                                          <p:spTgt spid="4"/>
                                        </p:tgtEl>
                                        <p:attrNameLst>
                                          <p:attrName>ppt_w</p:attrName>
                                        </p:attrNameLst>
                                      </p:cBhvr>
                                      <p:tavLst>
                                        <p:tav tm="0">
                                          <p:val>
                                            <p:fltVal val="0"/>
                                          </p:val>
                                        </p:tav>
                                        <p:tav tm="100000">
                                          <p:val>
                                            <p:strVal val="#ppt_w"/>
                                          </p:val>
                                        </p:tav>
                                      </p:tavLst>
                                    </p:anim>
                                    <p:anim calcmode="lin" valueType="num">
                                      <p:cBhvr>
                                        <p:cTn id="11" dur="500" fill="hold"/>
                                        <p:tgtEl>
                                          <p:spTgt spid="4"/>
                                        </p:tgtEl>
                                        <p:attrNameLst>
                                          <p:attrName>ppt_h</p:attrName>
                                        </p:attrNameLst>
                                      </p:cBhvr>
                                      <p:tavLst>
                                        <p:tav tm="0">
                                          <p:val>
                                            <p:fltVal val="0"/>
                                          </p:val>
                                        </p:tav>
                                        <p:tav tm="100000">
                                          <p:val>
                                            <p:strVal val="#ppt_h"/>
                                          </p:val>
                                        </p:tav>
                                      </p:tavLst>
                                    </p:anim>
                                    <p:animEffect transition="in" filter="fade">
                                      <p:cBhvr>
                                        <p:cTn id="12" dur="500"/>
                                        <p:tgtEl>
                                          <p:spTgt spid="4"/>
                                        </p:tgtEl>
                                      </p:cBhvr>
                                    </p:animEffect>
                                  </p:childTnLst>
                                </p:cTn>
                              </p:par>
                            </p:childTnLst>
                          </p:cTn>
                        </p:par>
                        <p:par>
                          <p:cTn id="13" fill="hold">
                            <p:stCondLst>
                              <p:cond delay="2500"/>
                            </p:stCondLst>
                            <p:childTnLst>
                              <p:par>
                                <p:cTn id="14" presetID="1" presetClass="entr" presetSubtype="0" fill="hold" nodeType="afterEffect">
                                  <p:stCondLst>
                                    <p:cond delay="0"/>
                                  </p:stCondLst>
                                  <p:childTnLst>
                                    <p:set>
                                      <p:cBhvr>
                                        <p:cTn id="15" dur="1" fill="hold">
                                          <p:stCondLst>
                                            <p:cond delay="0"/>
                                          </p:stCondLst>
                                        </p:cTn>
                                        <p:tgtEl>
                                          <p:spTgt spid="55"/>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0" presetClass="path" presetSubtype="0" accel="50000" decel="50000" fill="hold" nodeType="clickEffect">
                                  <p:stCondLst>
                                    <p:cond delay="0"/>
                                  </p:stCondLst>
                                  <p:childTnLst>
                                    <p:animMotion origin="layout" path="M 1.66667E-6 0.22222 L 0.00035 0.44506 " pathEditMode="relative" rAng="0" ptsTypes="AA">
                                      <p:cBhvr>
                                        <p:cTn id="19" dur="2000" fill="hold"/>
                                        <p:tgtEl>
                                          <p:spTgt spid="23"/>
                                        </p:tgtEl>
                                        <p:attrNameLst>
                                          <p:attrName>ppt_x</p:attrName>
                                          <p:attrName>ppt_y</p:attrName>
                                        </p:attrNameLst>
                                      </p:cBhvr>
                                      <p:rCtr x="17" y="11142"/>
                                    </p:animMotion>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0">
                                          <p:val>
                                            <p:fltVal val="0"/>
                                          </p:val>
                                        </p:tav>
                                        <p:tav tm="100000">
                                          <p:val>
                                            <p:strVal val="#ppt_w"/>
                                          </p:val>
                                        </p:tav>
                                      </p:tavLst>
                                    </p:anim>
                                    <p:anim calcmode="lin" valueType="num">
                                      <p:cBhvr>
                                        <p:cTn id="24" dur="500" fill="hold"/>
                                        <p:tgtEl>
                                          <p:spTgt spid="5"/>
                                        </p:tgtEl>
                                        <p:attrNameLst>
                                          <p:attrName>ppt_h</p:attrName>
                                        </p:attrNameLst>
                                      </p:cBhvr>
                                      <p:tavLst>
                                        <p:tav tm="0">
                                          <p:val>
                                            <p:fltVal val="0"/>
                                          </p:val>
                                        </p:tav>
                                        <p:tav tm="100000">
                                          <p:val>
                                            <p:strVal val="#ppt_h"/>
                                          </p:val>
                                        </p:tav>
                                      </p:tavLst>
                                    </p:anim>
                                    <p:animEffect transition="in" filter="fade">
                                      <p:cBhvr>
                                        <p:cTn id="25" dur="500"/>
                                        <p:tgtEl>
                                          <p:spTgt spid="5"/>
                                        </p:tgtEl>
                                      </p:cBhvr>
                                    </p:animEffect>
                                  </p:childTnLst>
                                </p:cTn>
                              </p:par>
                            </p:childTnLst>
                          </p:cTn>
                        </p:par>
                        <p:par>
                          <p:cTn id="26" fill="hold">
                            <p:stCondLst>
                              <p:cond delay="2500"/>
                            </p:stCondLst>
                            <p:childTnLst>
                              <p:par>
                                <p:cTn id="27" presetID="1" presetClass="entr" presetSubtype="0"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2133600" y="400050"/>
            <a:ext cx="4648200" cy="338554"/>
          </a:xfrm>
          <a:prstGeom prst="rect">
            <a:avLst/>
          </a:prstGeom>
          <a:noFill/>
          <a:ln>
            <a:noFill/>
          </a:ln>
        </p:spPr>
        <p:txBody>
          <a:bodyPr wrap="square">
            <a:spAutoFit/>
          </a:bodyPr>
          <a:lstStyle/>
          <a:p>
            <a:pPr algn="ctr"/>
            <a:r>
              <a:rPr lang="en-US" sz="1600" b="1" i="1" dirty="0" smtClean="0">
                <a:solidFill>
                  <a:srgbClr val="000000"/>
                </a:solidFill>
                <a:latin typeface="Arial" panose="020B0604020202020204" pitchFamily="34" charset="0"/>
                <a:cs typeface="Arial" panose="020B0604020202020204" pitchFamily="34" charset="0"/>
              </a:rPr>
              <a:t>ATXN2</a:t>
            </a:r>
            <a:r>
              <a:rPr lang="en-US" sz="1600" b="1" dirty="0" smtClean="0">
                <a:solidFill>
                  <a:srgbClr val="000000"/>
                </a:solidFill>
                <a:latin typeface="Arial" panose="020B0604020202020204" pitchFamily="34" charset="0"/>
                <a:cs typeface="Arial" panose="020B0604020202020204" pitchFamily="34" charset="0"/>
              </a:rPr>
              <a:t>-Q127 mice treated with 200 </a:t>
            </a:r>
            <a:r>
              <a:rPr lang="en-US" sz="1600" b="1" dirty="0">
                <a:solidFill>
                  <a:srgbClr val="000000"/>
                </a:solidFill>
                <a:latin typeface="Symbol" charset="2"/>
                <a:cs typeface="Symbol" charset="2"/>
              </a:rPr>
              <a:t>m</a:t>
            </a:r>
            <a:r>
              <a:rPr lang="en-US" sz="1600" b="1" dirty="0">
                <a:solidFill>
                  <a:srgbClr val="000000"/>
                </a:solidFill>
                <a:latin typeface="Arial" panose="020B0604020202020204" pitchFamily="34" charset="0"/>
                <a:cs typeface="Arial" panose="020B0604020202020204" pitchFamily="34" charset="0"/>
              </a:rPr>
              <a:t>g </a:t>
            </a:r>
            <a:r>
              <a:rPr lang="en-US" sz="1600" b="1" dirty="0" smtClean="0">
                <a:solidFill>
                  <a:srgbClr val="000000"/>
                </a:solidFill>
                <a:latin typeface="Arial" panose="020B0604020202020204" pitchFamily="34" charset="0"/>
                <a:cs typeface="Arial" panose="020B0604020202020204" pitchFamily="34" charset="0"/>
              </a:rPr>
              <a:t>ASO</a:t>
            </a:r>
            <a:endParaRPr lang="en-US" sz="1600" b="1" dirty="0">
              <a:solidFill>
                <a:srgbClr val="000000"/>
              </a:solidFill>
            </a:endParaRPr>
          </a:p>
        </p:txBody>
      </p:sp>
      <p:sp>
        <p:nvSpPr>
          <p:cNvPr id="26" name="Title 1"/>
          <p:cNvSpPr txBox="1">
            <a:spLocks/>
          </p:cNvSpPr>
          <p:nvPr/>
        </p:nvSpPr>
        <p:spPr>
          <a:xfrm>
            <a:off x="228600" y="-19050"/>
            <a:ext cx="8763000" cy="43815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r>
              <a:rPr lang="en-US" sz="2400" kern="0" dirty="0" smtClean="0">
                <a:solidFill>
                  <a:srgbClr val="000000"/>
                </a:solidFill>
                <a:latin typeface="Arial" panose="020B0604020202020204" pitchFamily="34" charset="0"/>
                <a:cs typeface="Arial" panose="020B0604020202020204" pitchFamily="34" charset="0"/>
              </a:rPr>
              <a:t>ASO effects on SCA2 motor phenotypes</a:t>
            </a:r>
            <a:endParaRPr lang="en-US" sz="2400" kern="0" dirty="0">
              <a:solidFill>
                <a:srgbClr val="000000"/>
              </a:solidFill>
              <a:latin typeface="Arial" panose="020B0604020202020204" pitchFamily="34" charset="0"/>
              <a:cs typeface="Arial" panose="020B0604020202020204" pitchFamily="34" charset="0"/>
            </a:endParaRPr>
          </a:p>
        </p:txBody>
      </p:sp>
      <p:sp>
        <p:nvSpPr>
          <p:cNvPr id="25" name="TextBox 24"/>
          <p:cNvSpPr txBox="1"/>
          <p:nvPr/>
        </p:nvSpPr>
        <p:spPr>
          <a:xfrm>
            <a:off x="304800" y="1136650"/>
            <a:ext cx="4267200" cy="338554"/>
          </a:xfrm>
          <a:prstGeom prst="rect">
            <a:avLst/>
          </a:prstGeom>
          <a:noFill/>
        </p:spPr>
        <p:txBody>
          <a:bodyPr wrap="square" rtlCol="0">
            <a:spAutoFit/>
          </a:bodyPr>
          <a:lstStyle>
            <a:defPPr>
              <a:defRPr lang="en-US"/>
            </a:defPPr>
            <a:lvl1pPr>
              <a:defRPr b="1" i="1">
                <a:latin typeface="Arial"/>
                <a:cs typeface="Arial"/>
              </a:defRPr>
            </a:lvl1pPr>
          </a:lstStyle>
          <a:p>
            <a:pPr algn="ctr"/>
            <a:r>
              <a:rPr lang="en-US" sz="1600" i="0" dirty="0" smtClean="0">
                <a:solidFill>
                  <a:srgbClr val="000000"/>
                </a:solidFill>
              </a:rPr>
              <a:t>Accelerating rotarod</a:t>
            </a:r>
            <a:endParaRPr lang="en-US" sz="1600" i="0" dirty="0">
              <a:solidFill>
                <a:srgbClr val="000000"/>
              </a:solidFill>
            </a:endParaRPr>
          </a:p>
        </p:txBody>
      </p:sp>
      <p:graphicFrame>
        <p:nvGraphicFramePr>
          <p:cNvPr id="27" name="Chart 26"/>
          <p:cNvGraphicFramePr>
            <a:graphicFrameLocks/>
          </p:cNvGraphicFramePr>
          <p:nvPr>
            <p:extLst>
              <p:ext uri="{D42A27DB-BD31-4B8C-83A1-F6EECF244321}">
                <p14:modId xmlns:p14="http://schemas.microsoft.com/office/powerpoint/2010/main" val="386971623"/>
              </p:ext>
            </p:extLst>
          </p:nvPr>
        </p:nvGraphicFramePr>
        <p:xfrm>
          <a:off x="4419600" y="1047750"/>
          <a:ext cx="4724400" cy="3644900"/>
        </p:xfrm>
        <a:graphic>
          <a:graphicData uri="http://schemas.openxmlformats.org/drawingml/2006/chart">
            <c:chart xmlns:c="http://schemas.openxmlformats.org/drawingml/2006/chart" xmlns:r="http://schemas.openxmlformats.org/officeDocument/2006/relationships" r:id="rId3"/>
          </a:graphicData>
        </a:graphic>
      </p:graphicFrame>
      <p:sp>
        <p:nvSpPr>
          <p:cNvPr id="28" name="TextBox 27"/>
          <p:cNvSpPr txBox="1"/>
          <p:nvPr/>
        </p:nvSpPr>
        <p:spPr>
          <a:xfrm>
            <a:off x="7681092" y="4336000"/>
            <a:ext cx="1143000" cy="338554"/>
          </a:xfrm>
          <a:prstGeom prst="rect">
            <a:avLst/>
          </a:prstGeom>
          <a:noFill/>
        </p:spPr>
        <p:txBody>
          <a:bodyPr wrap="square" rtlCol="0">
            <a:spAutoFit/>
          </a:bodyPr>
          <a:lstStyle>
            <a:defPPr>
              <a:defRPr lang="en-US"/>
            </a:defPPr>
            <a:lvl1pPr>
              <a:defRPr b="1" i="1">
                <a:latin typeface="Arial"/>
                <a:cs typeface="Arial"/>
              </a:defRPr>
            </a:lvl1pPr>
          </a:lstStyle>
          <a:p>
            <a:pPr algn="ctr"/>
            <a:r>
              <a:rPr lang="en-US" sz="1600" i="0" dirty="0" smtClean="0">
                <a:solidFill>
                  <a:srgbClr val="000000"/>
                </a:solidFill>
                <a:sym typeface="Wingdings"/>
              </a:rPr>
              <a:t> </a:t>
            </a:r>
            <a:r>
              <a:rPr lang="en-US" sz="1600" i="0" dirty="0" smtClean="0">
                <a:solidFill>
                  <a:srgbClr val="000000"/>
                </a:solidFill>
              </a:rPr>
              <a:t>Day</a:t>
            </a:r>
            <a:endParaRPr lang="en-US" sz="1600" i="0" dirty="0">
              <a:solidFill>
                <a:srgbClr val="000000"/>
              </a:solidFill>
            </a:endParaRPr>
          </a:p>
        </p:txBody>
      </p:sp>
      <p:sp>
        <p:nvSpPr>
          <p:cNvPr id="29" name="TextBox 28"/>
          <p:cNvSpPr txBox="1"/>
          <p:nvPr/>
        </p:nvSpPr>
        <p:spPr>
          <a:xfrm>
            <a:off x="5398759" y="4618282"/>
            <a:ext cx="2971800" cy="338554"/>
          </a:xfrm>
          <a:prstGeom prst="rect">
            <a:avLst/>
          </a:prstGeom>
          <a:noFill/>
        </p:spPr>
        <p:txBody>
          <a:bodyPr wrap="square" rtlCol="0">
            <a:spAutoFit/>
          </a:bodyPr>
          <a:lstStyle>
            <a:defPPr>
              <a:defRPr lang="en-US"/>
            </a:defPPr>
            <a:lvl1pPr>
              <a:defRPr b="1" i="1">
                <a:latin typeface="Arial"/>
                <a:cs typeface="Arial"/>
              </a:defRPr>
            </a:lvl1pPr>
          </a:lstStyle>
          <a:p>
            <a:r>
              <a:rPr lang="en-US" sz="1600" i="0" dirty="0" smtClean="0">
                <a:solidFill>
                  <a:srgbClr val="000000"/>
                </a:solidFill>
                <a:sym typeface="Wingdings"/>
              </a:rPr>
              <a:t>5 weeks            9 weeks </a:t>
            </a:r>
            <a:endParaRPr lang="en-US" sz="1600" i="0" dirty="0">
              <a:solidFill>
                <a:srgbClr val="000000"/>
              </a:solidFill>
            </a:endParaRPr>
          </a:p>
        </p:txBody>
      </p:sp>
      <p:cxnSp>
        <p:nvCxnSpPr>
          <p:cNvPr id="30" name="Straight Connector 29"/>
          <p:cNvCxnSpPr/>
          <p:nvPr/>
        </p:nvCxnSpPr>
        <p:spPr bwMode="auto">
          <a:xfrm flipH="1">
            <a:off x="6934200" y="4652036"/>
            <a:ext cx="838200" cy="0"/>
          </a:xfrm>
          <a:prstGeom prst="line">
            <a:avLst/>
          </a:prstGeom>
          <a:solidFill>
            <a:schemeClr val="accent1"/>
          </a:solidFill>
          <a:ln w="28575" cap="flat" cmpd="sng" algn="ctr">
            <a:solidFill>
              <a:schemeClr val="bg2">
                <a:lumMod val="75000"/>
              </a:schemeClr>
            </a:solidFill>
            <a:prstDash val="solid"/>
            <a:round/>
            <a:headEnd type="none" w="sm" len="sm"/>
            <a:tailEnd type="none" w="sm" len="sm"/>
          </a:ln>
          <a:effectLst/>
        </p:spPr>
      </p:cxnSp>
      <p:cxnSp>
        <p:nvCxnSpPr>
          <p:cNvPr id="31" name="Straight Connector 30"/>
          <p:cNvCxnSpPr/>
          <p:nvPr/>
        </p:nvCxnSpPr>
        <p:spPr bwMode="auto">
          <a:xfrm flipH="1">
            <a:off x="5410200" y="4655681"/>
            <a:ext cx="838200" cy="0"/>
          </a:xfrm>
          <a:prstGeom prst="line">
            <a:avLst/>
          </a:prstGeom>
          <a:solidFill>
            <a:schemeClr val="accent1"/>
          </a:solidFill>
          <a:ln w="28575" cap="flat" cmpd="sng" algn="ctr">
            <a:solidFill>
              <a:schemeClr val="bg2">
                <a:lumMod val="75000"/>
              </a:schemeClr>
            </a:solidFill>
            <a:prstDash val="solid"/>
            <a:round/>
            <a:headEnd type="none" w="sm" len="sm"/>
            <a:tailEnd type="none" w="sm" len="sm"/>
          </a:ln>
          <a:effectLst/>
        </p:spPr>
      </p:cxnSp>
      <p:sp>
        <p:nvSpPr>
          <p:cNvPr id="32" name="TextBox 31"/>
          <p:cNvSpPr txBox="1"/>
          <p:nvPr/>
        </p:nvSpPr>
        <p:spPr>
          <a:xfrm>
            <a:off x="7772400" y="2102682"/>
            <a:ext cx="1524000" cy="276999"/>
          </a:xfrm>
          <a:prstGeom prst="rect">
            <a:avLst/>
          </a:prstGeom>
          <a:noFill/>
        </p:spPr>
        <p:txBody>
          <a:bodyPr wrap="square" rtlCol="0">
            <a:spAutoFit/>
          </a:bodyPr>
          <a:lstStyle>
            <a:defPPr>
              <a:defRPr lang="en-US"/>
            </a:defPPr>
            <a:lvl1pPr>
              <a:defRPr b="1" i="1">
                <a:latin typeface="Arial"/>
                <a:cs typeface="Arial"/>
              </a:defRPr>
            </a:lvl1pPr>
          </a:lstStyle>
          <a:p>
            <a:pPr algn="ctr"/>
            <a:r>
              <a:rPr lang="en-US" sz="1200" i="0" dirty="0" smtClean="0">
                <a:solidFill>
                  <a:srgbClr val="000000"/>
                </a:solidFill>
              </a:rPr>
              <a:t>N=13</a:t>
            </a:r>
            <a:endParaRPr lang="en-US" sz="1200" i="0" dirty="0">
              <a:solidFill>
                <a:srgbClr val="000000"/>
              </a:solidFill>
            </a:endParaRPr>
          </a:p>
        </p:txBody>
      </p:sp>
      <p:sp>
        <p:nvSpPr>
          <p:cNvPr id="33" name="TextBox 32"/>
          <p:cNvSpPr txBox="1"/>
          <p:nvPr/>
        </p:nvSpPr>
        <p:spPr>
          <a:xfrm>
            <a:off x="7772400" y="2600478"/>
            <a:ext cx="1524000" cy="276999"/>
          </a:xfrm>
          <a:prstGeom prst="rect">
            <a:avLst/>
          </a:prstGeom>
          <a:noFill/>
        </p:spPr>
        <p:txBody>
          <a:bodyPr wrap="square" rtlCol="0">
            <a:spAutoFit/>
          </a:bodyPr>
          <a:lstStyle>
            <a:defPPr>
              <a:defRPr lang="en-US"/>
            </a:defPPr>
            <a:lvl1pPr>
              <a:defRPr b="1" i="1">
                <a:latin typeface="Arial"/>
                <a:cs typeface="Arial"/>
              </a:defRPr>
            </a:lvl1pPr>
          </a:lstStyle>
          <a:p>
            <a:pPr algn="ctr"/>
            <a:r>
              <a:rPr lang="en-US" sz="1200" i="0" dirty="0" smtClean="0">
                <a:solidFill>
                  <a:srgbClr val="000000"/>
                </a:solidFill>
              </a:rPr>
              <a:t>N=15</a:t>
            </a:r>
            <a:endParaRPr lang="en-US" sz="1200" i="0" dirty="0">
              <a:solidFill>
                <a:srgbClr val="000000"/>
              </a:solidFill>
            </a:endParaRPr>
          </a:p>
        </p:txBody>
      </p:sp>
      <p:sp>
        <p:nvSpPr>
          <p:cNvPr id="34" name="TextBox 33"/>
          <p:cNvSpPr txBox="1"/>
          <p:nvPr/>
        </p:nvSpPr>
        <p:spPr>
          <a:xfrm>
            <a:off x="7772400" y="3105150"/>
            <a:ext cx="1524000" cy="276999"/>
          </a:xfrm>
          <a:prstGeom prst="rect">
            <a:avLst/>
          </a:prstGeom>
          <a:noFill/>
        </p:spPr>
        <p:txBody>
          <a:bodyPr wrap="square" rtlCol="0">
            <a:spAutoFit/>
          </a:bodyPr>
          <a:lstStyle>
            <a:defPPr>
              <a:defRPr lang="en-US"/>
            </a:defPPr>
            <a:lvl1pPr>
              <a:defRPr b="1" i="1">
                <a:latin typeface="Arial"/>
                <a:cs typeface="Arial"/>
              </a:defRPr>
            </a:lvl1pPr>
          </a:lstStyle>
          <a:p>
            <a:pPr algn="ctr"/>
            <a:r>
              <a:rPr lang="en-US" sz="1200" i="0" dirty="0" smtClean="0">
                <a:solidFill>
                  <a:srgbClr val="000000"/>
                </a:solidFill>
              </a:rPr>
              <a:t>N=15</a:t>
            </a:r>
            <a:endParaRPr lang="en-US" sz="1200" i="0" dirty="0">
              <a:solidFill>
                <a:srgbClr val="000000"/>
              </a:solidFill>
            </a:endParaRPr>
          </a:p>
        </p:txBody>
      </p:sp>
      <p:cxnSp>
        <p:nvCxnSpPr>
          <p:cNvPr id="10" name="Straight Arrow Connector 9"/>
          <p:cNvCxnSpPr/>
          <p:nvPr/>
        </p:nvCxnSpPr>
        <p:spPr bwMode="auto">
          <a:xfrm>
            <a:off x="6248400" y="3333750"/>
            <a:ext cx="533400" cy="457200"/>
          </a:xfrm>
          <a:prstGeom prst="straightConnector1">
            <a:avLst/>
          </a:prstGeom>
          <a:solidFill>
            <a:schemeClr val="accent1"/>
          </a:solidFill>
          <a:ln w="38100" cap="flat" cmpd="sng" algn="ctr">
            <a:solidFill>
              <a:schemeClr val="bg1">
                <a:lumMod val="60000"/>
                <a:lumOff val="40000"/>
              </a:schemeClr>
            </a:solidFill>
            <a:prstDash val="solid"/>
            <a:round/>
            <a:headEnd type="none" w="sm" len="sm"/>
            <a:tailEnd type="arrow"/>
          </a:ln>
          <a:effectLst/>
        </p:spPr>
      </p:cxnSp>
      <p:sp>
        <p:nvSpPr>
          <p:cNvPr id="35" name="TextBox 34"/>
          <p:cNvSpPr txBox="1"/>
          <p:nvPr/>
        </p:nvSpPr>
        <p:spPr>
          <a:xfrm>
            <a:off x="5435600" y="869950"/>
            <a:ext cx="3022600" cy="584776"/>
          </a:xfrm>
          <a:prstGeom prst="rect">
            <a:avLst/>
          </a:prstGeom>
          <a:noFill/>
        </p:spPr>
        <p:txBody>
          <a:bodyPr wrap="square" rtlCol="0">
            <a:spAutoFit/>
          </a:bodyPr>
          <a:lstStyle>
            <a:defPPr>
              <a:defRPr lang="en-US"/>
            </a:defPPr>
            <a:lvl1pPr>
              <a:defRPr b="1" i="1">
                <a:latin typeface="Arial"/>
                <a:cs typeface="Arial"/>
              </a:defRPr>
            </a:lvl1pPr>
          </a:lstStyle>
          <a:p>
            <a:r>
              <a:rPr lang="en-US" sz="1600" i="0" dirty="0" smtClean="0">
                <a:solidFill>
                  <a:srgbClr val="000000"/>
                </a:solidFill>
                <a:sym typeface="Wingdings"/>
              </a:rPr>
              <a:t> Regression Analysis</a:t>
            </a:r>
          </a:p>
          <a:p>
            <a:r>
              <a:rPr lang="en-US" sz="1600" i="0" dirty="0" smtClean="0">
                <a:solidFill>
                  <a:srgbClr val="000000"/>
                </a:solidFill>
                <a:sym typeface="Wingdings"/>
              </a:rPr>
              <a:t>P=0.007            P=0.001</a:t>
            </a:r>
            <a:endParaRPr lang="en-US" sz="1600" i="0" dirty="0">
              <a:solidFill>
                <a:srgbClr val="000000"/>
              </a:solidFill>
            </a:endParaRPr>
          </a:p>
        </p:txBody>
      </p:sp>
      <p:pic>
        <p:nvPicPr>
          <p:cNvPr id="3" name="Picture 2" descr="Rotarod.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400" y="1593850"/>
            <a:ext cx="3558159" cy="2730500"/>
          </a:xfrm>
          <a:prstGeom prst="rect">
            <a:avLst/>
          </a:prstGeom>
        </p:spPr>
      </p:pic>
    </p:spTree>
    <p:extLst>
      <p:ext uri="{BB962C8B-B14F-4D97-AF65-F5344CB8AC3E}">
        <p14:creationId xmlns:p14="http://schemas.microsoft.com/office/powerpoint/2010/main" val="2521069709"/>
      </p:ext>
    </p:extLst>
  </p:cSld>
  <p:clrMapOvr>
    <a:masterClrMapping/>
  </p:clrMapOvr>
  <p:transition xmlns:p14="http://schemas.microsoft.com/office/powerpoint/2010/main">
    <p:checke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a:spLocks noGrp="1"/>
          </p:cNvSpPr>
          <p:nvPr>
            <p:ph idx="1"/>
          </p:nvPr>
        </p:nvSpPr>
        <p:spPr>
          <a:xfrm>
            <a:off x="533400" y="819150"/>
            <a:ext cx="8305800" cy="3657600"/>
          </a:xfrm>
        </p:spPr>
        <p:txBody>
          <a:bodyPr>
            <a:noAutofit/>
          </a:bodyPr>
          <a:lstStyle/>
          <a:p>
            <a:pPr marL="0" indent="0">
              <a:buNone/>
            </a:pPr>
            <a:r>
              <a:rPr lang="en-US" sz="2000" b="1" dirty="0" smtClean="0">
                <a:solidFill>
                  <a:srgbClr val="000000"/>
                </a:solidFill>
                <a:latin typeface="Arial"/>
                <a:cs typeface="Arial"/>
              </a:rPr>
              <a:t>Conclusions</a:t>
            </a:r>
          </a:p>
          <a:p>
            <a:pPr>
              <a:buFont typeface="Wingdings" charset="2"/>
              <a:buChar char="v"/>
            </a:pPr>
            <a:r>
              <a:rPr lang="en-US" sz="2000" b="1" dirty="0" smtClean="0">
                <a:solidFill>
                  <a:srgbClr val="000000"/>
                </a:solidFill>
                <a:latin typeface="Arial"/>
                <a:cs typeface="Arial"/>
              </a:rPr>
              <a:t>ASOs lowered </a:t>
            </a:r>
            <a:r>
              <a:rPr lang="en-US" sz="2000" b="1" i="1" dirty="0" smtClean="0">
                <a:solidFill>
                  <a:srgbClr val="000000"/>
                </a:solidFill>
                <a:latin typeface="Arial"/>
                <a:cs typeface="Arial"/>
              </a:rPr>
              <a:t>ATXN2</a:t>
            </a:r>
            <a:r>
              <a:rPr lang="en-US" sz="2000" b="1" dirty="0" smtClean="0">
                <a:solidFill>
                  <a:srgbClr val="000000"/>
                </a:solidFill>
                <a:latin typeface="Arial"/>
                <a:cs typeface="Arial"/>
              </a:rPr>
              <a:t> expression with prolonged effect.</a:t>
            </a:r>
          </a:p>
          <a:p>
            <a:pPr>
              <a:buFont typeface="Wingdings" charset="2"/>
              <a:buChar char="v"/>
            </a:pPr>
            <a:r>
              <a:rPr lang="en-US" sz="2000" b="1" i="1" dirty="0" smtClean="0">
                <a:solidFill>
                  <a:srgbClr val="000000"/>
                </a:solidFill>
                <a:latin typeface="Arial"/>
                <a:cs typeface="Arial"/>
              </a:rPr>
              <a:t>ATXN2</a:t>
            </a:r>
            <a:r>
              <a:rPr lang="en-US" sz="2000" b="1" dirty="0" smtClean="0">
                <a:solidFill>
                  <a:srgbClr val="000000"/>
                </a:solidFill>
                <a:latin typeface="Arial"/>
                <a:cs typeface="Arial"/>
              </a:rPr>
              <a:t> ASOs improved expression of molecular markers of Purkinje cell health.</a:t>
            </a:r>
          </a:p>
          <a:p>
            <a:pPr>
              <a:buFont typeface="Wingdings" charset="2"/>
              <a:buChar char="v"/>
            </a:pPr>
            <a:r>
              <a:rPr lang="en-US" sz="2000" b="1" i="1" dirty="0" smtClean="0">
                <a:solidFill>
                  <a:srgbClr val="000000"/>
                </a:solidFill>
                <a:latin typeface="Arial"/>
                <a:cs typeface="Arial"/>
              </a:rPr>
              <a:t>ATXN2</a:t>
            </a:r>
            <a:r>
              <a:rPr lang="en-US" sz="2000" b="1" dirty="0" smtClean="0">
                <a:solidFill>
                  <a:srgbClr val="000000"/>
                </a:solidFill>
                <a:latin typeface="Arial"/>
                <a:cs typeface="Arial"/>
              </a:rPr>
              <a:t> ASOs modified the rotarod phenotype of SCA2 transgenic mice. </a:t>
            </a:r>
            <a:endParaRPr lang="en-US" sz="1400" b="1" dirty="0" smtClean="0">
              <a:solidFill>
                <a:srgbClr val="000000"/>
              </a:solidFill>
              <a:latin typeface="Arial"/>
              <a:cs typeface="Arial"/>
            </a:endParaRPr>
          </a:p>
          <a:p>
            <a:pPr marL="0" indent="0">
              <a:buNone/>
            </a:pPr>
            <a:r>
              <a:rPr lang="en-US" sz="2000" b="1" dirty="0" smtClean="0">
                <a:solidFill>
                  <a:srgbClr val="000000"/>
                </a:solidFill>
                <a:latin typeface="Arial"/>
                <a:cs typeface="Arial"/>
              </a:rPr>
              <a:t>Future Directions</a:t>
            </a:r>
          </a:p>
          <a:p>
            <a:pPr>
              <a:buFont typeface="Wingdings" charset="2"/>
              <a:buChar char="v"/>
            </a:pPr>
            <a:r>
              <a:rPr lang="en-US" sz="2000" b="1" dirty="0" smtClean="0">
                <a:solidFill>
                  <a:srgbClr val="000000"/>
                </a:solidFill>
                <a:latin typeface="Arial"/>
                <a:cs typeface="Arial"/>
              </a:rPr>
              <a:t>Evaluation of additional doses and times to identify conditions for maximal ASO effect on modifying the SCA2 phenotype.</a:t>
            </a:r>
          </a:p>
          <a:p>
            <a:pPr>
              <a:buFont typeface="Wingdings" charset="2"/>
              <a:buChar char="v"/>
            </a:pPr>
            <a:r>
              <a:rPr lang="en-US" sz="2000" b="1" dirty="0" smtClean="0">
                <a:solidFill>
                  <a:srgbClr val="000000"/>
                </a:solidFill>
                <a:latin typeface="Arial"/>
                <a:cs typeface="Arial"/>
              </a:rPr>
              <a:t>Modifying ASO chemistry</a:t>
            </a:r>
          </a:p>
          <a:p>
            <a:pPr>
              <a:buFont typeface="Wingdings" charset="2"/>
              <a:buChar char="v"/>
            </a:pPr>
            <a:r>
              <a:rPr lang="en-US" sz="2000" b="1" dirty="0" smtClean="0">
                <a:solidFill>
                  <a:srgbClr val="000000"/>
                </a:solidFill>
                <a:latin typeface="Arial"/>
                <a:cs typeface="Arial"/>
              </a:rPr>
              <a:t>Additional animal </a:t>
            </a:r>
            <a:r>
              <a:rPr lang="en-US" sz="2000" b="1" dirty="0" smtClean="0">
                <a:solidFill>
                  <a:srgbClr val="000000"/>
                </a:solidFill>
                <a:latin typeface="Arial"/>
                <a:cs typeface="Arial"/>
              </a:rPr>
              <a:t>models</a:t>
            </a:r>
          </a:p>
          <a:p>
            <a:pPr>
              <a:buFont typeface="Wingdings" charset="2"/>
              <a:buChar char="v"/>
            </a:pPr>
            <a:r>
              <a:rPr lang="en-US" sz="2000" b="1" dirty="0" smtClean="0">
                <a:solidFill>
                  <a:srgbClr val="000000"/>
                </a:solidFill>
                <a:latin typeface="Arial"/>
                <a:cs typeface="Arial"/>
              </a:rPr>
              <a:t>RNA-</a:t>
            </a:r>
            <a:r>
              <a:rPr lang="en-US" sz="2000" b="1" dirty="0" err="1" smtClean="0">
                <a:solidFill>
                  <a:srgbClr val="000000"/>
                </a:solidFill>
                <a:latin typeface="Arial"/>
                <a:cs typeface="Arial"/>
              </a:rPr>
              <a:t>seq</a:t>
            </a:r>
            <a:r>
              <a:rPr lang="en-US" sz="2000" b="1" dirty="0" smtClean="0">
                <a:solidFill>
                  <a:srgbClr val="000000"/>
                </a:solidFill>
                <a:latin typeface="Arial"/>
                <a:cs typeface="Arial"/>
              </a:rPr>
              <a:t> analysis for evaluating off-target effects</a:t>
            </a:r>
            <a:endParaRPr lang="en-US" sz="2000" b="1" dirty="0" smtClean="0">
              <a:solidFill>
                <a:srgbClr val="000000"/>
              </a:solidFill>
              <a:latin typeface="Arial"/>
              <a:cs typeface="Arial"/>
            </a:endParaRPr>
          </a:p>
        </p:txBody>
      </p:sp>
      <p:sp>
        <p:nvSpPr>
          <p:cNvPr id="5" name="Title 1"/>
          <p:cNvSpPr txBox="1">
            <a:spLocks/>
          </p:cNvSpPr>
          <p:nvPr/>
        </p:nvSpPr>
        <p:spPr bwMode="auto">
          <a:xfrm>
            <a:off x="228600" y="76200"/>
            <a:ext cx="8763000" cy="66675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r>
              <a:rPr lang="en-US" b="1" smtClean="0">
                <a:solidFill>
                  <a:srgbClr val="000000"/>
                </a:solidFill>
                <a:effectLst>
                  <a:outerShdw blurRad="38100" dist="38100" dir="2700000" algn="tl">
                    <a:srgbClr val="000000">
                      <a:alpha val="43137"/>
                    </a:srgbClr>
                  </a:outerShdw>
                </a:effectLst>
                <a:latin typeface="Calibri Light" panose="020F0302020204030204" pitchFamily="34" charset="0"/>
                <a:ea typeface="Arial Unicode MS" panose="020B0604020202020204" pitchFamily="34" charset="-128"/>
                <a:cs typeface="Arial Unicode MS" panose="020B0604020202020204" pitchFamily="34" charset="-128"/>
              </a:rPr>
              <a:t>Conclusions and Future Directions</a:t>
            </a:r>
            <a:endParaRPr lang="en-US" b="1" dirty="0">
              <a:solidFill>
                <a:srgbClr val="000000"/>
              </a:solidFill>
              <a:effectLst>
                <a:outerShdw blurRad="38100" dist="38100" dir="2700000" algn="tl">
                  <a:srgbClr val="000000">
                    <a:alpha val="43137"/>
                  </a:srgbClr>
                </a:outerShdw>
              </a:effectLst>
              <a:latin typeface="Calibri Light" panose="020F0302020204030204" pitchFamily="34" charset="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84113806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p:cNvSpPr txBox="1"/>
          <p:nvPr/>
        </p:nvSpPr>
        <p:spPr>
          <a:xfrm>
            <a:off x="533400" y="666750"/>
            <a:ext cx="8001000" cy="369332"/>
          </a:xfrm>
          <a:prstGeom prst="rect">
            <a:avLst/>
          </a:prstGeom>
          <a:noFill/>
          <a:ln>
            <a:solidFill>
              <a:srgbClr val="000000"/>
            </a:solidFill>
          </a:ln>
        </p:spPr>
        <p:txBody>
          <a:bodyPr wrap="square" rtlCol="0">
            <a:spAutoFit/>
          </a:bodyPr>
          <a:lstStyle/>
          <a:p>
            <a:pPr algn="ctr"/>
            <a:r>
              <a:rPr lang="en-US" dirty="0" smtClean="0">
                <a:solidFill>
                  <a:srgbClr val="000000"/>
                </a:solidFill>
                <a:latin typeface="Arial" panose="020B0604020202020204" pitchFamily="34" charset="0"/>
                <a:cs typeface="Arial" panose="020B0604020202020204" pitchFamily="34" charset="0"/>
              </a:rPr>
              <a:t>Thanks to our partners at Isis Pharmaceuticals  </a:t>
            </a:r>
          </a:p>
        </p:txBody>
      </p:sp>
      <p:sp>
        <p:nvSpPr>
          <p:cNvPr id="5" name="Content Placeholder 4"/>
          <p:cNvSpPr>
            <a:spLocks noGrp="1"/>
          </p:cNvSpPr>
          <p:nvPr>
            <p:ph idx="1"/>
          </p:nvPr>
        </p:nvSpPr>
        <p:spPr>
          <a:xfrm>
            <a:off x="2095696" y="1200150"/>
            <a:ext cx="6553200" cy="533400"/>
          </a:xfrm>
        </p:spPr>
        <p:txBody>
          <a:bodyPr rtlCol="0">
            <a:noAutofit/>
          </a:bodyPr>
          <a:lstStyle/>
          <a:p>
            <a:pPr marL="0" indent="0" fontAlgn="auto">
              <a:lnSpc>
                <a:spcPct val="110000"/>
              </a:lnSpc>
              <a:spcAft>
                <a:spcPts val="0"/>
              </a:spcAft>
              <a:buFont typeface="Arial" pitchFamily="34" charset="0"/>
              <a:buNone/>
              <a:defRPr/>
            </a:pPr>
            <a:r>
              <a:rPr lang="en-US" sz="2000" dirty="0" smtClean="0">
                <a:solidFill>
                  <a:srgbClr val="000000"/>
                </a:solidFill>
                <a:latin typeface="Arial"/>
                <a:ea typeface="+mn-ea"/>
                <a:cs typeface="Arial"/>
              </a:rPr>
              <a:t>Stefan </a:t>
            </a:r>
            <a:r>
              <a:rPr lang="en-US" sz="2000" dirty="0" err="1" smtClean="0">
                <a:solidFill>
                  <a:srgbClr val="000000"/>
                </a:solidFill>
                <a:latin typeface="Arial"/>
                <a:ea typeface="+mn-ea"/>
                <a:cs typeface="Arial"/>
              </a:rPr>
              <a:t>Pulst</a:t>
            </a:r>
            <a:r>
              <a:rPr lang="en-US" sz="2000" dirty="0" smtClean="0">
                <a:solidFill>
                  <a:srgbClr val="000000"/>
                </a:solidFill>
                <a:latin typeface="Arial"/>
                <a:ea typeface="+mn-ea"/>
                <a:cs typeface="Arial"/>
              </a:rPr>
              <a:t> Lab, University of Utah</a:t>
            </a:r>
            <a:endParaRPr lang="en-US" sz="2000" dirty="0">
              <a:solidFill>
                <a:srgbClr val="000000"/>
              </a:solidFill>
              <a:latin typeface="Arial"/>
              <a:ea typeface="+mn-ea"/>
              <a:cs typeface="Arial"/>
            </a:endParaRPr>
          </a:p>
        </p:txBody>
      </p:sp>
      <p:sp>
        <p:nvSpPr>
          <p:cNvPr id="3" name="Rectangle 2"/>
          <p:cNvSpPr/>
          <p:nvPr/>
        </p:nvSpPr>
        <p:spPr>
          <a:xfrm>
            <a:off x="2667000" y="0"/>
            <a:ext cx="4354035" cy="646331"/>
          </a:xfrm>
          <a:prstGeom prst="rect">
            <a:avLst/>
          </a:prstGeom>
        </p:spPr>
        <p:txBody>
          <a:bodyPr wrap="square">
            <a:spAutoFit/>
          </a:bodyPr>
          <a:lstStyle/>
          <a:p>
            <a:pPr>
              <a:defRPr/>
            </a:pPr>
            <a:r>
              <a:rPr lang="en-US" sz="3600" dirty="0" smtClean="0">
                <a:solidFill>
                  <a:srgbClr val="000000"/>
                </a:solidFill>
                <a:latin typeface="Arial"/>
                <a:ea typeface="+mn-ea"/>
                <a:cs typeface="Arial"/>
              </a:rPr>
              <a:t>Acknowledgments</a:t>
            </a:r>
            <a:endParaRPr lang="en-US" sz="3600" dirty="0">
              <a:solidFill>
                <a:srgbClr val="000000"/>
              </a:solidFill>
              <a:latin typeface="Arial"/>
              <a:ea typeface="+mn-ea"/>
              <a:cs typeface="Arial"/>
            </a:endParaRPr>
          </a:p>
        </p:txBody>
      </p:sp>
      <p:pic>
        <p:nvPicPr>
          <p:cNvPr id="15" name="Picture 14"/>
          <p:cNvPicPr>
            <a:picLocks noChangeAspect="1"/>
          </p:cNvPicPr>
          <p:nvPr/>
        </p:nvPicPr>
        <p:blipFill>
          <a:blip r:embed="rId3"/>
          <a:stretch>
            <a:fillRect/>
          </a:stretch>
        </p:blipFill>
        <p:spPr>
          <a:xfrm>
            <a:off x="3260921" y="1733549"/>
            <a:ext cx="952860" cy="1179731"/>
          </a:xfrm>
          <a:prstGeom prst="rect">
            <a:avLst/>
          </a:prstGeom>
        </p:spPr>
      </p:pic>
      <p:pic>
        <p:nvPicPr>
          <p:cNvPr id="16" name="Picture 15"/>
          <p:cNvPicPr>
            <a:picLocks noChangeAspect="1"/>
          </p:cNvPicPr>
          <p:nvPr/>
        </p:nvPicPr>
        <p:blipFill rotWithShape="1">
          <a:blip r:embed="rId4"/>
          <a:srcRect l="13036"/>
          <a:stretch/>
        </p:blipFill>
        <p:spPr>
          <a:xfrm>
            <a:off x="5229781" y="1733550"/>
            <a:ext cx="1016628" cy="1176287"/>
          </a:xfrm>
          <a:prstGeom prst="rect">
            <a:avLst/>
          </a:prstGeom>
        </p:spPr>
      </p:pic>
      <p:pic>
        <p:nvPicPr>
          <p:cNvPr id="17" name="Picture 16"/>
          <p:cNvPicPr>
            <a:picLocks noChangeAspect="1"/>
          </p:cNvPicPr>
          <p:nvPr/>
        </p:nvPicPr>
        <p:blipFill rotWithShape="1">
          <a:blip r:embed="rId5"/>
          <a:srcRect l="5273" t="1" r="8378" b="2028"/>
          <a:stretch/>
        </p:blipFill>
        <p:spPr>
          <a:xfrm>
            <a:off x="6296581" y="1732181"/>
            <a:ext cx="831850" cy="1173381"/>
          </a:xfrm>
          <a:prstGeom prst="rect">
            <a:avLst/>
          </a:prstGeom>
        </p:spPr>
      </p:pic>
      <p:pic>
        <p:nvPicPr>
          <p:cNvPr id="18" name="Picture 6"/>
          <p:cNvPicPr>
            <a:picLocks noChangeAspect="1"/>
          </p:cNvPicPr>
          <p:nvPr/>
        </p:nvPicPr>
        <p:blipFill rotWithShape="1">
          <a:blip r:embed="rId6">
            <a:extLst>
              <a:ext uri="{28A0092B-C50C-407E-A947-70E740481C1C}">
                <a14:useLocalDpi xmlns:a14="http://schemas.microsoft.com/office/drawing/2010/main" val="0"/>
              </a:ext>
            </a:extLst>
          </a:blip>
          <a:srcRect l="10494" r="9876" b="20524"/>
          <a:stretch/>
        </p:blipFill>
        <p:spPr bwMode="auto">
          <a:xfrm>
            <a:off x="838200" y="1733550"/>
            <a:ext cx="1092200" cy="1170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9"/>
          <p:cNvPicPr>
            <a:picLocks noChangeAspect="1"/>
          </p:cNvPicPr>
          <p:nvPr/>
        </p:nvPicPr>
        <p:blipFill rotWithShape="1">
          <a:blip r:embed="rId7"/>
          <a:srcRect l="5140" r="21719"/>
          <a:stretch/>
        </p:blipFill>
        <p:spPr>
          <a:xfrm>
            <a:off x="2029381" y="1727200"/>
            <a:ext cx="1174750" cy="1179731"/>
          </a:xfrm>
          <a:prstGeom prst="rect">
            <a:avLst/>
          </a:prstGeom>
        </p:spPr>
      </p:pic>
      <p:pic>
        <p:nvPicPr>
          <p:cNvPr id="21" name="Picture 20"/>
          <p:cNvPicPr>
            <a:picLocks noChangeAspect="1"/>
          </p:cNvPicPr>
          <p:nvPr/>
        </p:nvPicPr>
        <p:blipFill rotWithShape="1">
          <a:blip r:embed="rId8"/>
          <a:srcRect l="17778" b="8180"/>
          <a:stretch/>
        </p:blipFill>
        <p:spPr>
          <a:xfrm>
            <a:off x="4251881" y="1733550"/>
            <a:ext cx="939800" cy="1179731"/>
          </a:xfrm>
          <a:prstGeom prst="rect">
            <a:avLst/>
          </a:prstGeom>
        </p:spPr>
      </p:pic>
      <p:pic>
        <p:nvPicPr>
          <p:cNvPr id="24" name="Picture 23"/>
          <p:cNvPicPr>
            <a:picLocks noChangeAspect="1"/>
          </p:cNvPicPr>
          <p:nvPr/>
        </p:nvPicPr>
        <p:blipFill rotWithShape="1">
          <a:blip r:embed="rId9"/>
          <a:srcRect l="9359" r="8053"/>
          <a:stretch/>
        </p:blipFill>
        <p:spPr>
          <a:xfrm>
            <a:off x="7210981" y="1733550"/>
            <a:ext cx="952500" cy="1179731"/>
          </a:xfrm>
          <a:prstGeom prst="rect">
            <a:avLst/>
          </a:prstGeom>
        </p:spPr>
      </p:pic>
      <p:grpSp>
        <p:nvGrpSpPr>
          <p:cNvPr id="26" name="Group 25"/>
          <p:cNvGrpSpPr/>
          <p:nvPr/>
        </p:nvGrpSpPr>
        <p:grpSpPr>
          <a:xfrm>
            <a:off x="2057400" y="2952750"/>
            <a:ext cx="5015178" cy="1536700"/>
            <a:chOff x="804005" y="1047750"/>
            <a:chExt cx="5015178" cy="1536700"/>
          </a:xfrm>
        </p:grpSpPr>
        <p:sp>
          <p:nvSpPr>
            <p:cNvPr id="9" name="Rectangle 8"/>
            <p:cNvSpPr/>
            <p:nvPr/>
          </p:nvSpPr>
          <p:spPr>
            <a:xfrm>
              <a:off x="1461911" y="1047750"/>
              <a:ext cx="3795889" cy="425758"/>
            </a:xfrm>
            <a:prstGeom prst="rect">
              <a:avLst/>
            </a:prstGeom>
          </p:spPr>
          <p:txBody>
            <a:bodyPr wrap="square">
              <a:spAutoFit/>
            </a:bodyPr>
            <a:lstStyle/>
            <a:p>
              <a:pPr>
                <a:lnSpc>
                  <a:spcPct val="110000"/>
                </a:lnSpc>
                <a:defRPr/>
              </a:pPr>
              <a:r>
                <a:rPr lang="en-US" sz="2000" dirty="0" smtClean="0">
                  <a:solidFill>
                    <a:srgbClr val="000000"/>
                  </a:solidFill>
                  <a:latin typeface="Arial"/>
                  <a:cs typeface="Arial"/>
                </a:rPr>
                <a:t>Scoles Lab, University of Utah</a:t>
              </a:r>
              <a:endParaRPr lang="en-US" sz="2000" dirty="0">
                <a:solidFill>
                  <a:srgbClr val="000000"/>
                </a:solidFill>
                <a:latin typeface="Arial"/>
                <a:cs typeface="Arial"/>
              </a:endParaRPr>
            </a:p>
          </p:txBody>
        </p:sp>
        <p:pic>
          <p:nvPicPr>
            <p:cNvPr id="22" name="Picture 21"/>
            <p:cNvPicPr>
              <a:picLocks noChangeAspect="1"/>
            </p:cNvPicPr>
            <p:nvPr/>
          </p:nvPicPr>
          <p:blipFill>
            <a:blip r:embed="rId10"/>
            <a:stretch>
              <a:fillRect/>
            </a:stretch>
          </p:blipFill>
          <p:spPr>
            <a:xfrm>
              <a:off x="1800244" y="1500124"/>
              <a:ext cx="968356" cy="1084326"/>
            </a:xfrm>
            <a:prstGeom prst="rect">
              <a:avLst/>
            </a:prstGeom>
          </p:spPr>
        </p:pic>
        <p:pic>
          <p:nvPicPr>
            <p:cNvPr id="23" name="Picture 22"/>
            <p:cNvPicPr>
              <a:picLocks noChangeAspect="1"/>
            </p:cNvPicPr>
            <p:nvPr/>
          </p:nvPicPr>
          <p:blipFill>
            <a:blip r:embed="rId11"/>
            <a:stretch>
              <a:fillRect/>
            </a:stretch>
          </p:blipFill>
          <p:spPr>
            <a:xfrm>
              <a:off x="804005" y="1504950"/>
              <a:ext cx="948595" cy="1069557"/>
            </a:xfrm>
            <a:prstGeom prst="rect">
              <a:avLst/>
            </a:prstGeom>
          </p:spPr>
        </p:pic>
        <p:pic>
          <p:nvPicPr>
            <p:cNvPr id="4" name="Picture 3"/>
            <p:cNvPicPr>
              <a:picLocks noChangeAspect="1"/>
            </p:cNvPicPr>
            <p:nvPr/>
          </p:nvPicPr>
          <p:blipFill>
            <a:blip r:embed="rId12"/>
            <a:stretch>
              <a:fillRect/>
            </a:stretch>
          </p:blipFill>
          <p:spPr>
            <a:xfrm>
              <a:off x="2819400" y="1504950"/>
              <a:ext cx="1017752" cy="1066800"/>
            </a:xfrm>
            <a:prstGeom prst="rect">
              <a:avLst/>
            </a:prstGeom>
          </p:spPr>
        </p:pic>
        <p:pic>
          <p:nvPicPr>
            <p:cNvPr id="14" name="Picture 13"/>
            <p:cNvPicPr>
              <a:picLocks noChangeAspect="1"/>
            </p:cNvPicPr>
            <p:nvPr/>
          </p:nvPicPr>
          <p:blipFill>
            <a:blip r:embed="rId13"/>
            <a:stretch>
              <a:fillRect/>
            </a:stretch>
          </p:blipFill>
          <p:spPr>
            <a:xfrm>
              <a:off x="3886200" y="1504950"/>
              <a:ext cx="851285" cy="1066800"/>
            </a:xfrm>
            <a:prstGeom prst="rect">
              <a:avLst/>
            </a:prstGeom>
          </p:spPr>
        </p:pic>
        <p:pic>
          <p:nvPicPr>
            <p:cNvPr id="25" name="Picture 24"/>
            <p:cNvPicPr>
              <a:picLocks noChangeAspect="1"/>
            </p:cNvPicPr>
            <p:nvPr/>
          </p:nvPicPr>
          <p:blipFill>
            <a:blip r:embed="rId14"/>
            <a:stretch>
              <a:fillRect/>
            </a:stretch>
          </p:blipFill>
          <p:spPr>
            <a:xfrm>
              <a:off x="4800600" y="1504950"/>
              <a:ext cx="1018583" cy="1066800"/>
            </a:xfrm>
            <a:prstGeom prst="rect">
              <a:avLst/>
            </a:prstGeom>
          </p:spPr>
        </p:pic>
      </p:grpSp>
      <p:sp>
        <p:nvSpPr>
          <p:cNvPr id="28" name="TextBox 27"/>
          <p:cNvSpPr txBox="1"/>
          <p:nvPr/>
        </p:nvSpPr>
        <p:spPr>
          <a:xfrm>
            <a:off x="609600" y="4629150"/>
            <a:ext cx="8001000" cy="369332"/>
          </a:xfrm>
          <a:prstGeom prst="rect">
            <a:avLst/>
          </a:prstGeom>
          <a:noFill/>
          <a:ln>
            <a:solidFill>
              <a:schemeClr val="bg1"/>
            </a:solidFill>
          </a:ln>
        </p:spPr>
        <p:txBody>
          <a:bodyPr wrap="square" rtlCol="0">
            <a:spAutoFit/>
          </a:bodyPr>
          <a:lstStyle/>
          <a:p>
            <a:r>
              <a:rPr lang="en-US" dirty="0" smtClean="0">
                <a:solidFill>
                  <a:srgbClr val="000000"/>
                </a:solidFill>
                <a:latin typeface="Arial" panose="020B0604020202020204" pitchFamily="34" charset="0"/>
                <a:cs typeface="Arial" panose="020B0604020202020204" pitchFamily="34" charset="0"/>
              </a:rPr>
              <a:t>Funded by NINDS grants</a:t>
            </a:r>
            <a:r>
              <a:rPr lang="en-US" dirty="0">
                <a:solidFill>
                  <a:srgbClr val="000000"/>
                </a:solidFill>
                <a:latin typeface="Arial" panose="020B0604020202020204" pitchFamily="34" charset="0"/>
                <a:cs typeface="Arial" panose="020B0604020202020204" pitchFamily="34" charset="0"/>
              </a:rPr>
              <a:t> </a:t>
            </a:r>
            <a:r>
              <a:rPr lang="en-US" dirty="0" smtClean="0">
                <a:solidFill>
                  <a:srgbClr val="000000"/>
                </a:solidFill>
                <a:latin typeface="Arial" panose="020B0604020202020204" pitchFamily="34" charset="0"/>
                <a:cs typeface="Arial" panose="020B0604020202020204" pitchFamily="34" charset="0"/>
              </a:rPr>
              <a:t>R21NS081182, RC4NS073009 &amp; R01NS033123</a:t>
            </a:r>
          </a:p>
        </p:txBody>
      </p:sp>
      <p:pic>
        <p:nvPicPr>
          <p:cNvPr id="30" name="Picture 29"/>
          <p:cNvPicPr>
            <a:picLocks noChangeAspect="1"/>
          </p:cNvPicPr>
          <p:nvPr/>
        </p:nvPicPr>
        <p:blipFill>
          <a:blip r:embed="rId15"/>
          <a:stretch>
            <a:fillRect/>
          </a:stretch>
        </p:blipFill>
        <p:spPr>
          <a:xfrm>
            <a:off x="7087374" y="471464"/>
            <a:ext cx="1003300" cy="804886"/>
          </a:xfrm>
          <a:prstGeom prst="rect">
            <a:avLst/>
          </a:prstGeom>
          <a:ln>
            <a:solidFill>
              <a:srgbClr val="000000"/>
            </a:solidFill>
          </a:ln>
        </p:spPr>
      </p:pic>
    </p:spTree>
    <p:extLst>
      <p:ext uri="{BB962C8B-B14F-4D97-AF65-F5344CB8AC3E}">
        <p14:creationId xmlns:p14="http://schemas.microsoft.com/office/powerpoint/2010/main" val="219486277"/>
      </p:ext>
    </p:extLst>
  </p:cSld>
  <p:clrMapOvr>
    <a:masterClrMapping/>
  </p:clrMapOvr>
  <p:transition xmlns:p14="http://schemas.microsoft.com/office/powerpoint/2010/main">
    <p:checker/>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9421813"/>
      </p:ext>
    </p:extLst>
  </p:cSld>
  <p:clrMapOvr>
    <a:masterClrMapping/>
  </p:clrMapOvr>
  <p:transition xmlns:p14="http://schemas.microsoft.com/office/powerpoint/2010/main">
    <p:checker/>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 y="209550"/>
            <a:ext cx="8991600" cy="1102519"/>
          </a:xfrm>
        </p:spPr>
        <p:txBody>
          <a:bodyPr/>
          <a:lstStyle/>
          <a:p>
            <a:r>
              <a:rPr lang="en-US" sz="3200" b="1" dirty="0" smtClean="0">
                <a:solidFill>
                  <a:srgbClr val="000000"/>
                </a:solidFill>
                <a:latin typeface="Arial"/>
                <a:cs typeface="Arial"/>
              </a:rPr>
              <a:t>Disclosures</a:t>
            </a:r>
            <a:endParaRPr lang="en-US" sz="3200" dirty="0">
              <a:solidFill>
                <a:srgbClr val="000000"/>
              </a:solidFill>
              <a:latin typeface="Arial"/>
              <a:cs typeface="Arial"/>
            </a:endParaRPr>
          </a:p>
        </p:txBody>
      </p:sp>
      <p:sp>
        <p:nvSpPr>
          <p:cNvPr id="9" name="TextBox 8"/>
          <p:cNvSpPr txBox="1"/>
          <p:nvPr/>
        </p:nvSpPr>
        <p:spPr>
          <a:xfrm>
            <a:off x="457200" y="1733550"/>
            <a:ext cx="7894217" cy="830997"/>
          </a:xfrm>
          <a:prstGeom prst="rect">
            <a:avLst/>
          </a:prstGeom>
          <a:noFill/>
          <a:ln>
            <a:noFill/>
          </a:ln>
        </p:spPr>
        <p:txBody>
          <a:bodyPr wrap="square" rtlCol="0">
            <a:spAutoFit/>
          </a:bodyPr>
          <a:lstStyle/>
          <a:p>
            <a:pPr algn="ctr"/>
            <a:r>
              <a:rPr lang="en-US" sz="2400" b="1" dirty="0" smtClean="0">
                <a:solidFill>
                  <a:srgbClr val="000000"/>
                </a:solidFill>
                <a:latin typeface="Arial" panose="020B0604020202020204" pitchFamily="34" charset="0"/>
                <a:cs typeface="Arial" panose="020B0604020202020204" pitchFamily="34" charset="0"/>
              </a:rPr>
              <a:t>ASOs were provided by Isis Pharmaceutics</a:t>
            </a:r>
          </a:p>
          <a:p>
            <a:pPr algn="ctr"/>
            <a:endParaRPr lang="en-US" sz="2400" b="1" dirty="0" smtClean="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425582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150"/>
            <a:ext cx="8229600" cy="857250"/>
          </a:xfrm>
        </p:spPr>
        <p:txBody>
          <a:bodyPr>
            <a:normAutofit/>
          </a:bodyPr>
          <a:lstStyle/>
          <a:p>
            <a:r>
              <a:rPr lang="en-US" sz="2800" b="1" dirty="0" smtClean="0">
                <a:solidFill>
                  <a:srgbClr val="000000"/>
                </a:solidFill>
                <a:latin typeface="Arial"/>
                <a:cs typeface="Arial"/>
              </a:rPr>
              <a:t>Spinocerebellar Ataxia Type 2 (SCA2)</a:t>
            </a:r>
            <a:endParaRPr lang="en-US" sz="2800" b="1" dirty="0">
              <a:solidFill>
                <a:srgbClr val="000000"/>
              </a:solidFill>
              <a:latin typeface="Arial"/>
              <a:cs typeface="Arial"/>
            </a:endParaRPr>
          </a:p>
        </p:txBody>
      </p:sp>
      <p:sp>
        <p:nvSpPr>
          <p:cNvPr id="3" name="Content Placeholder 2"/>
          <p:cNvSpPr>
            <a:spLocks noGrp="1"/>
          </p:cNvSpPr>
          <p:nvPr>
            <p:ph idx="1"/>
          </p:nvPr>
        </p:nvSpPr>
        <p:spPr>
          <a:xfrm>
            <a:off x="381000" y="994171"/>
            <a:ext cx="8686800" cy="4092179"/>
          </a:xfrm>
        </p:spPr>
        <p:txBody>
          <a:bodyPr>
            <a:noAutofit/>
          </a:bodyPr>
          <a:lstStyle/>
          <a:p>
            <a:pPr>
              <a:buFont typeface="Wingdings" charset="2"/>
              <a:buChar char="v"/>
            </a:pPr>
            <a:r>
              <a:rPr lang="en-US" sz="2400" b="1" dirty="0" smtClean="0">
                <a:solidFill>
                  <a:srgbClr val="000000"/>
                </a:solidFill>
                <a:latin typeface="Arial"/>
                <a:cs typeface="Arial"/>
              </a:rPr>
              <a:t>SCA2 is a dominantly inherited </a:t>
            </a:r>
            <a:r>
              <a:rPr lang="en-US" sz="2400" b="1" dirty="0" err="1" smtClean="0">
                <a:solidFill>
                  <a:srgbClr val="000000"/>
                </a:solidFill>
                <a:latin typeface="Arial"/>
                <a:cs typeface="Arial"/>
              </a:rPr>
              <a:t>polyglutamine</a:t>
            </a:r>
            <a:r>
              <a:rPr lang="en-US" sz="2400" b="1" dirty="0" smtClean="0">
                <a:solidFill>
                  <a:srgbClr val="000000"/>
                </a:solidFill>
                <a:latin typeface="Arial"/>
                <a:cs typeface="Arial"/>
              </a:rPr>
              <a:t> disorder caused by </a:t>
            </a:r>
            <a:r>
              <a:rPr lang="en-US" sz="2400" b="1" i="1" dirty="0" smtClean="0">
                <a:solidFill>
                  <a:srgbClr val="000000"/>
                </a:solidFill>
                <a:latin typeface="Arial"/>
                <a:cs typeface="Arial"/>
              </a:rPr>
              <a:t>ATXN2</a:t>
            </a:r>
            <a:r>
              <a:rPr lang="en-US" sz="2400" b="1" dirty="0" smtClean="0">
                <a:solidFill>
                  <a:srgbClr val="000000"/>
                </a:solidFill>
                <a:latin typeface="Arial"/>
                <a:cs typeface="Arial"/>
              </a:rPr>
              <a:t> mutation.</a:t>
            </a:r>
          </a:p>
          <a:p>
            <a:pPr>
              <a:buFont typeface="Wingdings" charset="2"/>
              <a:buChar char="v"/>
            </a:pPr>
            <a:r>
              <a:rPr lang="en-US" sz="2400" b="1" dirty="0" smtClean="0">
                <a:solidFill>
                  <a:srgbClr val="000000"/>
                </a:solidFill>
                <a:latin typeface="Arial"/>
                <a:cs typeface="Arial"/>
              </a:rPr>
              <a:t>Gait ataxia, frontal executive dysfunction, slow saccades, and parkinsonism.</a:t>
            </a:r>
          </a:p>
          <a:p>
            <a:pPr>
              <a:buFont typeface="Wingdings" charset="2"/>
              <a:buChar char="v"/>
            </a:pPr>
            <a:r>
              <a:rPr lang="en-US" sz="2400" b="1" dirty="0" smtClean="0">
                <a:solidFill>
                  <a:srgbClr val="000000"/>
                </a:solidFill>
                <a:latin typeface="Arial"/>
                <a:cs typeface="Arial"/>
              </a:rPr>
              <a:t>Age of onset is characterized by anticipation where CAG22-23 is normal and CAG</a:t>
            </a:r>
            <a:r>
              <a:rPr lang="en-US" sz="1200" b="1" dirty="0" smtClean="0">
                <a:solidFill>
                  <a:srgbClr val="000000"/>
                </a:solidFill>
                <a:latin typeface="Arial"/>
                <a:cs typeface="Arial"/>
              </a:rPr>
              <a:t> </a:t>
            </a:r>
            <a:r>
              <a:rPr lang="en-US" sz="2400" b="1" dirty="0" smtClean="0">
                <a:solidFill>
                  <a:srgbClr val="000000"/>
                </a:solidFill>
                <a:latin typeface="Arial"/>
                <a:cs typeface="Arial"/>
              </a:rPr>
              <a:t>≥</a:t>
            </a:r>
            <a:r>
              <a:rPr lang="en-US" sz="1200" b="1" dirty="0" smtClean="0">
                <a:solidFill>
                  <a:srgbClr val="000000"/>
                </a:solidFill>
                <a:latin typeface="Arial"/>
                <a:cs typeface="Arial"/>
              </a:rPr>
              <a:t> </a:t>
            </a:r>
            <a:r>
              <a:rPr lang="en-US" sz="2400" b="1" dirty="0" smtClean="0">
                <a:solidFill>
                  <a:srgbClr val="000000"/>
                </a:solidFill>
                <a:latin typeface="Arial"/>
                <a:cs typeface="Arial"/>
              </a:rPr>
              <a:t>33 causes disease.</a:t>
            </a:r>
          </a:p>
          <a:p>
            <a:pPr>
              <a:buFont typeface="Wingdings" charset="2"/>
              <a:buChar char="v"/>
            </a:pPr>
            <a:r>
              <a:rPr lang="en-US" sz="2400" b="1" dirty="0" smtClean="0">
                <a:solidFill>
                  <a:srgbClr val="000000"/>
                </a:solidFill>
                <a:latin typeface="Arial"/>
                <a:cs typeface="Arial"/>
              </a:rPr>
              <a:t>Characterized by Purkinje cell death.</a:t>
            </a:r>
          </a:p>
          <a:p>
            <a:pPr>
              <a:buFont typeface="Wingdings" charset="2"/>
              <a:buChar char="v"/>
            </a:pPr>
            <a:r>
              <a:rPr lang="en-US" sz="2400" b="1" dirty="0" smtClean="0">
                <a:solidFill>
                  <a:srgbClr val="000000"/>
                </a:solidFill>
                <a:latin typeface="Arial"/>
                <a:cs typeface="Arial"/>
              </a:rPr>
              <a:t>Gain of toxic function.</a:t>
            </a:r>
            <a:endParaRPr lang="en-US" sz="2000" b="1" dirty="0" smtClean="0">
              <a:solidFill>
                <a:srgbClr val="000000"/>
              </a:solidFill>
              <a:latin typeface="Arial"/>
              <a:cs typeface="Arial"/>
            </a:endParaRPr>
          </a:p>
        </p:txBody>
      </p:sp>
      <p:cxnSp>
        <p:nvCxnSpPr>
          <p:cNvPr id="4" name="Straight Connector 3"/>
          <p:cNvCxnSpPr/>
          <p:nvPr/>
        </p:nvCxnSpPr>
        <p:spPr>
          <a:xfrm>
            <a:off x="391986" y="685800"/>
            <a:ext cx="8294815" cy="1191"/>
          </a:xfrm>
          <a:prstGeom prst="line">
            <a:avLst/>
          </a:prstGeom>
          <a:ln>
            <a:solidFill>
              <a:schemeClr val="bg2">
                <a:lumMod val="7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81099219"/>
      </p:ext>
    </p:extLst>
  </p:cSld>
  <p:clrMapOvr>
    <a:masterClrMapping/>
  </p:clrMapOvr>
  <p:transition xmlns:p14="http://schemas.microsoft.com/office/powerpoint/2010/main">
    <p:checker/>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457200" y="857250"/>
            <a:ext cx="8229600" cy="571500"/>
          </a:xfrm>
          <a:prstGeom prst="roundRect">
            <a:avLst/>
          </a:prstGeom>
          <a:noFill/>
          <a:ln>
            <a:solidFill>
              <a:srgbClr val="71717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a:solidFill>
                <a:srgbClr val="000000"/>
              </a:solidFill>
              <a:latin typeface="Arial"/>
              <a:cs typeface="Arial"/>
            </a:endParaRPr>
          </a:p>
        </p:txBody>
      </p:sp>
      <p:sp>
        <p:nvSpPr>
          <p:cNvPr id="3" name="Content Placeholder 2"/>
          <p:cNvSpPr>
            <a:spLocks noGrp="1"/>
          </p:cNvSpPr>
          <p:nvPr>
            <p:ph idx="1"/>
          </p:nvPr>
        </p:nvSpPr>
        <p:spPr>
          <a:xfrm>
            <a:off x="457200" y="1543050"/>
            <a:ext cx="8382000" cy="3505200"/>
          </a:xfrm>
        </p:spPr>
        <p:txBody>
          <a:bodyPr>
            <a:normAutofit/>
          </a:bodyPr>
          <a:lstStyle/>
          <a:p>
            <a:pPr>
              <a:buFont typeface="Wingdings" charset="2"/>
              <a:buChar char="v"/>
            </a:pPr>
            <a:r>
              <a:rPr lang="en-US" sz="2000" b="1" dirty="0" smtClean="0">
                <a:solidFill>
                  <a:srgbClr val="000000"/>
                </a:solidFill>
                <a:latin typeface="Arial"/>
                <a:cs typeface="Arial"/>
              </a:rPr>
              <a:t>SCA2 phenotype is worse in patients homozygous for the disease allele (Ragothaman and Muthane, 2008).</a:t>
            </a:r>
          </a:p>
          <a:p>
            <a:pPr>
              <a:buFont typeface="Wingdings" charset="2"/>
              <a:buChar char="v"/>
            </a:pPr>
            <a:r>
              <a:rPr lang="en-US" sz="2000" b="1" dirty="0" smtClean="0">
                <a:solidFill>
                  <a:srgbClr val="000000"/>
                </a:solidFill>
                <a:latin typeface="Arial"/>
                <a:cs typeface="Arial"/>
              </a:rPr>
              <a:t>SCA2 phenotype is worse in homozygous vs heterozygous </a:t>
            </a:r>
            <a:r>
              <a:rPr lang="en-US" sz="2000" b="1" i="1" dirty="0" smtClean="0">
                <a:solidFill>
                  <a:srgbClr val="000000"/>
                </a:solidFill>
                <a:latin typeface="Arial"/>
                <a:cs typeface="Arial"/>
              </a:rPr>
              <a:t>ATXN2</a:t>
            </a:r>
            <a:r>
              <a:rPr lang="en-US" sz="2000" b="1" dirty="0" smtClean="0">
                <a:solidFill>
                  <a:srgbClr val="000000"/>
                </a:solidFill>
                <a:latin typeface="Arial"/>
                <a:cs typeface="Arial"/>
              </a:rPr>
              <a:t> transgenic mice (Huynh et al., 2000).</a:t>
            </a:r>
          </a:p>
          <a:p>
            <a:pPr>
              <a:buFont typeface="Wingdings" charset="2"/>
              <a:buChar char="v"/>
            </a:pPr>
            <a:r>
              <a:rPr lang="en-US" sz="2000" b="1" dirty="0" smtClean="0">
                <a:solidFill>
                  <a:srgbClr val="000000"/>
                </a:solidFill>
                <a:latin typeface="Arial"/>
                <a:cs typeface="Arial"/>
              </a:rPr>
              <a:t>Reversibility of SCA1&amp;3 transgenic mouse phenotype (Zu et al., 2004; Boy et al., 2009).</a:t>
            </a:r>
          </a:p>
          <a:p>
            <a:pPr>
              <a:buFont typeface="Wingdings" charset="2"/>
              <a:buChar char="v"/>
            </a:pPr>
            <a:r>
              <a:rPr lang="en-US" sz="2000" b="1" dirty="0" smtClean="0">
                <a:solidFill>
                  <a:srgbClr val="000000"/>
                </a:solidFill>
                <a:latin typeface="Arial"/>
                <a:cs typeface="Arial"/>
              </a:rPr>
              <a:t>Injection of AAV expressing </a:t>
            </a:r>
            <a:r>
              <a:rPr lang="en-US" sz="2000" b="1" i="1" dirty="0" smtClean="0">
                <a:solidFill>
                  <a:srgbClr val="000000"/>
                </a:solidFill>
                <a:latin typeface="Arial"/>
                <a:cs typeface="Arial"/>
              </a:rPr>
              <a:t>ATXN1</a:t>
            </a:r>
            <a:r>
              <a:rPr lang="en-US" sz="2000" b="1" dirty="0" smtClean="0">
                <a:solidFill>
                  <a:srgbClr val="000000"/>
                </a:solidFill>
                <a:latin typeface="Arial"/>
                <a:cs typeface="Arial"/>
              </a:rPr>
              <a:t>-targeted </a:t>
            </a:r>
            <a:r>
              <a:rPr lang="en-US" sz="2000" b="1" dirty="0" err="1" smtClean="0">
                <a:solidFill>
                  <a:srgbClr val="000000"/>
                </a:solidFill>
                <a:latin typeface="Arial"/>
                <a:cs typeface="Arial"/>
              </a:rPr>
              <a:t>miRNA</a:t>
            </a:r>
            <a:r>
              <a:rPr lang="en-US" sz="2000" b="1" dirty="0" smtClean="0">
                <a:solidFill>
                  <a:srgbClr val="000000"/>
                </a:solidFill>
                <a:latin typeface="Arial"/>
                <a:cs typeface="Arial"/>
              </a:rPr>
              <a:t> improved SCA1 mouse phenotype (Keiser et al., 2014).</a:t>
            </a:r>
          </a:p>
          <a:p>
            <a:pPr>
              <a:buFont typeface="Wingdings" charset="2"/>
              <a:buChar char="v"/>
            </a:pPr>
            <a:r>
              <a:rPr lang="en-US" sz="2000" b="1" dirty="0" smtClean="0">
                <a:solidFill>
                  <a:srgbClr val="000000"/>
                </a:solidFill>
                <a:latin typeface="Arial"/>
                <a:cs typeface="Arial"/>
              </a:rPr>
              <a:t>ASOs improve HD mouse phenotypes (</a:t>
            </a:r>
            <a:r>
              <a:rPr lang="en-US" sz="2000" b="1" dirty="0" err="1" smtClean="0">
                <a:solidFill>
                  <a:srgbClr val="000000"/>
                </a:solidFill>
                <a:latin typeface="Arial"/>
                <a:cs typeface="Arial"/>
              </a:rPr>
              <a:t>Østergaard</a:t>
            </a:r>
            <a:r>
              <a:rPr lang="en-US" sz="2000" b="1" dirty="0" smtClean="0">
                <a:solidFill>
                  <a:srgbClr val="000000"/>
                </a:solidFill>
                <a:latin typeface="Arial"/>
                <a:cs typeface="Arial"/>
              </a:rPr>
              <a:t> et al., 2013; Carroll et al., 2011). </a:t>
            </a:r>
          </a:p>
        </p:txBody>
      </p:sp>
      <p:sp>
        <p:nvSpPr>
          <p:cNvPr id="4" name="Title 1"/>
          <p:cNvSpPr txBox="1">
            <a:spLocks/>
          </p:cNvSpPr>
          <p:nvPr/>
        </p:nvSpPr>
        <p:spPr>
          <a:xfrm>
            <a:off x="457200" y="0"/>
            <a:ext cx="8229600" cy="857250"/>
          </a:xfrm>
          <a:prstGeom prst="rect">
            <a:avLst/>
          </a:prstGeom>
        </p:spPr>
        <p:txBody>
          <a:bodyPr vert="horz" lIns="91440" tIns="45720" rIns="91440" bIns="45720" rtlCol="0" anchor="ctr">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3600" b="1" u="none" strike="noStrike" kern="1200" cap="none" spc="0" normalizeH="0" baseline="0" noProof="0" dirty="0" smtClean="0">
                <a:ln>
                  <a:noFill/>
                </a:ln>
                <a:solidFill>
                  <a:srgbClr val="000000"/>
                </a:solidFill>
                <a:effectLst/>
                <a:uLnTx/>
                <a:uFillTx/>
                <a:latin typeface="Arial"/>
                <a:ea typeface="+mj-ea"/>
                <a:cs typeface="Arial"/>
              </a:rPr>
              <a:t>Hypothesis</a:t>
            </a:r>
            <a:endParaRPr kumimoji="0" lang="en-US" sz="3600" b="1" u="none" strike="noStrike" kern="1200" cap="none" spc="0" normalizeH="0" baseline="0" noProof="0" dirty="0">
              <a:ln>
                <a:noFill/>
              </a:ln>
              <a:solidFill>
                <a:srgbClr val="000000"/>
              </a:solidFill>
              <a:effectLst/>
              <a:uLnTx/>
              <a:uFillTx/>
              <a:latin typeface="Arial"/>
              <a:ea typeface="+mj-ea"/>
              <a:cs typeface="Arial"/>
            </a:endParaRPr>
          </a:p>
        </p:txBody>
      </p:sp>
      <p:sp>
        <p:nvSpPr>
          <p:cNvPr id="5" name="Rectangle 4"/>
          <p:cNvSpPr/>
          <p:nvPr/>
        </p:nvSpPr>
        <p:spPr>
          <a:xfrm>
            <a:off x="457200" y="925908"/>
            <a:ext cx="8229600" cy="430887"/>
          </a:xfrm>
          <a:prstGeom prst="rect">
            <a:avLst/>
          </a:prstGeom>
          <a:effectLst/>
        </p:spPr>
        <p:txBody>
          <a:bodyPr wrap="square">
            <a:spAutoFit/>
          </a:bodyPr>
          <a:lstStyle/>
          <a:p>
            <a:pPr algn="ctr"/>
            <a:r>
              <a:rPr lang="en-US" sz="2200" b="1" dirty="0" smtClean="0">
                <a:solidFill>
                  <a:srgbClr val="000000"/>
                </a:solidFill>
                <a:latin typeface="Arial"/>
                <a:cs typeface="Arial"/>
              </a:rPr>
              <a:t>Reducing ataxin-2 expression may be therapeutic for SCA2.</a:t>
            </a:r>
            <a:endParaRPr lang="en-US" sz="2200" b="1" dirty="0">
              <a:solidFill>
                <a:srgbClr val="000000"/>
              </a:solidFill>
              <a:latin typeface="Arial"/>
              <a:cs typeface="Arial"/>
            </a:endParaRPr>
          </a:p>
        </p:txBody>
      </p:sp>
    </p:spTree>
    <p:extLst>
      <p:ext uri="{BB962C8B-B14F-4D97-AF65-F5344CB8AC3E}">
        <p14:creationId xmlns:p14="http://schemas.microsoft.com/office/powerpoint/2010/main" val="2800350242"/>
      </p:ext>
    </p:extLst>
  </p:cSld>
  <p:clrMapOvr>
    <a:masterClrMapping/>
  </p:clrMapOvr>
  <p:transition xmlns:p14="http://schemas.microsoft.com/office/powerpoint/2010/main">
    <p:checker/>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1"/>
          <p:cNvSpPr txBox="1">
            <a:spLocks noChangeArrowheads="1"/>
          </p:cNvSpPr>
          <p:nvPr/>
        </p:nvSpPr>
        <p:spPr bwMode="auto">
          <a:xfrm>
            <a:off x="257938" y="57150"/>
            <a:ext cx="8458200" cy="74295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no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r>
              <a:rPr lang="en-US" sz="2400" kern="0" dirty="0" smtClean="0">
                <a:solidFill>
                  <a:srgbClr val="000000"/>
                </a:solidFill>
                <a:effectLst>
                  <a:outerShdw blurRad="38100" dist="38100" dir="2700000" algn="tl">
                    <a:srgbClr val="000000">
                      <a:alpha val="43137"/>
                    </a:srgbClr>
                  </a:outerShdw>
                </a:effectLst>
                <a:latin typeface="Arial" panose="020B0604020202020204" pitchFamily="34" charset="0"/>
                <a:ea typeface="ＭＳ Ｐゴシック" pitchFamily="-80" charset="-128"/>
                <a:cs typeface="Arial" panose="020B0604020202020204" pitchFamily="34" charset="0"/>
              </a:rPr>
              <a:t>MOE antisense oligonucleotide (ASO) structure and action</a:t>
            </a:r>
          </a:p>
        </p:txBody>
      </p:sp>
      <p:sp>
        <p:nvSpPr>
          <p:cNvPr id="17" name="Freeform 16"/>
          <p:cNvSpPr/>
          <p:nvPr/>
        </p:nvSpPr>
        <p:spPr>
          <a:xfrm>
            <a:off x="5688155" y="2042829"/>
            <a:ext cx="2330450" cy="211231"/>
          </a:xfrm>
          <a:custGeom>
            <a:avLst/>
            <a:gdLst>
              <a:gd name="connsiteX0" fmla="*/ 0 w 2330450"/>
              <a:gd name="connsiteY0" fmla="*/ 134798 h 211231"/>
              <a:gd name="connsiteX1" fmla="*/ 330200 w 2330450"/>
              <a:gd name="connsiteY1" fmla="*/ 1448 h 211231"/>
              <a:gd name="connsiteX2" fmla="*/ 660400 w 2330450"/>
              <a:gd name="connsiteY2" fmla="*/ 210998 h 211231"/>
              <a:gd name="connsiteX3" fmla="*/ 1016000 w 2330450"/>
              <a:gd name="connsiteY3" fmla="*/ 45898 h 211231"/>
              <a:gd name="connsiteX4" fmla="*/ 1358900 w 2330450"/>
              <a:gd name="connsiteY4" fmla="*/ 204648 h 211231"/>
              <a:gd name="connsiteX5" fmla="*/ 1797050 w 2330450"/>
              <a:gd name="connsiteY5" fmla="*/ 83998 h 211231"/>
              <a:gd name="connsiteX6" fmla="*/ 2330450 w 2330450"/>
              <a:gd name="connsiteY6" fmla="*/ 141148 h 211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30450" h="211231">
                <a:moveTo>
                  <a:pt x="0" y="134798"/>
                </a:moveTo>
                <a:cubicBezTo>
                  <a:pt x="110066" y="61773"/>
                  <a:pt x="220133" y="-11252"/>
                  <a:pt x="330200" y="1448"/>
                </a:cubicBezTo>
                <a:cubicBezTo>
                  <a:pt x="440267" y="14148"/>
                  <a:pt x="546100" y="203590"/>
                  <a:pt x="660400" y="210998"/>
                </a:cubicBezTo>
                <a:cubicBezTo>
                  <a:pt x="774700" y="218406"/>
                  <a:pt x="899583" y="46956"/>
                  <a:pt x="1016000" y="45898"/>
                </a:cubicBezTo>
                <a:cubicBezTo>
                  <a:pt x="1132417" y="44840"/>
                  <a:pt x="1228725" y="198298"/>
                  <a:pt x="1358900" y="204648"/>
                </a:cubicBezTo>
                <a:cubicBezTo>
                  <a:pt x="1489075" y="210998"/>
                  <a:pt x="1635125" y="94581"/>
                  <a:pt x="1797050" y="83998"/>
                </a:cubicBezTo>
                <a:cubicBezTo>
                  <a:pt x="1958975" y="73415"/>
                  <a:pt x="2330450" y="141148"/>
                  <a:pt x="2330450" y="141148"/>
                </a:cubicBezTo>
              </a:path>
            </a:pathLst>
          </a:custGeom>
          <a:ln w="38100" cmpd="sng">
            <a:solidFill>
              <a:srgbClr val="3366FF"/>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p:txBody>
      </p:sp>
      <p:sp>
        <p:nvSpPr>
          <p:cNvPr id="18" name="TextBox 17"/>
          <p:cNvSpPr txBox="1"/>
          <p:nvPr/>
        </p:nvSpPr>
        <p:spPr>
          <a:xfrm>
            <a:off x="7955236" y="2026907"/>
            <a:ext cx="762000" cy="307777"/>
          </a:xfrm>
          <a:prstGeom prst="rect">
            <a:avLst/>
          </a:prstGeom>
          <a:noFill/>
        </p:spPr>
        <p:txBody>
          <a:bodyPr wrap="square" rtlCol="0">
            <a:spAutoFit/>
          </a:bodyPr>
          <a:lstStyle/>
          <a:p>
            <a:pPr algn="ctr"/>
            <a:r>
              <a:rPr lang="en-US" sz="1400" b="1" dirty="0" smtClean="0">
                <a:solidFill>
                  <a:srgbClr val="000000"/>
                </a:solidFill>
                <a:latin typeface="Arial"/>
                <a:cs typeface="Arial"/>
              </a:rPr>
              <a:t>mRNA</a:t>
            </a:r>
            <a:endParaRPr lang="en-US" sz="1400" b="1" dirty="0">
              <a:solidFill>
                <a:srgbClr val="000000"/>
              </a:solidFill>
              <a:latin typeface="Arial"/>
              <a:cs typeface="Arial"/>
            </a:endParaRPr>
          </a:p>
        </p:txBody>
      </p:sp>
      <p:sp>
        <p:nvSpPr>
          <p:cNvPr id="19" name="TextBox 18"/>
          <p:cNvSpPr txBox="1"/>
          <p:nvPr/>
        </p:nvSpPr>
        <p:spPr>
          <a:xfrm>
            <a:off x="6913705" y="2266527"/>
            <a:ext cx="762000" cy="307777"/>
          </a:xfrm>
          <a:prstGeom prst="rect">
            <a:avLst/>
          </a:prstGeom>
          <a:noFill/>
        </p:spPr>
        <p:txBody>
          <a:bodyPr wrap="square" rtlCol="0">
            <a:spAutoFit/>
          </a:bodyPr>
          <a:lstStyle/>
          <a:p>
            <a:pPr algn="ctr"/>
            <a:r>
              <a:rPr lang="en-US" sz="1400" b="1" dirty="0" smtClean="0">
                <a:solidFill>
                  <a:srgbClr val="000000"/>
                </a:solidFill>
                <a:latin typeface="Arial"/>
                <a:cs typeface="Arial"/>
              </a:rPr>
              <a:t>ASO</a:t>
            </a:r>
            <a:endParaRPr lang="en-US" sz="1400" b="1" dirty="0">
              <a:solidFill>
                <a:srgbClr val="000000"/>
              </a:solidFill>
              <a:latin typeface="Arial"/>
              <a:cs typeface="Arial"/>
            </a:endParaRPr>
          </a:p>
        </p:txBody>
      </p:sp>
      <p:cxnSp>
        <p:nvCxnSpPr>
          <p:cNvPr id="20" name="Straight Arrow Connector 19"/>
          <p:cNvCxnSpPr/>
          <p:nvPr/>
        </p:nvCxnSpPr>
        <p:spPr bwMode="auto">
          <a:xfrm>
            <a:off x="6685105" y="2418927"/>
            <a:ext cx="20495" cy="1219623"/>
          </a:xfrm>
          <a:prstGeom prst="straightConnector1">
            <a:avLst/>
          </a:prstGeom>
          <a:solidFill>
            <a:schemeClr val="accent1"/>
          </a:solidFill>
          <a:ln w="38100" cap="flat" cmpd="sng" algn="ctr">
            <a:solidFill>
              <a:srgbClr val="000000"/>
            </a:solidFill>
            <a:prstDash val="solid"/>
            <a:round/>
            <a:headEnd type="none" w="sm" len="sm"/>
            <a:tailEnd type="arrow"/>
          </a:ln>
          <a:effectLst/>
        </p:spPr>
      </p:cxnSp>
      <p:sp>
        <p:nvSpPr>
          <p:cNvPr id="21" name="Freeform 20"/>
          <p:cNvSpPr/>
          <p:nvPr/>
        </p:nvSpPr>
        <p:spPr>
          <a:xfrm>
            <a:off x="5042659" y="3731714"/>
            <a:ext cx="330200" cy="178982"/>
          </a:xfrm>
          <a:custGeom>
            <a:avLst/>
            <a:gdLst>
              <a:gd name="connsiteX0" fmla="*/ 0 w 2330450"/>
              <a:gd name="connsiteY0" fmla="*/ 134798 h 211231"/>
              <a:gd name="connsiteX1" fmla="*/ 330200 w 2330450"/>
              <a:gd name="connsiteY1" fmla="*/ 1448 h 211231"/>
              <a:gd name="connsiteX2" fmla="*/ 660400 w 2330450"/>
              <a:gd name="connsiteY2" fmla="*/ 210998 h 211231"/>
              <a:gd name="connsiteX3" fmla="*/ 1016000 w 2330450"/>
              <a:gd name="connsiteY3" fmla="*/ 45898 h 211231"/>
              <a:gd name="connsiteX4" fmla="*/ 1358900 w 2330450"/>
              <a:gd name="connsiteY4" fmla="*/ 204648 h 211231"/>
              <a:gd name="connsiteX5" fmla="*/ 1797050 w 2330450"/>
              <a:gd name="connsiteY5" fmla="*/ 83998 h 211231"/>
              <a:gd name="connsiteX6" fmla="*/ 2330450 w 2330450"/>
              <a:gd name="connsiteY6" fmla="*/ 141148 h 211231"/>
              <a:gd name="connsiteX0" fmla="*/ 0 w 2330450"/>
              <a:gd name="connsiteY0" fmla="*/ 137668 h 207768"/>
              <a:gd name="connsiteX1" fmla="*/ 330200 w 2330450"/>
              <a:gd name="connsiteY1" fmla="*/ 4318 h 207768"/>
              <a:gd name="connsiteX2" fmla="*/ 1016000 w 2330450"/>
              <a:gd name="connsiteY2" fmla="*/ 48768 h 207768"/>
              <a:gd name="connsiteX3" fmla="*/ 1358900 w 2330450"/>
              <a:gd name="connsiteY3" fmla="*/ 207518 h 207768"/>
              <a:gd name="connsiteX4" fmla="*/ 1797050 w 2330450"/>
              <a:gd name="connsiteY4" fmla="*/ 86868 h 207768"/>
              <a:gd name="connsiteX5" fmla="*/ 2330450 w 2330450"/>
              <a:gd name="connsiteY5" fmla="*/ 144018 h 207768"/>
              <a:gd name="connsiteX0" fmla="*/ 0 w 2330450"/>
              <a:gd name="connsiteY0" fmla="*/ 134596 h 204696"/>
              <a:gd name="connsiteX1" fmla="*/ 330200 w 2330450"/>
              <a:gd name="connsiteY1" fmla="*/ 1246 h 204696"/>
              <a:gd name="connsiteX2" fmla="*/ 1358900 w 2330450"/>
              <a:gd name="connsiteY2" fmla="*/ 204446 h 204696"/>
              <a:gd name="connsiteX3" fmla="*/ 1797050 w 2330450"/>
              <a:gd name="connsiteY3" fmla="*/ 83796 h 204696"/>
              <a:gd name="connsiteX4" fmla="*/ 2330450 w 2330450"/>
              <a:gd name="connsiteY4" fmla="*/ 140946 h 204696"/>
              <a:gd name="connsiteX0" fmla="*/ 0 w 2330450"/>
              <a:gd name="connsiteY0" fmla="*/ 134078 h 140428"/>
              <a:gd name="connsiteX1" fmla="*/ 330200 w 2330450"/>
              <a:gd name="connsiteY1" fmla="*/ 728 h 140428"/>
              <a:gd name="connsiteX2" fmla="*/ 1797050 w 2330450"/>
              <a:gd name="connsiteY2" fmla="*/ 83278 h 140428"/>
              <a:gd name="connsiteX3" fmla="*/ 2330450 w 2330450"/>
              <a:gd name="connsiteY3" fmla="*/ 140428 h 140428"/>
              <a:gd name="connsiteX0" fmla="*/ 0 w 2330450"/>
              <a:gd name="connsiteY0" fmla="*/ 133364 h 139714"/>
              <a:gd name="connsiteX1" fmla="*/ 330200 w 2330450"/>
              <a:gd name="connsiteY1" fmla="*/ 14 h 139714"/>
              <a:gd name="connsiteX2" fmla="*/ 2330450 w 2330450"/>
              <a:gd name="connsiteY2" fmla="*/ 139714 h 139714"/>
              <a:gd name="connsiteX0" fmla="*/ 0 w 330200"/>
              <a:gd name="connsiteY0" fmla="*/ 133364 h 133364"/>
              <a:gd name="connsiteX1" fmla="*/ 330200 w 330200"/>
              <a:gd name="connsiteY1" fmla="*/ 14 h 133364"/>
              <a:gd name="connsiteX0" fmla="*/ 0 w 330200"/>
              <a:gd name="connsiteY0" fmla="*/ 161220 h 161220"/>
              <a:gd name="connsiteX1" fmla="*/ 330200 w 330200"/>
              <a:gd name="connsiteY1" fmla="*/ 27870 h 161220"/>
              <a:gd name="connsiteX0" fmla="*/ 0 w 330200"/>
              <a:gd name="connsiteY0" fmla="*/ 178982 h 178982"/>
              <a:gd name="connsiteX1" fmla="*/ 330200 w 330200"/>
              <a:gd name="connsiteY1" fmla="*/ 45632 h 178982"/>
            </a:gdLst>
            <a:ahLst/>
            <a:cxnLst>
              <a:cxn ang="0">
                <a:pos x="connsiteX0" y="connsiteY0"/>
              </a:cxn>
              <a:cxn ang="0">
                <a:pos x="connsiteX1" y="connsiteY1"/>
              </a:cxn>
            </a:cxnLst>
            <a:rect l="l" t="t" r="r" b="b"/>
            <a:pathLst>
              <a:path w="330200" h="178982">
                <a:moveTo>
                  <a:pt x="0" y="178982"/>
                </a:moveTo>
                <a:cubicBezTo>
                  <a:pt x="129116" y="-1993"/>
                  <a:pt x="208492" y="-44326"/>
                  <a:pt x="330200" y="45632"/>
                </a:cubicBezTo>
              </a:path>
            </a:pathLst>
          </a:custGeom>
          <a:ln w="38100" cmpd="sng">
            <a:solidFill>
              <a:srgbClr val="3366FF"/>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p:txBody>
      </p:sp>
      <p:sp>
        <p:nvSpPr>
          <p:cNvPr id="22" name="Freeform 21"/>
          <p:cNvSpPr/>
          <p:nvPr/>
        </p:nvSpPr>
        <p:spPr>
          <a:xfrm rot="20554228">
            <a:off x="6884959" y="3999632"/>
            <a:ext cx="1028700" cy="209783"/>
          </a:xfrm>
          <a:custGeom>
            <a:avLst/>
            <a:gdLst>
              <a:gd name="connsiteX0" fmla="*/ 0 w 2330450"/>
              <a:gd name="connsiteY0" fmla="*/ 134798 h 211231"/>
              <a:gd name="connsiteX1" fmla="*/ 330200 w 2330450"/>
              <a:gd name="connsiteY1" fmla="*/ 1448 h 211231"/>
              <a:gd name="connsiteX2" fmla="*/ 660400 w 2330450"/>
              <a:gd name="connsiteY2" fmla="*/ 210998 h 211231"/>
              <a:gd name="connsiteX3" fmla="*/ 1016000 w 2330450"/>
              <a:gd name="connsiteY3" fmla="*/ 45898 h 211231"/>
              <a:gd name="connsiteX4" fmla="*/ 1358900 w 2330450"/>
              <a:gd name="connsiteY4" fmla="*/ 204648 h 211231"/>
              <a:gd name="connsiteX5" fmla="*/ 1797050 w 2330450"/>
              <a:gd name="connsiteY5" fmla="*/ 83998 h 211231"/>
              <a:gd name="connsiteX6" fmla="*/ 2330450 w 2330450"/>
              <a:gd name="connsiteY6" fmla="*/ 141148 h 211231"/>
              <a:gd name="connsiteX0" fmla="*/ 0 w 2330450"/>
              <a:gd name="connsiteY0" fmla="*/ 134798 h 211231"/>
              <a:gd name="connsiteX1" fmla="*/ 330200 w 2330450"/>
              <a:gd name="connsiteY1" fmla="*/ 1448 h 211231"/>
              <a:gd name="connsiteX2" fmla="*/ 660400 w 2330450"/>
              <a:gd name="connsiteY2" fmla="*/ 210998 h 211231"/>
              <a:gd name="connsiteX3" fmla="*/ 1016000 w 2330450"/>
              <a:gd name="connsiteY3" fmla="*/ 45898 h 211231"/>
              <a:gd name="connsiteX4" fmla="*/ 1358900 w 2330450"/>
              <a:gd name="connsiteY4" fmla="*/ 204648 h 211231"/>
              <a:gd name="connsiteX5" fmla="*/ 2330450 w 2330450"/>
              <a:gd name="connsiteY5" fmla="*/ 141148 h 211231"/>
              <a:gd name="connsiteX0" fmla="*/ 0 w 1358900"/>
              <a:gd name="connsiteY0" fmla="*/ 134798 h 211231"/>
              <a:gd name="connsiteX1" fmla="*/ 330200 w 1358900"/>
              <a:gd name="connsiteY1" fmla="*/ 1448 h 211231"/>
              <a:gd name="connsiteX2" fmla="*/ 660400 w 1358900"/>
              <a:gd name="connsiteY2" fmla="*/ 210998 h 211231"/>
              <a:gd name="connsiteX3" fmla="*/ 1016000 w 1358900"/>
              <a:gd name="connsiteY3" fmla="*/ 45898 h 211231"/>
              <a:gd name="connsiteX4" fmla="*/ 1358900 w 1358900"/>
              <a:gd name="connsiteY4" fmla="*/ 204648 h 211231"/>
              <a:gd name="connsiteX0" fmla="*/ 0 w 1028700"/>
              <a:gd name="connsiteY0" fmla="*/ 0 h 209783"/>
              <a:gd name="connsiteX1" fmla="*/ 330200 w 1028700"/>
              <a:gd name="connsiteY1" fmla="*/ 209550 h 209783"/>
              <a:gd name="connsiteX2" fmla="*/ 685800 w 1028700"/>
              <a:gd name="connsiteY2" fmla="*/ 44450 h 209783"/>
              <a:gd name="connsiteX3" fmla="*/ 1028700 w 1028700"/>
              <a:gd name="connsiteY3" fmla="*/ 203200 h 209783"/>
            </a:gdLst>
            <a:ahLst/>
            <a:cxnLst>
              <a:cxn ang="0">
                <a:pos x="connsiteX0" y="connsiteY0"/>
              </a:cxn>
              <a:cxn ang="0">
                <a:pos x="connsiteX1" y="connsiteY1"/>
              </a:cxn>
              <a:cxn ang="0">
                <a:pos x="connsiteX2" y="connsiteY2"/>
              </a:cxn>
              <a:cxn ang="0">
                <a:pos x="connsiteX3" y="connsiteY3"/>
              </a:cxn>
            </a:cxnLst>
            <a:rect l="l" t="t" r="r" b="b"/>
            <a:pathLst>
              <a:path w="1028700" h="209783">
                <a:moveTo>
                  <a:pt x="0" y="0"/>
                </a:moveTo>
                <a:cubicBezTo>
                  <a:pt x="110067" y="12700"/>
                  <a:pt x="215900" y="202142"/>
                  <a:pt x="330200" y="209550"/>
                </a:cubicBezTo>
                <a:cubicBezTo>
                  <a:pt x="444500" y="216958"/>
                  <a:pt x="569383" y="45508"/>
                  <a:pt x="685800" y="44450"/>
                </a:cubicBezTo>
                <a:cubicBezTo>
                  <a:pt x="802217" y="43392"/>
                  <a:pt x="809625" y="187325"/>
                  <a:pt x="1028700" y="203200"/>
                </a:cubicBezTo>
              </a:path>
            </a:pathLst>
          </a:custGeom>
          <a:ln w="57150" cmpd="sng">
            <a:solidFill>
              <a:srgbClr val="FF0000"/>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p:txBody>
      </p:sp>
      <p:sp>
        <p:nvSpPr>
          <p:cNvPr id="23" name="Freeform 22"/>
          <p:cNvSpPr/>
          <p:nvPr/>
        </p:nvSpPr>
        <p:spPr>
          <a:xfrm>
            <a:off x="5378293" y="3775898"/>
            <a:ext cx="971550" cy="122023"/>
          </a:xfrm>
          <a:custGeom>
            <a:avLst/>
            <a:gdLst>
              <a:gd name="connsiteX0" fmla="*/ 0 w 2330450"/>
              <a:gd name="connsiteY0" fmla="*/ 134798 h 211231"/>
              <a:gd name="connsiteX1" fmla="*/ 330200 w 2330450"/>
              <a:gd name="connsiteY1" fmla="*/ 1448 h 211231"/>
              <a:gd name="connsiteX2" fmla="*/ 660400 w 2330450"/>
              <a:gd name="connsiteY2" fmla="*/ 210998 h 211231"/>
              <a:gd name="connsiteX3" fmla="*/ 1016000 w 2330450"/>
              <a:gd name="connsiteY3" fmla="*/ 45898 h 211231"/>
              <a:gd name="connsiteX4" fmla="*/ 1358900 w 2330450"/>
              <a:gd name="connsiteY4" fmla="*/ 204648 h 211231"/>
              <a:gd name="connsiteX5" fmla="*/ 1797050 w 2330450"/>
              <a:gd name="connsiteY5" fmla="*/ 83998 h 211231"/>
              <a:gd name="connsiteX6" fmla="*/ 2330450 w 2330450"/>
              <a:gd name="connsiteY6" fmla="*/ 141148 h 211231"/>
              <a:gd name="connsiteX0" fmla="*/ 0 w 2000250"/>
              <a:gd name="connsiteY0" fmla="*/ 0 h 209783"/>
              <a:gd name="connsiteX1" fmla="*/ 330200 w 2000250"/>
              <a:gd name="connsiteY1" fmla="*/ 209550 h 209783"/>
              <a:gd name="connsiteX2" fmla="*/ 685800 w 2000250"/>
              <a:gd name="connsiteY2" fmla="*/ 44450 h 209783"/>
              <a:gd name="connsiteX3" fmla="*/ 1028700 w 2000250"/>
              <a:gd name="connsiteY3" fmla="*/ 203200 h 209783"/>
              <a:gd name="connsiteX4" fmla="*/ 1466850 w 2000250"/>
              <a:gd name="connsiteY4" fmla="*/ 82550 h 209783"/>
              <a:gd name="connsiteX5" fmla="*/ 2000250 w 2000250"/>
              <a:gd name="connsiteY5" fmla="*/ 139700 h 209783"/>
              <a:gd name="connsiteX0" fmla="*/ 0 w 1670050"/>
              <a:gd name="connsiteY0" fmla="*/ 165106 h 165339"/>
              <a:gd name="connsiteX1" fmla="*/ 355600 w 1670050"/>
              <a:gd name="connsiteY1" fmla="*/ 6 h 165339"/>
              <a:gd name="connsiteX2" fmla="*/ 698500 w 1670050"/>
              <a:gd name="connsiteY2" fmla="*/ 158756 h 165339"/>
              <a:gd name="connsiteX3" fmla="*/ 1136650 w 1670050"/>
              <a:gd name="connsiteY3" fmla="*/ 38106 h 165339"/>
              <a:gd name="connsiteX4" fmla="*/ 1670050 w 1670050"/>
              <a:gd name="connsiteY4" fmla="*/ 95256 h 165339"/>
              <a:gd name="connsiteX0" fmla="*/ 0 w 1314450"/>
              <a:gd name="connsiteY0" fmla="*/ 6 h 159006"/>
              <a:gd name="connsiteX1" fmla="*/ 342900 w 1314450"/>
              <a:gd name="connsiteY1" fmla="*/ 158756 h 159006"/>
              <a:gd name="connsiteX2" fmla="*/ 781050 w 1314450"/>
              <a:gd name="connsiteY2" fmla="*/ 38106 h 159006"/>
              <a:gd name="connsiteX3" fmla="*/ 1314450 w 1314450"/>
              <a:gd name="connsiteY3" fmla="*/ 95256 h 159006"/>
              <a:gd name="connsiteX0" fmla="*/ 0 w 971550"/>
              <a:gd name="connsiteY0" fmla="*/ 121773 h 122023"/>
              <a:gd name="connsiteX1" fmla="*/ 438150 w 971550"/>
              <a:gd name="connsiteY1" fmla="*/ 1123 h 122023"/>
              <a:gd name="connsiteX2" fmla="*/ 971550 w 971550"/>
              <a:gd name="connsiteY2" fmla="*/ 58273 h 122023"/>
            </a:gdLst>
            <a:ahLst/>
            <a:cxnLst>
              <a:cxn ang="0">
                <a:pos x="connsiteX0" y="connsiteY0"/>
              </a:cxn>
              <a:cxn ang="0">
                <a:pos x="connsiteX1" y="connsiteY1"/>
              </a:cxn>
              <a:cxn ang="0">
                <a:pos x="connsiteX2" y="connsiteY2"/>
              </a:cxn>
            </a:cxnLst>
            <a:rect l="l" t="t" r="r" b="b"/>
            <a:pathLst>
              <a:path w="971550" h="122023">
                <a:moveTo>
                  <a:pt x="0" y="121773"/>
                </a:moveTo>
                <a:cubicBezTo>
                  <a:pt x="130175" y="128123"/>
                  <a:pt x="276225" y="11706"/>
                  <a:pt x="438150" y="1123"/>
                </a:cubicBezTo>
                <a:cubicBezTo>
                  <a:pt x="600075" y="-9460"/>
                  <a:pt x="971550" y="58273"/>
                  <a:pt x="971550" y="58273"/>
                </a:cubicBezTo>
              </a:path>
            </a:pathLst>
          </a:custGeom>
          <a:ln w="38100" cmpd="sng">
            <a:solidFill>
              <a:srgbClr val="3366FF"/>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p:txBody>
      </p:sp>
      <p:sp>
        <p:nvSpPr>
          <p:cNvPr id="24" name="Freeform 23"/>
          <p:cNvSpPr/>
          <p:nvPr/>
        </p:nvSpPr>
        <p:spPr>
          <a:xfrm>
            <a:off x="5302093" y="4004498"/>
            <a:ext cx="228600" cy="76200"/>
          </a:xfrm>
          <a:custGeom>
            <a:avLst/>
            <a:gdLst>
              <a:gd name="connsiteX0" fmla="*/ 0 w 2330450"/>
              <a:gd name="connsiteY0" fmla="*/ 134798 h 211231"/>
              <a:gd name="connsiteX1" fmla="*/ 330200 w 2330450"/>
              <a:gd name="connsiteY1" fmla="*/ 1448 h 211231"/>
              <a:gd name="connsiteX2" fmla="*/ 660400 w 2330450"/>
              <a:gd name="connsiteY2" fmla="*/ 210998 h 211231"/>
              <a:gd name="connsiteX3" fmla="*/ 1016000 w 2330450"/>
              <a:gd name="connsiteY3" fmla="*/ 45898 h 211231"/>
              <a:gd name="connsiteX4" fmla="*/ 1358900 w 2330450"/>
              <a:gd name="connsiteY4" fmla="*/ 204648 h 211231"/>
              <a:gd name="connsiteX5" fmla="*/ 1797050 w 2330450"/>
              <a:gd name="connsiteY5" fmla="*/ 83998 h 211231"/>
              <a:gd name="connsiteX6" fmla="*/ 2330450 w 2330450"/>
              <a:gd name="connsiteY6" fmla="*/ 141148 h 211231"/>
              <a:gd name="connsiteX0" fmla="*/ 0 w 2330450"/>
              <a:gd name="connsiteY0" fmla="*/ 137668 h 207768"/>
              <a:gd name="connsiteX1" fmla="*/ 330200 w 2330450"/>
              <a:gd name="connsiteY1" fmla="*/ 4318 h 207768"/>
              <a:gd name="connsiteX2" fmla="*/ 1016000 w 2330450"/>
              <a:gd name="connsiteY2" fmla="*/ 48768 h 207768"/>
              <a:gd name="connsiteX3" fmla="*/ 1358900 w 2330450"/>
              <a:gd name="connsiteY3" fmla="*/ 207518 h 207768"/>
              <a:gd name="connsiteX4" fmla="*/ 1797050 w 2330450"/>
              <a:gd name="connsiteY4" fmla="*/ 86868 h 207768"/>
              <a:gd name="connsiteX5" fmla="*/ 2330450 w 2330450"/>
              <a:gd name="connsiteY5" fmla="*/ 144018 h 207768"/>
              <a:gd name="connsiteX0" fmla="*/ 0 w 2330450"/>
              <a:gd name="connsiteY0" fmla="*/ 134596 h 204696"/>
              <a:gd name="connsiteX1" fmla="*/ 330200 w 2330450"/>
              <a:gd name="connsiteY1" fmla="*/ 1246 h 204696"/>
              <a:gd name="connsiteX2" fmla="*/ 1358900 w 2330450"/>
              <a:gd name="connsiteY2" fmla="*/ 204446 h 204696"/>
              <a:gd name="connsiteX3" fmla="*/ 1797050 w 2330450"/>
              <a:gd name="connsiteY3" fmla="*/ 83796 h 204696"/>
              <a:gd name="connsiteX4" fmla="*/ 2330450 w 2330450"/>
              <a:gd name="connsiteY4" fmla="*/ 140946 h 204696"/>
              <a:gd name="connsiteX0" fmla="*/ 0 w 2330450"/>
              <a:gd name="connsiteY0" fmla="*/ 134078 h 140428"/>
              <a:gd name="connsiteX1" fmla="*/ 330200 w 2330450"/>
              <a:gd name="connsiteY1" fmla="*/ 728 h 140428"/>
              <a:gd name="connsiteX2" fmla="*/ 1797050 w 2330450"/>
              <a:gd name="connsiteY2" fmla="*/ 83278 h 140428"/>
              <a:gd name="connsiteX3" fmla="*/ 2330450 w 2330450"/>
              <a:gd name="connsiteY3" fmla="*/ 140428 h 140428"/>
              <a:gd name="connsiteX0" fmla="*/ 0 w 2330450"/>
              <a:gd name="connsiteY0" fmla="*/ 133364 h 139714"/>
              <a:gd name="connsiteX1" fmla="*/ 330200 w 2330450"/>
              <a:gd name="connsiteY1" fmla="*/ 14 h 139714"/>
              <a:gd name="connsiteX2" fmla="*/ 2330450 w 2330450"/>
              <a:gd name="connsiteY2" fmla="*/ 139714 h 139714"/>
              <a:gd name="connsiteX0" fmla="*/ 0 w 330200"/>
              <a:gd name="connsiteY0" fmla="*/ 133364 h 133364"/>
              <a:gd name="connsiteX1" fmla="*/ 330200 w 330200"/>
              <a:gd name="connsiteY1" fmla="*/ 14 h 133364"/>
              <a:gd name="connsiteX0" fmla="*/ 0 w 330200"/>
              <a:gd name="connsiteY0" fmla="*/ 161220 h 161220"/>
              <a:gd name="connsiteX1" fmla="*/ 330200 w 330200"/>
              <a:gd name="connsiteY1" fmla="*/ 27870 h 161220"/>
              <a:gd name="connsiteX0" fmla="*/ 0 w 330200"/>
              <a:gd name="connsiteY0" fmla="*/ 178982 h 178982"/>
              <a:gd name="connsiteX1" fmla="*/ 330200 w 330200"/>
              <a:gd name="connsiteY1" fmla="*/ 45632 h 178982"/>
              <a:gd name="connsiteX0" fmla="*/ 0 w 330200"/>
              <a:gd name="connsiteY0" fmla="*/ 133350 h 133350"/>
              <a:gd name="connsiteX1" fmla="*/ 330200 w 330200"/>
              <a:gd name="connsiteY1" fmla="*/ 0 h 133350"/>
              <a:gd name="connsiteX0" fmla="*/ 0 w 330200"/>
              <a:gd name="connsiteY0" fmla="*/ 133350 h 140249"/>
              <a:gd name="connsiteX1" fmla="*/ 330200 w 330200"/>
              <a:gd name="connsiteY1" fmla="*/ 0 h 140249"/>
            </a:gdLst>
            <a:ahLst/>
            <a:cxnLst>
              <a:cxn ang="0">
                <a:pos x="connsiteX0" y="connsiteY0"/>
              </a:cxn>
              <a:cxn ang="0">
                <a:pos x="connsiteX1" y="connsiteY1"/>
              </a:cxn>
            </a:cxnLst>
            <a:rect l="l" t="t" r="r" b="b"/>
            <a:pathLst>
              <a:path w="330200" h="140249">
                <a:moveTo>
                  <a:pt x="0" y="133350"/>
                </a:moveTo>
                <a:cubicBezTo>
                  <a:pt x="154516" y="174625"/>
                  <a:pt x="221192" y="17992"/>
                  <a:pt x="330200" y="0"/>
                </a:cubicBezTo>
              </a:path>
            </a:pathLst>
          </a:custGeom>
          <a:ln w="38100" cmpd="sng">
            <a:solidFill>
              <a:srgbClr val="3366FF"/>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p:txBody>
      </p:sp>
      <p:sp>
        <p:nvSpPr>
          <p:cNvPr id="25" name="Freeform 24"/>
          <p:cNvSpPr/>
          <p:nvPr/>
        </p:nvSpPr>
        <p:spPr>
          <a:xfrm rot="4157432">
            <a:off x="5375690" y="4138359"/>
            <a:ext cx="228600" cy="152400"/>
          </a:xfrm>
          <a:custGeom>
            <a:avLst/>
            <a:gdLst>
              <a:gd name="connsiteX0" fmla="*/ 0 w 2330450"/>
              <a:gd name="connsiteY0" fmla="*/ 134798 h 211231"/>
              <a:gd name="connsiteX1" fmla="*/ 330200 w 2330450"/>
              <a:gd name="connsiteY1" fmla="*/ 1448 h 211231"/>
              <a:gd name="connsiteX2" fmla="*/ 660400 w 2330450"/>
              <a:gd name="connsiteY2" fmla="*/ 210998 h 211231"/>
              <a:gd name="connsiteX3" fmla="*/ 1016000 w 2330450"/>
              <a:gd name="connsiteY3" fmla="*/ 45898 h 211231"/>
              <a:gd name="connsiteX4" fmla="*/ 1358900 w 2330450"/>
              <a:gd name="connsiteY4" fmla="*/ 204648 h 211231"/>
              <a:gd name="connsiteX5" fmla="*/ 1797050 w 2330450"/>
              <a:gd name="connsiteY5" fmla="*/ 83998 h 211231"/>
              <a:gd name="connsiteX6" fmla="*/ 2330450 w 2330450"/>
              <a:gd name="connsiteY6" fmla="*/ 141148 h 211231"/>
              <a:gd name="connsiteX0" fmla="*/ 0 w 2330450"/>
              <a:gd name="connsiteY0" fmla="*/ 137668 h 207768"/>
              <a:gd name="connsiteX1" fmla="*/ 330200 w 2330450"/>
              <a:gd name="connsiteY1" fmla="*/ 4318 h 207768"/>
              <a:gd name="connsiteX2" fmla="*/ 1016000 w 2330450"/>
              <a:gd name="connsiteY2" fmla="*/ 48768 h 207768"/>
              <a:gd name="connsiteX3" fmla="*/ 1358900 w 2330450"/>
              <a:gd name="connsiteY3" fmla="*/ 207518 h 207768"/>
              <a:gd name="connsiteX4" fmla="*/ 1797050 w 2330450"/>
              <a:gd name="connsiteY4" fmla="*/ 86868 h 207768"/>
              <a:gd name="connsiteX5" fmla="*/ 2330450 w 2330450"/>
              <a:gd name="connsiteY5" fmla="*/ 144018 h 207768"/>
              <a:gd name="connsiteX0" fmla="*/ 0 w 2330450"/>
              <a:gd name="connsiteY0" fmla="*/ 134596 h 204696"/>
              <a:gd name="connsiteX1" fmla="*/ 330200 w 2330450"/>
              <a:gd name="connsiteY1" fmla="*/ 1246 h 204696"/>
              <a:gd name="connsiteX2" fmla="*/ 1358900 w 2330450"/>
              <a:gd name="connsiteY2" fmla="*/ 204446 h 204696"/>
              <a:gd name="connsiteX3" fmla="*/ 1797050 w 2330450"/>
              <a:gd name="connsiteY3" fmla="*/ 83796 h 204696"/>
              <a:gd name="connsiteX4" fmla="*/ 2330450 w 2330450"/>
              <a:gd name="connsiteY4" fmla="*/ 140946 h 204696"/>
              <a:gd name="connsiteX0" fmla="*/ 0 w 2330450"/>
              <a:gd name="connsiteY0" fmla="*/ 134078 h 140428"/>
              <a:gd name="connsiteX1" fmla="*/ 330200 w 2330450"/>
              <a:gd name="connsiteY1" fmla="*/ 728 h 140428"/>
              <a:gd name="connsiteX2" fmla="*/ 1797050 w 2330450"/>
              <a:gd name="connsiteY2" fmla="*/ 83278 h 140428"/>
              <a:gd name="connsiteX3" fmla="*/ 2330450 w 2330450"/>
              <a:gd name="connsiteY3" fmla="*/ 140428 h 140428"/>
              <a:gd name="connsiteX0" fmla="*/ 0 w 2330450"/>
              <a:gd name="connsiteY0" fmla="*/ 133364 h 139714"/>
              <a:gd name="connsiteX1" fmla="*/ 330200 w 2330450"/>
              <a:gd name="connsiteY1" fmla="*/ 14 h 139714"/>
              <a:gd name="connsiteX2" fmla="*/ 2330450 w 2330450"/>
              <a:gd name="connsiteY2" fmla="*/ 139714 h 139714"/>
              <a:gd name="connsiteX0" fmla="*/ 0 w 330200"/>
              <a:gd name="connsiteY0" fmla="*/ 133364 h 133364"/>
              <a:gd name="connsiteX1" fmla="*/ 330200 w 330200"/>
              <a:gd name="connsiteY1" fmla="*/ 14 h 133364"/>
              <a:gd name="connsiteX0" fmla="*/ 0 w 330200"/>
              <a:gd name="connsiteY0" fmla="*/ 161220 h 161220"/>
              <a:gd name="connsiteX1" fmla="*/ 330200 w 330200"/>
              <a:gd name="connsiteY1" fmla="*/ 27870 h 161220"/>
              <a:gd name="connsiteX0" fmla="*/ 0 w 330200"/>
              <a:gd name="connsiteY0" fmla="*/ 178982 h 178982"/>
              <a:gd name="connsiteX1" fmla="*/ 330200 w 330200"/>
              <a:gd name="connsiteY1" fmla="*/ 45632 h 178982"/>
              <a:gd name="connsiteX0" fmla="*/ 0 w 330200"/>
              <a:gd name="connsiteY0" fmla="*/ 133350 h 133350"/>
              <a:gd name="connsiteX1" fmla="*/ 330200 w 330200"/>
              <a:gd name="connsiteY1" fmla="*/ 0 h 133350"/>
              <a:gd name="connsiteX0" fmla="*/ 0 w 330200"/>
              <a:gd name="connsiteY0" fmla="*/ 133350 h 140249"/>
              <a:gd name="connsiteX1" fmla="*/ 330200 w 330200"/>
              <a:gd name="connsiteY1" fmla="*/ 0 h 140249"/>
            </a:gdLst>
            <a:ahLst/>
            <a:cxnLst>
              <a:cxn ang="0">
                <a:pos x="connsiteX0" y="connsiteY0"/>
              </a:cxn>
              <a:cxn ang="0">
                <a:pos x="connsiteX1" y="connsiteY1"/>
              </a:cxn>
            </a:cxnLst>
            <a:rect l="l" t="t" r="r" b="b"/>
            <a:pathLst>
              <a:path w="330200" h="140249">
                <a:moveTo>
                  <a:pt x="0" y="133350"/>
                </a:moveTo>
                <a:cubicBezTo>
                  <a:pt x="154516" y="174625"/>
                  <a:pt x="221192" y="17992"/>
                  <a:pt x="330200" y="0"/>
                </a:cubicBezTo>
              </a:path>
            </a:pathLst>
          </a:custGeom>
          <a:ln w="38100" cmpd="sng">
            <a:solidFill>
              <a:srgbClr val="3366FF"/>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p:txBody>
      </p:sp>
      <p:sp>
        <p:nvSpPr>
          <p:cNvPr id="26" name="Freeform 25"/>
          <p:cNvSpPr/>
          <p:nvPr/>
        </p:nvSpPr>
        <p:spPr>
          <a:xfrm rot="3315073">
            <a:off x="5728459" y="4156898"/>
            <a:ext cx="228600" cy="152400"/>
          </a:xfrm>
          <a:custGeom>
            <a:avLst/>
            <a:gdLst>
              <a:gd name="connsiteX0" fmla="*/ 0 w 2330450"/>
              <a:gd name="connsiteY0" fmla="*/ 134798 h 211231"/>
              <a:gd name="connsiteX1" fmla="*/ 330200 w 2330450"/>
              <a:gd name="connsiteY1" fmla="*/ 1448 h 211231"/>
              <a:gd name="connsiteX2" fmla="*/ 660400 w 2330450"/>
              <a:gd name="connsiteY2" fmla="*/ 210998 h 211231"/>
              <a:gd name="connsiteX3" fmla="*/ 1016000 w 2330450"/>
              <a:gd name="connsiteY3" fmla="*/ 45898 h 211231"/>
              <a:gd name="connsiteX4" fmla="*/ 1358900 w 2330450"/>
              <a:gd name="connsiteY4" fmla="*/ 204648 h 211231"/>
              <a:gd name="connsiteX5" fmla="*/ 1797050 w 2330450"/>
              <a:gd name="connsiteY5" fmla="*/ 83998 h 211231"/>
              <a:gd name="connsiteX6" fmla="*/ 2330450 w 2330450"/>
              <a:gd name="connsiteY6" fmla="*/ 141148 h 211231"/>
              <a:gd name="connsiteX0" fmla="*/ 0 w 2330450"/>
              <a:gd name="connsiteY0" fmla="*/ 137668 h 207768"/>
              <a:gd name="connsiteX1" fmla="*/ 330200 w 2330450"/>
              <a:gd name="connsiteY1" fmla="*/ 4318 h 207768"/>
              <a:gd name="connsiteX2" fmla="*/ 1016000 w 2330450"/>
              <a:gd name="connsiteY2" fmla="*/ 48768 h 207768"/>
              <a:gd name="connsiteX3" fmla="*/ 1358900 w 2330450"/>
              <a:gd name="connsiteY3" fmla="*/ 207518 h 207768"/>
              <a:gd name="connsiteX4" fmla="*/ 1797050 w 2330450"/>
              <a:gd name="connsiteY4" fmla="*/ 86868 h 207768"/>
              <a:gd name="connsiteX5" fmla="*/ 2330450 w 2330450"/>
              <a:gd name="connsiteY5" fmla="*/ 144018 h 207768"/>
              <a:gd name="connsiteX0" fmla="*/ 0 w 2330450"/>
              <a:gd name="connsiteY0" fmla="*/ 134596 h 204696"/>
              <a:gd name="connsiteX1" fmla="*/ 330200 w 2330450"/>
              <a:gd name="connsiteY1" fmla="*/ 1246 h 204696"/>
              <a:gd name="connsiteX2" fmla="*/ 1358900 w 2330450"/>
              <a:gd name="connsiteY2" fmla="*/ 204446 h 204696"/>
              <a:gd name="connsiteX3" fmla="*/ 1797050 w 2330450"/>
              <a:gd name="connsiteY3" fmla="*/ 83796 h 204696"/>
              <a:gd name="connsiteX4" fmla="*/ 2330450 w 2330450"/>
              <a:gd name="connsiteY4" fmla="*/ 140946 h 204696"/>
              <a:gd name="connsiteX0" fmla="*/ 0 w 2330450"/>
              <a:gd name="connsiteY0" fmla="*/ 134078 h 140428"/>
              <a:gd name="connsiteX1" fmla="*/ 330200 w 2330450"/>
              <a:gd name="connsiteY1" fmla="*/ 728 h 140428"/>
              <a:gd name="connsiteX2" fmla="*/ 1797050 w 2330450"/>
              <a:gd name="connsiteY2" fmla="*/ 83278 h 140428"/>
              <a:gd name="connsiteX3" fmla="*/ 2330450 w 2330450"/>
              <a:gd name="connsiteY3" fmla="*/ 140428 h 140428"/>
              <a:gd name="connsiteX0" fmla="*/ 0 w 2330450"/>
              <a:gd name="connsiteY0" fmla="*/ 133364 h 139714"/>
              <a:gd name="connsiteX1" fmla="*/ 330200 w 2330450"/>
              <a:gd name="connsiteY1" fmla="*/ 14 h 139714"/>
              <a:gd name="connsiteX2" fmla="*/ 2330450 w 2330450"/>
              <a:gd name="connsiteY2" fmla="*/ 139714 h 139714"/>
              <a:gd name="connsiteX0" fmla="*/ 0 w 330200"/>
              <a:gd name="connsiteY0" fmla="*/ 133364 h 133364"/>
              <a:gd name="connsiteX1" fmla="*/ 330200 w 330200"/>
              <a:gd name="connsiteY1" fmla="*/ 14 h 133364"/>
              <a:gd name="connsiteX0" fmla="*/ 0 w 330200"/>
              <a:gd name="connsiteY0" fmla="*/ 161220 h 161220"/>
              <a:gd name="connsiteX1" fmla="*/ 330200 w 330200"/>
              <a:gd name="connsiteY1" fmla="*/ 27870 h 161220"/>
              <a:gd name="connsiteX0" fmla="*/ 0 w 330200"/>
              <a:gd name="connsiteY0" fmla="*/ 178982 h 178982"/>
              <a:gd name="connsiteX1" fmla="*/ 330200 w 330200"/>
              <a:gd name="connsiteY1" fmla="*/ 45632 h 178982"/>
              <a:gd name="connsiteX0" fmla="*/ 0 w 330200"/>
              <a:gd name="connsiteY0" fmla="*/ 133350 h 133350"/>
              <a:gd name="connsiteX1" fmla="*/ 330200 w 330200"/>
              <a:gd name="connsiteY1" fmla="*/ 0 h 133350"/>
              <a:gd name="connsiteX0" fmla="*/ 0 w 330200"/>
              <a:gd name="connsiteY0" fmla="*/ 133350 h 140249"/>
              <a:gd name="connsiteX1" fmla="*/ 330200 w 330200"/>
              <a:gd name="connsiteY1" fmla="*/ 0 h 140249"/>
            </a:gdLst>
            <a:ahLst/>
            <a:cxnLst>
              <a:cxn ang="0">
                <a:pos x="connsiteX0" y="connsiteY0"/>
              </a:cxn>
              <a:cxn ang="0">
                <a:pos x="connsiteX1" y="connsiteY1"/>
              </a:cxn>
            </a:cxnLst>
            <a:rect l="l" t="t" r="r" b="b"/>
            <a:pathLst>
              <a:path w="330200" h="140249">
                <a:moveTo>
                  <a:pt x="0" y="133350"/>
                </a:moveTo>
                <a:cubicBezTo>
                  <a:pt x="154516" y="174625"/>
                  <a:pt x="221192" y="17992"/>
                  <a:pt x="330200" y="0"/>
                </a:cubicBezTo>
              </a:path>
            </a:pathLst>
          </a:custGeom>
          <a:ln w="38100" cmpd="sng">
            <a:solidFill>
              <a:srgbClr val="3366FF"/>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p:txBody>
      </p:sp>
      <p:sp>
        <p:nvSpPr>
          <p:cNvPr id="27" name="Freeform 26"/>
          <p:cNvSpPr/>
          <p:nvPr/>
        </p:nvSpPr>
        <p:spPr>
          <a:xfrm rot="3174430">
            <a:off x="5622310" y="3989228"/>
            <a:ext cx="228600" cy="152400"/>
          </a:xfrm>
          <a:custGeom>
            <a:avLst/>
            <a:gdLst>
              <a:gd name="connsiteX0" fmla="*/ 0 w 2330450"/>
              <a:gd name="connsiteY0" fmla="*/ 134798 h 211231"/>
              <a:gd name="connsiteX1" fmla="*/ 330200 w 2330450"/>
              <a:gd name="connsiteY1" fmla="*/ 1448 h 211231"/>
              <a:gd name="connsiteX2" fmla="*/ 660400 w 2330450"/>
              <a:gd name="connsiteY2" fmla="*/ 210998 h 211231"/>
              <a:gd name="connsiteX3" fmla="*/ 1016000 w 2330450"/>
              <a:gd name="connsiteY3" fmla="*/ 45898 h 211231"/>
              <a:gd name="connsiteX4" fmla="*/ 1358900 w 2330450"/>
              <a:gd name="connsiteY4" fmla="*/ 204648 h 211231"/>
              <a:gd name="connsiteX5" fmla="*/ 1797050 w 2330450"/>
              <a:gd name="connsiteY5" fmla="*/ 83998 h 211231"/>
              <a:gd name="connsiteX6" fmla="*/ 2330450 w 2330450"/>
              <a:gd name="connsiteY6" fmla="*/ 141148 h 211231"/>
              <a:gd name="connsiteX0" fmla="*/ 0 w 2330450"/>
              <a:gd name="connsiteY0" fmla="*/ 137668 h 207768"/>
              <a:gd name="connsiteX1" fmla="*/ 330200 w 2330450"/>
              <a:gd name="connsiteY1" fmla="*/ 4318 h 207768"/>
              <a:gd name="connsiteX2" fmla="*/ 1016000 w 2330450"/>
              <a:gd name="connsiteY2" fmla="*/ 48768 h 207768"/>
              <a:gd name="connsiteX3" fmla="*/ 1358900 w 2330450"/>
              <a:gd name="connsiteY3" fmla="*/ 207518 h 207768"/>
              <a:gd name="connsiteX4" fmla="*/ 1797050 w 2330450"/>
              <a:gd name="connsiteY4" fmla="*/ 86868 h 207768"/>
              <a:gd name="connsiteX5" fmla="*/ 2330450 w 2330450"/>
              <a:gd name="connsiteY5" fmla="*/ 144018 h 207768"/>
              <a:gd name="connsiteX0" fmla="*/ 0 w 2330450"/>
              <a:gd name="connsiteY0" fmla="*/ 134596 h 204696"/>
              <a:gd name="connsiteX1" fmla="*/ 330200 w 2330450"/>
              <a:gd name="connsiteY1" fmla="*/ 1246 h 204696"/>
              <a:gd name="connsiteX2" fmla="*/ 1358900 w 2330450"/>
              <a:gd name="connsiteY2" fmla="*/ 204446 h 204696"/>
              <a:gd name="connsiteX3" fmla="*/ 1797050 w 2330450"/>
              <a:gd name="connsiteY3" fmla="*/ 83796 h 204696"/>
              <a:gd name="connsiteX4" fmla="*/ 2330450 w 2330450"/>
              <a:gd name="connsiteY4" fmla="*/ 140946 h 204696"/>
              <a:gd name="connsiteX0" fmla="*/ 0 w 2330450"/>
              <a:gd name="connsiteY0" fmla="*/ 134078 h 140428"/>
              <a:gd name="connsiteX1" fmla="*/ 330200 w 2330450"/>
              <a:gd name="connsiteY1" fmla="*/ 728 h 140428"/>
              <a:gd name="connsiteX2" fmla="*/ 1797050 w 2330450"/>
              <a:gd name="connsiteY2" fmla="*/ 83278 h 140428"/>
              <a:gd name="connsiteX3" fmla="*/ 2330450 w 2330450"/>
              <a:gd name="connsiteY3" fmla="*/ 140428 h 140428"/>
              <a:gd name="connsiteX0" fmla="*/ 0 w 2330450"/>
              <a:gd name="connsiteY0" fmla="*/ 133364 h 139714"/>
              <a:gd name="connsiteX1" fmla="*/ 330200 w 2330450"/>
              <a:gd name="connsiteY1" fmla="*/ 14 h 139714"/>
              <a:gd name="connsiteX2" fmla="*/ 2330450 w 2330450"/>
              <a:gd name="connsiteY2" fmla="*/ 139714 h 139714"/>
              <a:gd name="connsiteX0" fmla="*/ 0 w 330200"/>
              <a:gd name="connsiteY0" fmla="*/ 133364 h 133364"/>
              <a:gd name="connsiteX1" fmla="*/ 330200 w 330200"/>
              <a:gd name="connsiteY1" fmla="*/ 14 h 133364"/>
              <a:gd name="connsiteX0" fmla="*/ 0 w 330200"/>
              <a:gd name="connsiteY0" fmla="*/ 161220 h 161220"/>
              <a:gd name="connsiteX1" fmla="*/ 330200 w 330200"/>
              <a:gd name="connsiteY1" fmla="*/ 27870 h 161220"/>
              <a:gd name="connsiteX0" fmla="*/ 0 w 330200"/>
              <a:gd name="connsiteY0" fmla="*/ 178982 h 178982"/>
              <a:gd name="connsiteX1" fmla="*/ 330200 w 330200"/>
              <a:gd name="connsiteY1" fmla="*/ 45632 h 178982"/>
              <a:gd name="connsiteX0" fmla="*/ 0 w 330200"/>
              <a:gd name="connsiteY0" fmla="*/ 133350 h 133350"/>
              <a:gd name="connsiteX1" fmla="*/ 330200 w 330200"/>
              <a:gd name="connsiteY1" fmla="*/ 0 h 133350"/>
              <a:gd name="connsiteX0" fmla="*/ 0 w 330200"/>
              <a:gd name="connsiteY0" fmla="*/ 133350 h 140249"/>
              <a:gd name="connsiteX1" fmla="*/ 330200 w 330200"/>
              <a:gd name="connsiteY1" fmla="*/ 0 h 140249"/>
            </a:gdLst>
            <a:ahLst/>
            <a:cxnLst>
              <a:cxn ang="0">
                <a:pos x="connsiteX0" y="connsiteY0"/>
              </a:cxn>
              <a:cxn ang="0">
                <a:pos x="connsiteX1" y="connsiteY1"/>
              </a:cxn>
            </a:cxnLst>
            <a:rect l="l" t="t" r="r" b="b"/>
            <a:pathLst>
              <a:path w="330200" h="140249">
                <a:moveTo>
                  <a:pt x="0" y="133350"/>
                </a:moveTo>
                <a:cubicBezTo>
                  <a:pt x="154516" y="174625"/>
                  <a:pt x="221192" y="17992"/>
                  <a:pt x="330200" y="0"/>
                </a:cubicBezTo>
              </a:path>
            </a:pathLst>
          </a:custGeom>
          <a:ln w="38100" cmpd="sng">
            <a:solidFill>
              <a:srgbClr val="3366FF"/>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p:txBody>
      </p:sp>
      <p:cxnSp>
        <p:nvCxnSpPr>
          <p:cNvPr id="28" name="Straight Connector 27"/>
          <p:cNvCxnSpPr/>
          <p:nvPr/>
        </p:nvCxnSpPr>
        <p:spPr bwMode="auto">
          <a:xfrm flipV="1">
            <a:off x="6037402" y="2050626"/>
            <a:ext cx="0" cy="152400"/>
          </a:xfrm>
          <a:prstGeom prst="line">
            <a:avLst/>
          </a:prstGeom>
          <a:solidFill>
            <a:schemeClr val="accent1"/>
          </a:solidFill>
          <a:ln w="12700" cap="flat" cmpd="sng" algn="ctr">
            <a:solidFill>
              <a:srgbClr val="000000"/>
            </a:solidFill>
            <a:prstDash val="solid"/>
            <a:round/>
            <a:headEnd type="none" w="sm" len="sm"/>
            <a:tailEnd type="none" w="sm" len="sm"/>
          </a:ln>
          <a:effectLst/>
        </p:spPr>
      </p:cxnSp>
      <p:cxnSp>
        <p:nvCxnSpPr>
          <p:cNvPr id="29" name="Straight Connector 28"/>
          <p:cNvCxnSpPr/>
          <p:nvPr/>
        </p:nvCxnSpPr>
        <p:spPr bwMode="auto">
          <a:xfrm flipV="1">
            <a:off x="6083971" y="2071791"/>
            <a:ext cx="0" cy="152400"/>
          </a:xfrm>
          <a:prstGeom prst="line">
            <a:avLst/>
          </a:prstGeom>
          <a:solidFill>
            <a:schemeClr val="accent1"/>
          </a:solidFill>
          <a:ln w="12700" cap="flat" cmpd="sng" algn="ctr">
            <a:solidFill>
              <a:srgbClr val="000000"/>
            </a:solidFill>
            <a:prstDash val="solid"/>
            <a:round/>
            <a:headEnd type="none" w="sm" len="sm"/>
            <a:tailEnd type="none" w="sm" len="sm"/>
          </a:ln>
          <a:effectLst/>
        </p:spPr>
      </p:cxnSp>
      <p:cxnSp>
        <p:nvCxnSpPr>
          <p:cNvPr id="30" name="Straight Connector 29"/>
          <p:cNvCxnSpPr/>
          <p:nvPr/>
        </p:nvCxnSpPr>
        <p:spPr bwMode="auto">
          <a:xfrm flipV="1">
            <a:off x="6134773" y="2105661"/>
            <a:ext cx="0" cy="152400"/>
          </a:xfrm>
          <a:prstGeom prst="line">
            <a:avLst/>
          </a:prstGeom>
          <a:solidFill>
            <a:schemeClr val="accent1"/>
          </a:solidFill>
          <a:ln w="12700" cap="flat" cmpd="sng" algn="ctr">
            <a:solidFill>
              <a:srgbClr val="000000"/>
            </a:solidFill>
            <a:prstDash val="solid"/>
            <a:round/>
            <a:headEnd type="none" w="sm" len="sm"/>
            <a:tailEnd type="none" w="sm" len="sm"/>
          </a:ln>
          <a:effectLst/>
        </p:spPr>
      </p:cxnSp>
      <p:cxnSp>
        <p:nvCxnSpPr>
          <p:cNvPr id="31" name="Straight Connector 30"/>
          <p:cNvCxnSpPr/>
          <p:nvPr/>
        </p:nvCxnSpPr>
        <p:spPr bwMode="auto">
          <a:xfrm flipV="1">
            <a:off x="6177103" y="2164929"/>
            <a:ext cx="0" cy="152400"/>
          </a:xfrm>
          <a:prstGeom prst="line">
            <a:avLst/>
          </a:prstGeom>
          <a:solidFill>
            <a:schemeClr val="accent1"/>
          </a:solidFill>
          <a:ln w="12700" cap="flat" cmpd="sng" algn="ctr">
            <a:solidFill>
              <a:srgbClr val="000000"/>
            </a:solidFill>
            <a:prstDash val="solid"/>
            <a:round/>
            <a:headEnd type="none" w="sm" len="sm"/>
            <a:tailEnd type="none" w="sm" len="sm"/>
          </a:ln>
          <a:effectLst/>
        </p:spPr>
      </p:cxnSp>
      <p:cxnSp>
        <p:nvCxnSpPr>
          <p:cNvPr id="32" name="Straight Connector 31"/>
          <p:cNvCxnSpPr/>
          <p:nvPr/>
        </p:nvCxnSpPr>
        <p:spPr bwMode="auto">
          <a:xfrm flipV="1">
            <a:off x="6223672" y="2186094"/>
            <a:ext cx="0" cy="152400"/>
          </a:xfrm>
          <a:prstGeom prst="line">
            <a:avLst/>
          </a:prstGeom>
          <a:solidFill>
            <a:schemeClr val="accent1"/>
          </a:solidFill>
          <a:ln w="12700" cap="flat" cmpd="sng" algn="ctr">
            <a:solidFill>
              <a:srgbClr val="000000"/>
            </a:solidFill>
            <a:prstDash val="solid"/>
            <a:round/>
            <a:headEnd type="none" w="sm" len="sm"/>
            <a:tailEnd type="none" w="sm" len="sm"/>
          </a:ln>
          <a:effectLst/>
        </p:spPr>
      </p:cxnSp>
      <p:cxnSp>
        <p:nvCxnSpPr>
          <p:cNvPr id="33" name="Straight Connector 32"/>
          <p:cNvCxnSpPr/>
          <p:nvPr/>
        </p:nvCxnSpPr>
        <p:spPr bwMode="auto">
          <a:xfrm flipV="1">
            <a:off x="6274474" y="2228430"/>
            <a:ext cx="0" cy="152400"/>
          </a:xfrm>
          <a:prstGeom prst="line">
            <a:avLst/>
          </a:prstGeom>
          <a:solidFill>
            <a:schemeClr val="accent1"/>
          </a:solidFill>
          <a:ln w="12700" cap="flat" cmpd="sng" algn="ctr">
            <a:solidFill>
              <a:srgbClr val="000000"/>
            </a:solidFill>
            <a:prstDash val="solid"/>
            <a:round/>
            <a:headEnd type="none" w="sm" len="sm"/>
            <a:tailEnd type="none" w="sm" len="sm"/>
          </a:ln>
          <a:effectLst/>
        </p:spPr>
      </p:cxnSp>
      <p:cxnSp>
        <p:nvCxnSpPr>
          <p:cNvPr id="34" name="Straight Connector 33"/>
          <p:cNvCxnSpPr/>
          <p:nvPr/>
        </p:nvCxnSpPr>
        <p:spPr bwMode="auto">
          <a:xfrm flipV="1">
            <a:off x="6761305" y="2097195"/>
            <a:ext cx="0" cy="152400"/>
          </a:xfrm>
          <a:prstGeom prst="line">
            <a:avLst/>
          </a:prstGeom>
          <a:solidFill>
            <a:schemeClr val="accent1"/>
          </a:solidFill>
          <a:ln w="12700" cap="flat" cmpd="sng" algn="ctr">
            <a:solidFill>
              <a:srgbClr val="000000"/>
            </a:solidFill>
            <a:prstDash val="solid"/>
            <a:round/>
            <a:headEnd type="none" w="sm" len="sm"/>
            <a:tailEnd type="none" w="sm" len="sm"/>
          </a:ln>
          <a:effectLst/>
        </p:spPr>
      </p:cxnSp>
      <p:cxnSp>
        <p:nvCxnSpPr>
          <p:cNvPr id="35" name="Straight Connector 34"/>
          <p:cNvCxnSpPr/>
          <p:nvPr/>
        </p:nvCxnSpPr>
        <p:spPr bwMode="auto">
          <a:xfrm flipV="1">
            <a:off x="6807874" y="2118360"/>
            <a:ext cx="0" cy="152400"/>
          </a:xfrm>
          <a:prstGeom prst="line">
            <a:avLst/>
          </a:prstGeom>
          <a:solidFill>
            <a:schemeClr val="accent1"/>
          </a:solidFill>
          <a:ln w="12700" cap="flat" cmpd="sng" algn="ctr">
            <a:solidFill>
              <a:srgbClr val="000000"/>
            </a:solidFill>
            <a:prstDash val="solid"/>
            <a:round/>
            <a:headEnd type="none" w="sm" len="sm"/>
            <a:tailEnd type="none" w="sm" len="sm"/>
          </a:ln>
          <a:effectLst/>
        </p:spPr>
      </p:cxnSp>
      <p:cxnSp>
        <p:nvCxnSpPr>
          <p:cNvPr id="36" name="Straight Connector 35"/>
          <p:cNvCxnSpPr/>
          <p:nvPr/>
        </p:nvCxnSpPr>
        <p:spPr bwMode="auto">
          <a:xfrm flipV="1">
            <a:off x="6858676" y="2160696"/>
            <a:ext cx="0" cy="152400"/>
          </a:xfrm>
          <a:prstGeom prst="line">
            <a:avLst/>
          </a:prstGeom>
          <a:solidFill>
            <a:schemeClr val="accent1"/>
          </a:solidFill>
          <a:ln w="12700" cap="flat" cmpd="sng" algn="ctr">
            <a:solidFill>
              <a:srgbClr val="000000"/>
            </a:solidFill>
            <a:prstDash val="solid"/>
            <a:round/>
            <a:headEnd type="none" w="sm" len="sm"/>
            <a:tailEnd type="none" w="sm" len="sm"/>
          </a:ln>
          <a:effectLst/>
        </p:spPr>
      </p:cxnSp>
      <p:cxnSp>
        <p:nvCxnSpPr>
          <p:cNvPr id="37" name="Straight Connector 36"/>
          <p:cNvCxnSpPr/>
          <p:nvPr/>
        </p:nvCxnSpPr>
        <p:spPr bwMode="auto">
          <a:xfrm flipV="1">
            <a:off x="6901006" y="2198799"/>
            <a:ext cx="0" cy="152400"/>
          </a:xfrm>
          <a:prstGeom prst="line">
            <a:avLst/>
          </a:prstGeom>
          <a:solidFill>
            <a:schemeClr val="accent1"/>
          </a:solidFill>
          <a:ln w="12700" cap="flat" cmpd="sng" algn="ctr">
            <a:solidFill>
              <a:srgbClr val="000000"/>
            </a:solidFill>
            <a:prstDash val="solid"/>
            <a:round/>
            <a:headEnd type="none" w="sm" len="sm"/>
            <a:tailEnd type="none" w="sm" len="sm"/>
          </a:ln>
          <a:effectLst/>
        </p:spPr>
      </p:cxnSp>
      <p:cxnSp>
        <p:nvCxnSpPr>
          <p:cNvPr id="38" name="Straight Connector 37"/>
          <p:cNvCxnSpPr/>
          <p:nvPr/>
        </p:nvCxnSpPr>
        <p:spPr bwMode="auto">
          <a:xfrm flipV="1">
            <a:off x="6947575" y="2219964"/>
            <a:ext cx="0" cy="152400"/>
          </a:xfrm>
          <a:prstGeom prst="line">
            <a:avLst/>
          </a:prstGeom>
          <a:solidFill>
            <a:schemeClr val="accent1"/>
          </a:solidFill>
          <a:ln w="12700" cap="flat" cmpd="sng" algn="ctr">
            <a:solidFill>
              <a:srgbClr val="000000"/>
            </a:solidFill>
            <a:prstDash val="solid"/>
            <a:round/>
            <a:headEnd type="none" w="sm" len="sm"/>
            <a:tailEnd type="none" w="sm" len="sm"/>
          </a:ln>
          <a:effectLst/>
        </p:spPr>
      </p:cxnSp>
      <p:cxnSp>
        <p:nvCxnSpPr>
          <p:cNvPr id="39" name="Straight Connector 38"/>
          <p:cNvCxnSpPr/>
          <p:nvPr/>
        </p:nvCxnSpPr>
        <p:spPr bwMode="auto">
          <a:xfrm flipV="1">
            <a:off x="6998377" y="2245368"/>
            <a:ext cx="0" cy="152400"/>
          </a:xfrm>
          <a:prstGeom prst="line">
            <a:avLst/>
          </a:prstGeom>
          <a:solidFill>
            <a:schemeClr val="accent1"/>
          </a:solidFill>
          <a:ln w="12700" cap="flat" cmpd="sng" algn="ctr">
            <a:solidFill>
              <a:srgbClr val="000000"/>
            </a:solidFill>
            <a:prstDash val="solid"/>
            <a:round/>
            <a:headEnd type="none" w="sm" len="sm"/>
            <a:tailEnd type="none" w="sm" len="sm"/>
          </a:ln>
          <a:effectLst/>
        </p:spPr>
      </p:cxnSp>
      <p:cxnSp>
        <p:nvCxnSpPr>
          <p:cNvPr id="40" name="Straight Connector 39"/>
          <p:cNvCxnSpPr/>
          <p:nvPr/>
        </p:nvCxnSpPr>
        <p:spPr bwMode="auto">
          <a:xfrm flipV="1">
            <a:off x="6321043" y="2258061"/>
            <a:ext cx="0" cy="152400"/>
          </a:xfrm>
          <a:prstGeom prst="line">
            <a:avLst/>
          </a:prstGeom>
          <a:solidFill>
            <a:schemeClr val="accent1"/>
          </a:solidFill>
          <a:ln w="12700" cap="flat" cmpd="sng" algn="ctr">
            <a:solidFill>
              <a:srgbClr val="000000"/>
            </a:solidFill>
            <a:prstDash val="solid"/>
            <a:round/>
            <a:headEnd type="none" w="sm" len="sm"/>
            <a:tailEnd type="none" w="sm" len="sm"/>
          </a:ln>
          <a:effectLst/>
        </p:spPr>
      </p:cxnSp>
      <p:cxnSp>
        <p:nvCxnSpPr>
          <p:cNvPr id="41" name="Straight Connector 40"/>
          <p:cNvCxnSpPr/>
          <p:nvPr/>
        </p:nvCxnSpPr>
        <p:spPr bwMode="auto">
          <a:xfrm flipV="1">
            <a:off x="6367606" y="2258061"/>
            <a:ext cx="0" cy="152400"/>
          </a:xfrm>
          <a:prstGeom prst="line">
            <a:avLst/>
          </a:prstGeom>
          <a:solidFill>
            <a:schemeClr val="accent1"/>
          </a:solidFill>
          <a:ln w="12700" cap="flat" cmpd="sng" algn="ctr">
            <a:solidFill>
              <a:srgbClr val="000000"/>
            </a:solidFill>
            <a:prstDash val="solid"/>
            <a:round/>
            <a:headEnd type="none" w="sm" len="sm"/>
            <a:tailEnd type="none" w="sm" len="sm"/>
          </a:ln>
          <a:effectLst/>
        </p:spPr>
      </p:cxnSp>
      <p:cxnSp>
        <p:nvCxnSpPr>
          <p:cNvPr id="42" name="Straight Connector 41"/>
          <p:cNvCxnSpPr/>
          <p:nvPr/>
        </p:nvCxnSpPr>
        <p:spPr bwMode="auto">
          <a:xfrm flipV="1">
            <a:off x="6418408" y="2253828"/>
            <a:ext cx="0" cy="152400"/>
          </a:xfrm>
          <a:prstGeom prst="line">
            <a:avLst/>
          </a:prstGeom>
          <a:solidFill>
            <a:schemeClr val="accent1"/>
          </a:solidFill>
          <a:ln w="12700" cap="flat" cmpd="sng" algn="ctr">
            <a:solidFill>
              <a:srgbClr val="000000"/>
            </a:solidFill>
            <a:prstDash val="solid"/>
            <a:round/>
            <a:headEnd type="none" w="sm" len="sm"/>
            <a:tailEnd type="none" w="sm" len="sm"/>
          </a:ln>
          <a:effectLst/>
        </p:spPr>
      </p:cxnSp>
      <p:cxnSp>
        <p:nvCxnSpPr>
          <p:cNvPr id="43" name="Straight Connector 42"/>
          <p:cNvCxnSpPr/>
          <p:nvPr/>
        </p:nvCxnSpPr>
        <p:spPr bwMode="auto">
          <a:xfrm flipV="1">
            <a:off x="6464971" y="2224197"/>
            <a:ext cx="0" cy="152400"/>
          </a:xfrm>
          <a:prstGeom prst="line">
            <a:avLst/>
          </a:prstGeom>
          <a:solidFill>
            <a:schemeClr val="accent1"/>
          </a:solidFill>
          <a:ln w="12700" cap="flat" cmpd="sng" algn="ctr">
            <a:solidFill>
              <a:srgbClr val="000000"/>
            </a:solidFill>
            <a:prstDash val="solid"/>
            <a:round/>
            <a:headEnd type="none" w="sm" len="sm"/>
            <a:tailEnd type="none" w="sm" len="sm"/>
          </a:ln>
          <a:effectLst/>
        </p:spPr>
      </p:cxnSp>
      <p:cxnSp>
        <p:nvCxnSpPr>
          <p:cNvPr id="44" name="Straight Connector 43"/>
          <p:cNvCxnSpPr/>
          <p:nvPr/>
        </p:nvCxnSpPr>
        <p:spPr bwMode="auto">
          <a:xfrm flipV="1">
            <a:off x="6511540" y="2190327"/>
            <a:ext cx="0" cy="152400"/>
          </a:xfrm>
          <a:prstGeom prst="line">
            <a:avLst/>
          </a:prstGeom>
          <a:solidFill>
            <a:schemeClr val="accent1"/>
          </a:solidFill>
          <a:ln w="12700" cap="flat" cmpd="sng" algn="ctr">
            <a:solidFill>
              <a:srgbClr val="000000"/>
            </a:solidFill>
            <a:prstDash val="solid"/>
            <a:round/>
            <a:headEnd type="none" w="sm" len="sm"/>
            <a:tailEnd type="none" w="sm" len="sm"/>
          </a:ln>
          <a:effectLst/>
        </p:spPr>
      </p:cxnSp>
      <p:cxnSp>
        <p:nvCxnSpPr>
          <p:cNvPr id="45" name="Straight Connector 44"/>
          <p:cNvCxnSpPr/>
          <p:nvPr/>
        </p:nvCxnSpPr>
        <p:spPr bwMode="auto">
          <a:xfrm flipV="1">
            <a:off x="6558103" y="2147991"/>
            <a:ext cx="0" cy="152400"/>
          </a:xfrm>
          <a:prstGeom prst="line">
            <a:avLst/>
          </a:prstGeom>
          <a:solidFill>
            <a:schemeClr val="accent1"/>
          </a:solidFill>
          <a:ln w="12700" cap="flat" cmpd="sng" algn="ctr">
            <a:solidFill>
              <a:srgbClr val="000000"/>
            </a:solidFill>
            <a:prstDash val="solid"/>
            <a:round/>
            <a:headEnd type="none" w="sm" len="sm"/>
            <a:tailEnd type="none" w="sm" len="sm"/>
          </a:ln>
          <a:effectLst/>
        </p:spPr>
      </p:cxnSp>
      <p:cxnSp>
        <p:nvCxnSpPr>
          <p:cNvPr id="46" name="Straight Connector 45"/>
          <p:cNvCxnSpPr/>
          <p:nvPr/>
        </p:nvCxnSpPr>
        <p:spPr bwMode="auto">
          <a:xfrm flipV="1">
            <a:off x="6608905" y="2122593"/>
            <a:ext cx="0" cy="152400"/>
          </a:xfrm>
          <a:prstGeom prst="line">
            <a:avLst/>
          </a:prstGeom>
          <a:solidFill>
            <a:schemeClr val="accent1"/>
          </a:solidFill>
          <a:ln w="12700" cap="flat" cmpd="sng" algn="ctr">
            <a:solidFill>
              <a:srgbClr val="000000"/>
            </a:solidFill>
            <a:prstDash val="solid"/>
            <a:round/>
            <a:headEnd type="none" w="sm" len="sm"/>
            <a:tailEnd type="none" w="sm" len="sm"/>
          </a:ln>
          <a:effectLst/>
        </p:spPr>
      </p:cxnSp>
      <p:cxnSp>
        <p:nvCxnSpPr>
          <p:cNvPr id="47" name="Straight Connector 46"/>
          <p:cNvCxnSpPr/>
          <p:nvPr/>
        </p:nvCxnSpPr>
        <p:spPr bwMode="auto">
          <a:xfrm flipV="1">
            <a:off x="6655474" y="2105661"/>
            <a:ext cx="0" cy="152400"/>
          </a:xfrm>
          <a:prstGeom prst="line">
            <a:avLst/>
          </a:prstGeom>
          <a:solidFill>
            <a:schemeClr val="accent1"/>
          </a:solidFill>
          <a:ln w="12700" cap="flat" cmpd="sng" algn="ctr">
            <a:solidFill>
              <a:srgbClr val="000000"/>
            </a:solidFill>
            <a:prstDash val="solid"/>
            <a:round/>
            <a:headEnd type="none" w="sm" len="sm"/>
            <a:tailEnd type="none" w="sm" len="sm"/>
          </a:ln>
          <a:effectLst/>
        </p:spPr>
      </p:cxnSp>
      <p:cxnSp>
        <p:nvCxnSpPr>
          <p:cNvPr id="48" name="Straight Connector 47"/>
          <p:cNvCxnSpPr/>
          <p:nvPr/>
        </p:nvCxnSpPr>
        <p:spPr bwMode="auto">
          <a:xfrm flipV="1">
            <a:off x="6706270" y="2088729"/>
            <a:ext cx="0" cy="152400"/>
          </a:xfrm>
          <a:prstGeom prst="line">
            <a:avLst/>
          </a:prstGeom>
          <a:solidFill>
            <a:schemeClr val="accent1"/>
          </a:solidFill>
          <a:ln w="12700" cap="flat" cmpd="sng" algn="ctr">
            <a:solidFill>
              <a:srgbClr val="000000"/>
            </a:solidFill>
            <a:prstDash val="solid"/>
            <a:round/>
            <a:headEnd type="none" w="sm" len="sm"/>
            <a:tailEnd type="none" w="sm" len="sm"/>
          </a:ln>
          <a:effectLst/>
        </p:spPr>
      </p:cxnSp>
      <p:sp>
        <p:nvSpPr>
          <p:cNvPr id="49" name="Freeform 48"/>
          <p:cNvSpPr/>
          <p:nvPr/>
        </p:nvSpPr>
        <p:spPr>
          <a:xfrm>
            <a:off x="6024705" y="2190327"/>
            <a:ext cx="1028700" cy="209783"/>
          </a:xfrm>
          <a:custGeom>
            <a:avLst/>
            <a:gdLst>
              <a:gd name="connsiteX0" fmla="*/ 0 w 2330450"/>
              <a:gd name="connsiteY0" fmla="*/ 134798 h 211231"/>
              <a:gd name="connsiteX1" fmla="*/ 330200 w 2330450"/>
              <a:gd name="connsiteY1" fmla="*/ 1448 h 211231"/>
              <a:gd name="connsiteX2" fmla="*/ 660400 w 2330450"/>
              <a:gd name="connsiteY2" fmla="*/ 210998 h 211231"/>
              <a:gd name="connsiteX3" fmla="*/ 1016000 w 2330450"/>
              <a:gd name="connsiteY3" fmla="*/ 45898 h 211231"/>
              <a:gd name="connsiteX4" fmla="*/ 1358900 w 2330450"/>
              <a:gd name="connsiteY4" fmla="*/ 204648 h 211231"/>
              <a:gd name="connsiteX5" fmla="*/ 1797050 w 2330450"/>
              <a:gd name="connsiteY5" fmla="*/ 83998 h 211231"/>
              <a:gd name="connsiteX6" fmla="*/ 2330450 w 2330450"/>
              <a:gd name="connsiteY6" fmla="*/ 141148 h 211231"/>
              <a:gd name="connsiteX0" fmla="*/ 0 w 2330450"/>
              <a:gd name="connsiteY0" fmla="*/ 134798 h 211231"/>
              <a:gd name="connsiteX1" fmla="*/ 330200 w 2330450"/>
              <a:gd name="connsiteY1" fmla="*/ 1448 h 211231"/>
              <a:gd name="connsiteX2" fmla="*/ 660400 w 2330450"/>
              <a:gd name="connsiteY2" fmla="*/ 210998 h 211231"/>
              <a:gd name="connsiteX3" fmla="*/ 1016000 w 2330450"/>
              <a:gd name="connsiteY3" fmla="*/ 45898 h 211231"/>
              <a:gd name="connsiteX4" fmla="*/ 1358900 w 2330450"/>
              <a:gd name="connsiteY4" fmla="*/ 204648 h 211231"/>
              <a:gd name="connsiteX5" fmla="*/ 2330450 w 2330450"/>
              <a:gd name="connsiteY5" fmla="*/ 141148 h 211231"/>
              <a:gd name="connsiteX0" fmla="*/ 0 w 1358900"/>
              <a:gd name="connsiteY0" fmla="*/ 134798 h 211231"/>
              <a:gd name="connsiteX1" fmla="*/ 330200 w 1358900"/>
              <a:gd name="connsiteY1" fmla="*/ 1448 h 211231"/>
              <a:gd name="connsiteX2" fmla="*/ 660400 w 1358900"/>
              <a:gd name="connsiteY2" fmla="*/ 210998 h 211231"/>
              <a:gd name="connsiteX3" fmla="*/ 1016000 w 1358900"/>
              <a:gd name="connsiteY3" fmla="*/ 45898 h 211231"/>
              <a:gd name="connsiteX4" fmla="*/ 1358900 w 1358900"/>
              <a:gd name="connsiteY4" fmla="*/ 204648 h 211231"/>
              <a:gd name="connsiteX0" fmla="*/ 0 w 1028700"/>
              <a:gd name="connsiteY0" fmla="*/ 0 h 209783"/>
              <a:gd name="connsiteX1" fmla="*/ 330200 w 1028700"/>
              <a:gd name="connsiteY1" fmla="*/ 209550 h 209783"/>
              <a:gd name="connsiteX2" fmla="*/ 685800 w 1028700"/>
              <a:gd name="connsiteY2" fmla="*/ 44450 h 209783"/>
              <a:gd name="connsiteX3" fmla="*/ 1028700 w 1028700"/>
              <a:gd name="connsiteY3" fmla="*/ 203200 h 209783"/>
            </a:gdLst>
            <a:ahLst/>
            <a:cxnLst>
              <a:cxn ang="0">
                <a:pos x="connsiteX0" y="connsiteY0"/>
              </a:cxn>
              <a:cxn ang="0">
                <a:pos x="connsiteX1" y="connsiteY1"/>
              </a:cxn>
              <a:cxn ang="0">
                <a:pos x="connsiteX2" y="connsiteY2"/>
              </a:cxn>
              <a:cxn ang="0">
                <a:pos x="connsiteX3" y="connsiteY3"/>
              </a:cxn>
            </a:cxnLst>
            <a:rect l="l" t="t" r="r" b="b"/>
            <a:pathLst>
              <a:path w="1028700" h="209783">
                <a:moveTo>
                  <a:pt x="0" y="0"/>
                </a:moveTo>
                <a:cubicBezTo>
                  <a:pt x="110067" y="12700"/>
                  <a:pt x="215900" y="202142"/>
                  <a:pt x="330200" y="209550"/>
                </a:cubicBezTo>
                <a:cubicBezTo>
                  <a:pt x="444500" y="216958"/>
                  <a:pt x="569383" y="45508"/>
                  <a:pt x="685800" y="44450"/>
                </a:cubicBezTo>
                <a:cubicBezTo>
                  <a:pt x="802217" y="43392"/>
                  <a:pt x="809625" y="187325"/>
                  <a:pt x="1028700" y="203200"/>
                </a:cubicBezTo>
              </a:path>
            </a:pathLst>
          </a:custGeom>
          <a:ln w="57150" cmpd="sng">
            <a:solidFill>
              <a:srgbClr val="FF0000"/>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p:txBody>
      </p:sp>
      <p:sp>
        <p:nvSpPr>
          <p:cNvPr id="50" name="TextBox 49"/>
          <p:cNvSpPr txBox="1"/>
          <p:nvPr/>
        </p:nvSpPr>
        <p:spPr>
          <a:xfrm>
            <a:off x="5334000" y="1123950"/>
            <a:ext cx="2942595" cy="369332"/>
          </a:xfrm>
          <a:prstGeom prst="rect">
            <a:avLst/>
          </a:prstGeom>
          <a:noFill/>
        </p:spPr>
        <p:txBody>
          <a:bodyPr wrap="none" rtlCol="0">
            <a:spAutoFit/>
          </a:bodyPr>
          <a:lstStyle/>
          <a:p>
            <a:r>
              <a:rPr lang="en-US" b="1" dirty="0" smtClean="0">
                <a:solidFill>
                  <a:srgbClr val="000000"/>
                </a:solidFill>
                <a:latin typeface="Arial"/>
                <a:cs typeface="Arial"/>
              </a:rPr>
              <a:t>ASOs stimulate </a:t>
            </a:r>
            <a:r>
              <a:rPr lang="en-US" b="1" dirty="0" err="1" smtClean="0">
                <a:solidFill>
                  <a:srgbClr val="000000"/>
                </a:solidFill>
                <a:latin typeface="Arial"/>
                <a:cs typeface="Arial"/>
              </a:rPr>
              <a:t>RNase</a:t>
            </a:r>
            <a:r>
              <a:rPr lang="en-US" b="1" dirty="0" smtClean="0">
                <a:solidFill>
                  <a:srgbClr val="000000"/>
                </a:solidFill>
                <a:latin typeface="Arial"/>
                <a:cs typeface="Arial"/>
              </a:rPr>
              <a:t> H</a:t>
            </a:r>
          </a:p>
        </p:txBody>
      </p:sp>
      <p:sp>
        <p:nvSpPr>
          <p:cNvPr id="51" name="Rectangle 50"/>
          <p:cNvSpPr/>
          <p:nvPr/>
        </p:nvSpPr>
        <p:spPr bwMode="auto">
          <a:xfrm>
            <a:off x="6304105" y="2865107"/>
            <a:ext cx="838200" cy="228600"/>
          </a:xfrm>
          <a:prstGeom prst="rect">
            <a:avLst/>
          </a:prstGeom>
          <a:solidFill>
            <a:schemeClr val="tx2"/>
          </a:solidFill>
          <a:ln w="127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p:txBody>
      </p:sp>
      <p:sp>
        <p:nvSpPr>
          <p:cNvPr id="52" name="TextBox 51"/>
          <p:cNvSpPr txBox="1"/>
          <p:nvPr/>
        </p:nvSpPr>
        <p:spPr>
          <a:xfrm>
            <a:off x="6075505" y="2797373"/>
            <a:ext cx="1295400" cy="307777"/>
          </a:xfrm>
          <a:prstGeom prst="rect">
            <a:avLst/>
          </a:prstGeom>
          <a:noFill/>
        </p:spPr>
        <p:txBody>
          <a:bodyPr wrap="square" rtlCol="0">
            <a:spAutoFit/>
          </a:bodyPr>
          <a:lstStyle/>
          <a:p>
            <a:pPr algn="ctr"/>
            <a:r>
              <a:rPr lang="en-US" sz="1400" b="1" dirty="0" err="1" smtClean="0">
                <a:solidFill>
                  <a:srgbClr val="000000"/>
                </a:solidFill>
                <a:latin typeface="Arial"/>
                <a:cs typeface="Arial"/>
              </a:rPr>
              <a:t>RNase</a:t>
            </a:r>
            <a:r>
              <a:rPr lang="en-US" sz="1400" b="1" dirty="0" smtClean="0">
                <a:solidFill>
                  <a:srgbClr val="000000"/>
                </a:solidFill>
                <a:latin typeface="Arial"/>
                <a:cs typeface="Arial"/>
              </a:rPr>
              <a:t> H</a:t>
            </a:r>
            <a:endParaRPr lang="en-US" sz="1400" b="1" dirty="0">
              <a:solidFill>
                <a:srgbClr val="000000"/>
              </a:solidFill>
              <a:latin typeface="Arial"/>
              <a:cs typeface="Arial"/>
            </a:endParaRPr>
          </a:p>
        </p:txBody>
      </p:sp>
      <p:sp>
        <p:nvSpPr>
          <p:cNvPr id="53" name="TextBox 52"/>
          <p:cNvSpPr txBox="1"/>
          <p:nvPr/>
        </p:nvSpPr>
        <p:spPr>
          <a:xfrm>
            <a:off x="7239000" y="3638550"/>
            <a:ext cx="1295400" cy="307777"/>
          </a:xfrm>
          <a:prstGeom prst="rect">
            <a:avLst/>
          </a:prstGeom>
          <a:noFill/>
        </p:spPr>
        <p:txBody>
          <a:bodyPr wrap="square" rtlCol="0">
            <a:spAutoFit/>
          </a:bodyPr>
          <a:lstStyle/>
          <a:p>
            <a:pPr algn="ctr"/>
            <a:r>
              <a:rPr lang="en-US" sz="1400" b="1" dirty="0" smtClean="0">
                <a:solidFill>
                  <a:srgbClr val="000000"/>
                </a:solidFill>
                <a:latin typeface="Arial"/>
                <a:cs typeface="Arial"/>
              </a:rPr>
              <a:t>Intact ASO</a:t>
            </a:r>
            <a:endParaRPr lang="en-US" sz="1400" b="1" dirty="0">
              <a:solidFill>
                <a:srgbClr val="000000"/>
              </a:solidFill>
              <a:latin typeface="Arial"/>
              <a:cs typeface="Arial"/>
            </a:endParaRPr>
          </a:p>
        </p:txBody>
      </p:sp>
      <p:sp>
        <p:nvSpPr>
          <p:cNvPr id="54" name="TextBox 53"/>
          <p:cNvSpPr txBox="1"/>
          <p:nvPr/>
        </p:nvSpPr>
        <p:spPr>
          <a:xfrm>
            <a:off x="4724400" y="3257550"/>
            <a:ext cx="1524000" cy="307777"/>
          </a:xfrm>
          <a:prstGeom prst="rect">
            <a:avLst/>
          </a:prstGeom>
          <a:noFill/>
        </p:spPr>
        <p:txBody>
          <a:bodyPr wrap="square" rtlCol="0">
            <a:spAutoFit/>
          </a:bodyPr>
          <a:lstStyle/>
          <a:p>
            <a:pPr algn="ctr"/>
            <a:r>
              <a:rPr lang="en-US" sz="1400" b="1" dirty="0" smtClean="0">
                <a:solidFill>
                  <a:srgbClr val="000000"/>
                </a:solidFill>
                <a:latin typeface="Arial"/>
                <a:cs typeface="Arial"/>
              </a:rPr>
              <a:t>Cleaved mRNA</a:t>
            </a:r>
            <a:endParaRPr lang="en-US" sz="1400" b="1" dirty="0">
              <a:solidFill>
                <a:srgbClr val="000000"/>
              </a:solidFill>
              <a:latin typeface="Arial"/>
              <a:cs typeface="Arial"/>
            </a:endParaRPr>
          </a:p>
        </p:txBody>
      </p:sp>
      <p:sp>
        <p:nvSpPr>
          <p:cNvPr id="55" name="TextBox 54"/>
          <p:cNvSpPr txBox="1"/>
          <p:nvPr/>
        </p:nvSpPr>
        <p:spPr>
          <a:xfrm>
            <a:off x="1095520" y="2047241"/>
            <a:ext cx="2362200" cy="307777"/>
          </a:xfrm>
          <a:prstGeom prst="rect">
            <a:avLst/>
          </a:prstGeom>
          <a:noFill/>
        </p:spPr>
        <p:txBody>
          <a:bodyPr wrap="square" rtlCol="0">
            <a:spAutoFit/>
          </a:bodyPr>
          <a:lstStyle/>
          <a:p>
            <a:pPr algn="ctr"/>
            <a:r>
              <a:rPr lang="en-US" sz="1400" b="1" dirty="0" smtClean="0">
                <a:solidFill>
                  <a:srgbClr val="000000"/>
                </a:solidFill>
                <a:latin typeface="Arial"/>
                <a:cs typeface="Arial"/>
              </a:rPr>
              <a:t>2’-</a:t>
            </a:r>
            <a:r>
              <a:rPr lang="en-US" sz="1400" b="1" i="1" dirty="0" smtClean="0">
                <a:solidFill>
                  <a:srgbClr val="000000"/>
                </a:solidFill>
                <a:latin typeface="Arial"/>
                <a:cs typeface="Arial"/>
              </a:rPr>
              <a:t>O</a:t>
            </a:r>
            <a:r>
              <a:rPr lang="en-US" sz="1400" b="1" dirty="0" smtClean="0">
                <a:solidFill>
                  <a:srgbClr val="000000"/>
                </a:solidFill>
                <a:latin typeface="Arial"/>
                <a:cs typeface="Arial"/>
              </a:rPr>
              <a:t>-methoxyethyl (MOE)</a:t>
            </a:r>
            <a:endParaRPr lang="en-US" sz="1400" b="1" dirty="0">
              <a:solidFill>
                <a:srgbClr val="000000"/>
              </a:solidFill>
              <a:latin typeface="Arial"/>
              <a:cs typeface="Arial"/>
            </a:endParaRPr>
          </a:p>
        </p:txBody>
      </p:sp>
      <p:sp>
        <p:nvSpPr>
          <p:cNvPr id="10" name="Rectangle 9"/>
          <p:cNvSpPr/>
          <p:nvPr/>
        </p:nvSpPr>
        <p:spPr bwMode="auto">
          <a:xfrm>
            <a:off x="1447801" y="1315244"/>
            <a:ext cx="533400" cy="228600"/>
          </a:xfrm>
          <a:prstGeom prst="rect">
            <a:avLst/>
          </a:prstGeom>
          <a:noFill/>
          <a:ln w="127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p:txBody>
      </p:sp>
      <p:sp>
        <p:nvSpPr>
          <p:cNvPr id="56" name="Rectangle 55"/>
          <p:cNvSpPr/>
          <p:nvPr/>
        </p:nvSpPr>
        <p:spPr bwMode="auto">
          <a:xfrm>
            <a:off x="1981201" y="1315244"/>
            <a:ext cx="990600" cy="228600"/>
          </a:xfrm>
          <a:prstGeom prst="rect">
            <a:avLst/>
          </a:prstGeom>
          <a:noFill/>
          <a:ln w="127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p:txBody>
      </p:sp>
      <p:sp>
        <p:nvSpPr>
          <p:cNvPr id="57" name="Rectangle 56"/>
          <p:cNvSpPr/>
          <p:nvPr/>
        </p:nvSpPr>
        <p:spPr bwMode="auto">
          <a:xfrm>
            <a:off x="2971801" y="1315244"/>
            <a:ext cx="533400" cy="228600"/>
          </a:xfrm>
          <a:prstGeom prst="rect">
            <a:avLst/>
          </a:prstGeom>
          <a:noFill/>
          <a:ln w="127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p:txBody>
      </p:sp>
      <p:sp>
        <p:nvSpPr>
          <p:cNvPr id="58" name="TextBox 57"/>
          <p:cNvSpPr txBox="1"/>
          <p:nvPr/>
        </p:nvSpPr>
        <p:spPr>
          <a:xfrm>
            <a:off x="1405924" y="1266495"/>
            <a:ext cx="609600" cy="307777"/>
          </a:xfrm>
          <a:prstGeom prst="rect">
            <a:avLst/>
          </a:prstGeom>
          <a:noFill/>
        </p:spPr>
        <p:txBody>
          <a:bodyPr wrap="square" rtlCol="0">
            <a:spAutoFit/>
          </a:bodyPr>
          <a:lstStyle/>
          <a:p>
            <a:r>
              <a:rPr lang="en-US" sz="1400" b="1" dirty="0" smtClean="0">
                <a:solidFill>
                  <a:srgbClr val="000000"/>
                </a:solidFill>
                <a:latin typeface="Arial"/>
                <a:cs typeface="Arial"/>
              </a:rPr>
              <a:t>MOE</a:t>
            </a:r>
            <a:endParaRPr lang="en-US" sz="1400" b="1" dirty="0">
              <a:solidFill>
                <a:srgbClr val="000000"/>
              </a:solidFill>
              <a:latin typeface="Arial"/>
              <a:cs typeface="Arial"/>
            </a:endParaRPr>
          </a:p>
        </p:txBody>
      </p:sp>
      <p:sp>
        <p:nvSpPr>
          <p:cNvPr id="59" name="TextBox 58"/>
          <p:cNvSpPr txBox="1"/>
          <p:nvPr/>
        </p:nvSpPr>
        <p:spPr>
          <a:xfrm>
            <a:off x="2941365" y="1269472"/>
            <a:ext cx="609600" cy="307777"/>
          </a:xfrm>
          <a:prstGeom prst="rect">
            <a:avLst/>
          </a:prstGeom>
          <a:noFill/>
        </p:spPr>
        <p:txBody>
          <a:bodyPr wrap="square" rtlCol="0">
            <a:spAutoFit/>
          </a:bodyPr>
          <a:lstStyle/>
          <a:p>
            <a:r>
              <a:rPr lang="en-US" sz="1400" b="1" dirty="0" smtClean="0">
                <a:solidFill>
                  <a:srgbClr val="000000"/>
                </a:solidFill>
                <a:latin typeface="Arial"/>
                <a:cs typeface="Arial"/>
              </a:rPr>
              <a:t>MOE</a:t>
            </a:r>
            <a:endParaRPr lang="en-US" sz="1400" b="1" dirty="0">
              <a:solidFill>
                <a:srgbClr val="000000"/>
              </a:solidFill>
              <a:latin typeface="Arial"/>
              <a:cs typeface="Arial"/>
            </a:endParaRPr>
          </a:p>
        </p:txBody>
      </p:sp>
      <p:sp>
        <p:nvSpPr>
          <p:cNvPr id="60" name="TextBox 59"/>
          <p:cNvSpPr txBox="1"/>
          <p:nvPr/>
        </p:nvSpPr>
        <p:spPr>
          <a:xfrm>
            <a:off x="2255565" y="1265831"/>
            <a:ext cx="609600" cy="307777"/>
          </a:xfrm>
          <a:prstGeom prst="rect">
            <a:avLst/>
          </a:prstGeom>
          <a:noFill/>
        </p:spPr>
        <p:txBody>
          <a:bodyPr wrap="square" rtlCol="0">
            <a:spAutoFit/>
          </a:bodyPr>
          <a:lstStyle/>
          <a:p>
            <a:r>
              <a:rPr lang="en-US" sz="1400" b="1" dirty="0" smtClean="0">
                <a:solidFill>
                  <a:srgbClr val="000000"/>
                </a:solidFill>
                <a:latin typeface="Arial"/>
                <a:cs typeface="Arial"/>
              </a:rPr>
              <a:t>PS</a:t>
            </a:r>
            <a:endParaRPr lang="en-US" sz="1400" b="1" dirty="0">
              <a:solidFill>
                <a:srgbClr val="000000"/>
              </a:solidFill>
              <a:latin typeface="Arial"/>
              <a:cs typeface="Arial"/>
            </a:endParaRPr>
          </a:p>
        </p:txBody>
      </p:sp>
      <p:sp>
        <p:nvSpPr>
          <p:cNvPr id="61" name="TextBox 60"/>
          <p:cNvSpPr txBox="1"/>
          <p:nvPr/>
        </p:nvSpPr>
        <p:spPr>
          <a:xfrm>
            <a:off x="1428805" y="1501973"/>
            <a:ext cx="2457395" cy="307777"/>
          </a:xfrm>
          <a:prstGeom prst="rect">
            <a:avLst/>
          </a:prstGeom>
          <a:noFill/>
        </p:spPr>
        <p:txBody>
          <a:bodyPr wrap="square" rtlCol="0">
            <a:spAutoFit/>
          </a:bodyPr>
          <a:lstStyle/>
          <a:p>
            <a:r>
              <a:rPr lang="en-US" sz="1400" b="1" dirty="0">
                <a:solidFill>
                  <a:srgbClr val="000000"/>
                </a:solidFill>
                <a:latin typeface="Arial"/>
                <a:cs typeface="Arial"/>
              </a:rPr>
              <a:t>5</a:t>
            </a:r>
            <a:r>
              <a:rPr lang="en-US" sz="800" b="1" dirty="0">
                <a:solidFill>
                  <a:srgbClr val="000000"/>
                </a:solidFill>
                <a:latin typeface="Arial"/>
                <a:cs typeface="Arial"/>
              </a:rPr>
              <a:t> </a:t>
            </a:r>
            <a:r>
              <a:rPr lang="en-US" sz="1400" b="1" dirty="0" err="1">
                <a:solidFill>
                  <a:srgbClr val="000000"/>
                </a:solidFill>
                <a:latin typeface="Arial"/>
                <a:cs typeface="Arial"/>
              </a:rPr>
              <a:t>bp</a:t>
            </a:r>
            <a:r>
              <a:rPr lang="en-US" sz="1400" b="1" dirty="0" smtClean="0">
                <a:solidFill>
                  <a:srgbClr val="000000"/>
                </a:solidFill>
                <a:latin typeface="Arial"/>
                <a:cs typeface="Arial"/>
              </a:rPr>
              <a:t>        10</a:t>
            </a:r>
            <a:r>
              <a:rPr lang="en-US" sz="800" b="1" dirty="0" smtClean="0">
                <a:solidFill>
                  <a:srgbClr val="000000"/>
                </a:solidFill>
                <a:latin typeface="Arial"/>
                <a:cs typeface="Arial"/>
              </a:rPr>
              <a:t> </a:t>
            </a:r>
            <a:r>
              <a:rPr lang="en-US" sz="1400" b="1" dirty="0" err="1">
                <a:solidFill>
                  <a:srgbClr val="000000"/>
                </a:solidFill>
                <a:latin typeface="Arial"/>
                <a:cs typeface="Arial"/>
              </a:rPr>
              <a:t>bp</a:t>
            </a:r>
            <a:r>
              <a:rPr lang="en-US" sz="1400" b="1" dirty="0">
                <a:solidFill>
                  <a:srgbClr val="000000"/>
                </a:solidFill>
                <a:latin typeface="Arial"/>
                <a:cs typeface="Arial"/>
              </a:rPr>
              <a:t>       </a:t>
            </a:r>
            <a:r>
              <a:rPr lang="en-US" sz="1400" b="1" dirty="0" smtClean="0">
                <a:solidFill>
                  <a:srgbClr val="000000"/>
                </a:solidFill>
                <a:latin typeface="Arial"/>
                <a:cs typeface="Arial"/>
              </a:rPr>
              <a:t>5</a:t>
            </a:r>
            <a:r>
              <a:rPr lang="en-US" sz="800" b="1" dirty="0" smtClean="0">
                <a:solidFill>
                  <a:srgbClr val="000000"/>
                </a:solidFill>
                <a:latin typeface="Arial"/>
                <a:cs typeface="Arial"/>
              </a:rPr>
              <a:t> </a:t>
            </a:r>
            <a:r>
              <a:rPr lang="en-US" sz="1400" b="1" dirty="0" err="1" smtClean="0">
                <a:solidFill>
                  <a:srgbClr val="000000"/>
                </a:solidFill>
                <a:latin typeface="Arial"/>
                <a:cs typeface="Arial"/>
              </a:rPr>
              <a:t>bp</a:t>
            </a:r>
            <a:endParaRPr lang="en-US" sz="1400" b="1" dirty="0">
              <a:solidFill>
                <a:srgbClr val="000000"/>
              </a:solidFill>
              <a:latin typeface="Arial"/>
              <a:cs typeface="Arial"/>
            </a:endParaRPr>
          </a:p>
        </p:txBody>
      </p:sp>
      <p:sp>
        <p:nvSpPr>
          <p:cNvPr id="62" name="TextBox 61"/>
          <p:cNvSpPr txBox="1"/>
          <p:nvPr/>
        </p:nvSpPr>
        <p:spPr>
          <a:xfrm>
            <a:off x="1295401" y="934244"/>
            <a:ext cx="2362200" cy="307777"/>
          </a:xfrm>
          <a:prstGeom prst="rect">
            <a:avLst/>
          </a:prstGeom>
          <a:noFill/>
        </p:spPr>
        <p:txBody>
          <a:bodyPr wrap="square" rtlCol="0">
            <a:spAutoFit/>
          </a:bodyPr>
          <a:lstStyle/>
          <a:p>
            <a:pPr algn="ctr"/>
            <a:r>
              <a:rPr lang="en-US" sz="1400" b="1" dirty="0" smtClean="0">
                <a:solidFill>
                  <a:srgbClr val="000000"/>
                </a:solidFill>
                <a:latin typeface="Arial"/>
                <a:cs typeface="Arial"/>
              </a:rPr>
              <a:t>“MOE</a:t>
            </a:r>
            <a:r>
              <a:rPr lang="en-US" sz="1400" b="1" dirty="0">
                <a:solidFill>
                  <a:srgbClr val="000000"/>
                </a:solidFill>
                <a:latin typeface="Arial"/>
                <a:cs typeface="Arial"/>
              </a:rPr>
              <a:t> </a:t>
            </a:r>
            <a:r>
              <a:rPr lang="en-US" sz="1400" b="1" dirty="0" err="1" smtClean="0">
                <a:solidFill>
                  <a:srgbClr val="000000"/>
                </a:solidFill>
                <a:latin typeface="Arial"/>
                <a:cs typeface="Arial"/>
              </a:rPr>
              <a:t>Gapmer</a:t>
            </a:r>
            <a:r>
              <a:rPr lang="en-US" sz="1400" b="1" dirty="0" smtClean="0">
                <a:solidFill>
                  <a:srgbClr val="000000"/>
                </a:solidFill>
                <a:latin typeface="Arial"/>
                <a:cs typeface="Arial"/>
              </a:rPr>
              <a:t>”</a:t>
            </a:r>
            <a:endParaRPr lang="en-US" sz="1400" b="1" dirty="0">
              <a:solidFill>
                <a:srgbClr val="000000"/>
              </a:solidFill>
              <a:latin typeface="Arial"/>
              <a:cs typeface="Arial"/>
            </a:endParaRPr>
          </a:p>
        </p:txBody>
      </p:sp>
      <p:grpSp>
        <p:nvGrpSpPr>
          <p:cNvPr id="145" name="Group 144"/>
          <p:cNvGrpSpPr/>
          <p:nvPr/>
        </p:nvGrpSpPr>
        <p:grpSpPr>
          <a:xfrm>
            <a:off x="494720" y="2561396"/>
            <a:ext cx="3620080" cy="1944688"/>
            <a:chOff x="76200" y="2713796"/>
            <a:chExt cx="3620080" cy="1944688"/>
          </a:xfrm>
        </p:grpSpPr>
        <p:sp>
          <p:nvSpPr>
            <p:cNvPr id="11" name="Regular Pentagon 10"/>
            <p:cNvSpPr/>
            <p:nvPr/>
          </p:nvSpPr>
          <p:spPr bwMode="auto">
            <a:xfrm>
              <a:off x="1355724" y="2847975"/>
              <a:ext cx="762000" cy="609600"/>
            </a:xfrm>
            <a:prstGeom prst="pentagon">
              <a:avLst/>
            </a:prstGeom>
            <a:noFill/>
            <a:ln w="127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p:txBody>
        </p:sp>
        <p:cxnSp>
          <p:nvCxnSpPr>
            <p:cNvPr id="13" name="Straight Connector 12"/>
            <p:cNvCxnSpPr/>
            <p:nvPr/>
          </p:nvCxnSpPr>
          <p:spPr bwMode="auto">
            <a:xfrm flipV="1">
              <a:off x="898524" y="4067175"/>
              <a:ext cx="152400" cy="76200"/>
            </a:xfrm>
            <a:prstGeom prst="line">
              <a:avLst/>
            </a:prstGeom>
            <a:solidFill>
              <a:schemeClr val="accent1"/>
            </a:solidFill>
            <a:ln w="12700" cap="flat" cmpd="sng" algn="ctr">
              <a:solidFill>
                <a:srgbClr val="000000"/>
              </a:solidFill>
              <a:prstDash val="solid"/>
              <a:round/>
              <a:headEnd type="none" w="sm" len="sm"/>
              <a:tailEnd type="none" w="sm" len="sm"/>
            </a:ln>
            <a:effectLst/>
          </p:spPr>
        </p:cxnSp>
        <p:sp>
          <p:nvSpPr>
            <p:cNvPr id="15" name="Isosceles Triangle 14"/>
            <p:cNvSpPr/>
            <p:nvPr/>
          </p:nvSpPr>
          <p:spPr bwMode="auto">
            <a:xfrm rot="14497365">
              <a:off x="2184799" y="2927657"/>
              <a:ext cx="45719" cy="208608"/>
            </a:xfrm>
            <a:prstGeom prst="triangle">
              <a:avLst/>
            </a:prstGeom>
            <a:solidFill>
              <a:srgbClr val="000000"/>
            </a:solidFill>
            <a:ln w="127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p:txBody>
        </p:sp>
        <p:sp>
          <p:nvSpPr>
            <p:cNvPr id="64" name="Isosceles Triangle 63"/>
            <p:cNvSpPr/>
            <p:nvPr/>
          </p:nvSpPr>
          <p:spPr bwMode="auto">
            <a:xfrm rot="6777364">
              <a:off x="1239357" y="2947970"/>
              <a:ext cx="60493" cy="190274"/>
            </a:xfrm>
            <a:prstGeom prst="triangle">
              <a:avLst/>
            </a:prstGeom>
            <a:solidFill>
              <a:srgbClr val="000000"/>
            </a:solidFill>
            <a:ln w="127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p:txBody>
        </p:sp>
        <p:grpSp>
          <p:nvGrpSpPr>
            <p:cNvPr id="79" name="Group 78"/>
            <p:cNvGrpSpPr/>
            <p:nvPr/>
          </p:nvGrpSpPr>
          <p:grpSpPr>
            <a:xfrm>
              <a:off x="1981200" y="3486150"/>
              <a:ext cx="111125" cy="130175"/>
              <a:chOff x="3749676" y="3362325"/>
              <a:chExt cx="111125" cy="130175"/>
            </a:xfrm>
          </p:grpSpPr>
          <p:cxnSp>
            <p:nvCxnSpPr>
              <p:cNvPr id="65" name="Straight Connector 64"/>
              <p:cNvCxnSpPr/>
              <p:nvPr/>
            </p:nvCxnSpPr>
            <p:spPr bwMode="auto">
              <a:xfrm flipH="1">
                <a:off x="3762375" y="3394075"/>
                <a:ext cx="50800" cy="25400"/>
              </a:xfrm>
              <a:prstGeom prst="line">
                <a:avLst/>
              </a:prstGeom>
              <a:solidFill>
                <a:schemeClr val="accent1"/>
              </a:solidFill>
              <a:ln w="12700" cap="flat" cmpd="sng" algn="ctr">
                <a:solidFill>
                  <a:srgbClr val="000000"/>
                </a:solidFill>
                <a:prstDash val="solid"/>
                <a:round/>
                <a:headEnd type="none" w="sm" len="sm"/>
                <a:tailEnd type="none" w="sm" len="sm"/>
              </a:ln>
              <a:effectLst/>
            </p:spPr>
          </p:cxnSp>
          <p:cxnSp>
            <p:nvCxnSpPr>
              <p:cNvPr id="69" name="Straight Connector 68"/>
              <p:cNvCxnSpPr/>
              <p:nvPr/>
            </p:nvCxnSpPr>
            <p:spPr bwMode="auto">
              <a:xfrm flipH="1">
                <a:off x="3778250" y="3429000"/>
                <a:ext cx="50800" cy="25400"/>
              </a:xfrm>
              <a:prstGeom prst="line">
                <a:avLst/>
              </a:prstGeom>
              <a:solidFill>
                <a:schemeClr val="accent1"/>
              </a:solidFill>
              <a:ln w="12700" cap="flat" cmpd="sng" algn="ctr">
                <a:solidFill>
                  <a:srgbClr val="000000"/>
                </a:solidFill>
                <a:prstDash val="solid"/>
                <a:round/>
                <a:headEnd type="none" w="sm" len="sm"/>
                <a:tailEnd type="none" w="sm" len="sm"/>
              </a:ln>
              <a:effectLst/>
            </p:spPr>
          </p:cxnSp>
          <p:cxnSp>
            <p:nvCxnSpPr>
              <p:cNvPr id="70" name="Straight Connector 69"/>
              <p:cNvCxnSpPr/>
              <p:nvPr/>
            </p:nvCxnSpPr>
            <p:spPr bwMode="auto">
              <a:xfrm flipH="1">
                <a:off x="3787775" y="3454400"/>
                <a:ext cx="73026" cy="38100"/>
              </a:xfrm>
              <a:prstGeom prst="line">
                <a:avLst/>
              </a:prstGeom>
              <a:solidFill>
                <a:schemeClr val="accent1"/>
              </a:solidFill>
              <a:ln w="12700" cap="flat" cmpd="sng" algn="ctr">
                <a:solidFill>
                  <a:srgbClr val="000000"/>
                </a:solidFill>
                <a:prstDash val="solid"/>
                <a:round/>
                <a:headEnd type="none" w="sm" len="sm"/>
                <a:tailEnd type="none" w="sm" len="sm"/>
              </a:ln>
              <a:effectLst/>
            </p:spPr>
          </p:cxnSp>
          <p:cxnSp>
            <p:nvCxnSpPr>
              <p:cNvPr id="71" name="Straight Connector 70"/>
              <p:cNvCxnSpPr/>
              <p:nvPr/>
            </p:nvCxnSpPr>
            <p:spPr bwMode="auto">
              <a:xfrm flipH="1">
                <a:off x="3749676" y="3362325"/>
                <a:ext cx="41274" cy="19050"/>
              </a:xfrm>
              <a:prstGeom prst="line">
                <a:avLst/>
              </a:prstGeom>
              <a:solidFill>
                <a:schemeClr val="accent1"/>
              </a:solidFill>
              <a:ln w="12700" cap="flat" cmpd="sng" algn="ctr">
                <a:solidFill>
                  <a:srgbClr val="000000"/>
                </a:solidFill>
                <a:prstDash val="solid"/>
                <a:round/>
                <a:headEnd type="none" w="sm" len="sm"/>
                <a:tailEnd type="none" w="sm" len="sm"/>
              </a:ln>
              <a:effectLst/>
            </p:spPr>
          </p:cxnSp>
        </p:grpSp>
        <p:grpSp>
          <p:nvGrpSpPr>
            <p:cNvPr id="80" name="Group 79"/>
            <p:cNvGrpSpPr/>
            <p:nvPr/>
          </p:nvGrpSpPr>
          <p:grpSpPr>
            <a:xfrm rot="3920989">
              <a:off x="1379756" y="3482834"/>
              <a:ext cx="111125" cy="130175"/>
              <a:chOff x="3749676" y="3362325"/>
              <a:chExt cx="111125" cy="130175"/>
            </a:xfrm>
          </p:grpSpPr>
          <p:cxnSp>
            <p:nvCxnSpPr>
              <p:cNvPr id="81" name="Straight Connector 80"/>
              <p:cNvCxnSpPr/>
              <p:nvPr/>
            </p:nvCxnSpPr>
            <p:spPr bwMode="auto">
              <a:xfrm flipH="1">
                <a:off x="3762375" y="3394075"/>
                <a:ext cx="50800" cy="25400"/>
              </a:xfrm>
              <a:prstGeom prst="line">
                <a:avLst/>
              </a:prstGeom>
              <a:solidFill>
                <a:schemeClr val="accent1"/>
              </a:solidFill>
              <a:ln w="12700" cap="flat" cmpd="sng" algn="ctr">
                <a:solidFill>
                  <a:srgbClr val="000000"/>
                </a:solidFill>
                <a:prstDash val="solid"/>
                <a:round/>
                <a:headEnd type="none" w="sm" len="sm"/>
                <a:tailEnd type="none" w="sm" len="sm"/>
              </a:ln>
              <a:effectLst/>
            </p:spPr>
          </p:cxnSp>
          <p:cxnSp>
            <p:nvCxnSpPr>
              <p:cNvPr id="82" name="Straight Connector 81"/>
              <p:cNvCxnSpPr/>
              <p:nvPr/>
            </p:nvCxnSpPr>
            <p:spPr bwMode="auto">
              <a:xfrm flipH="1">
                <a:off x="3778250" y="3429000"/>
                <a:ext cx="50800" cy="25400"/>
              </a:xfrm>
              <a:prstGeom prst="line">
                <a:avLst/>
              </a:prstGeom>
              <a:solidFill>
                <a:schemeClr val="accent1"/>
              </a:solidFill>
              <a:ln w="12700" cap="flat" cmpd="sng" algn="ctr">
                <a:solidFill>
                  <a:srgbClr val="000000"/>
                </a:solidFill>
                <a:prstDash val="solid"/>
                <a:round/>
                <a:headEnd type="none" w="sm" len="sm"/>
                <a:tailEnd type="none" w="sm" len="sm"/>
              </a:ln>
              <a:effectLst/>
            </p:spPr>
          </p:cxnSp>
          <p:cxnSp>
            <p:nvCxnSpPr>
              <p:cNvPr id="83" name="Straight Connector 82"/>
              <p:cNvCxnSpPr/>
              <p:nvPr/>
            </p:nvCxnSpPr>
            <p:spPr bwMode="auto">
              <a:xfrm flipH="1">
                <a:off x="3787775" y="3454400"/>
                <a:ext cx="73026" cy="38100"/>
              </a:xfrm>
              <a:prstGeom prst="line">
                <a:avLst/>
              </a:prstGeom>
              <a:solidFill>
                <a:schemeClr val="accent1"/>
              </a:solidFill>
              <a:ln w="12700" cap="flat" cmpd="sng" algn="ctr">
                <a:solidFill>
                  <a:srgbClr val="000000"/>
                </a:solidFill>
                <a:prstDash val="solid"/>
                <a:round/>
                <a:headEnd type="none" w="sm" len="sm"/>
                <a:tailEnd type="none" w="sm" len="sm"/>
              </a:ln>
              <a:effectLst/>
            </p:spPr>
          </p:cxnSp>
          <p:cxnSp>
            <p:nvCxnSpPr>
              <p:cNvPr id="84" name="Straight Connector 83"/>
              <p:cNvCxnSpPr/>
              <p:nvPr/>
            </p:nvCxnSpPr>
            <p:spPr bwMode="auto">
              <a:xfrm flipH="1">
                <a:off x="3749676" y="3362325"/>
                <a:ext cx="41274" cy="19050"/>
              </a:xfrm>
              <a:prstGeom prst="line">
                <a:avLst/>
              </a:prstGeom>
              <a:solidFill>
                <a:schemeClr val="accent1"/>
              </a:solidFill>
              <a:ln w="12700" cap="flat" cmpd="sng" algn="ctr">
                <a:solidFill>
                  <a:srgbClr val="000000"/>
                </a:solidFill>
                <a:prstDash val="solid"/>
                <a:round/>
                <a:headEnd type="none" w="sm" len="sm"/>
                <a:tailEnd type="none" w="sm" len="sm"/>
              </a:ln>
              <a:effectLst/>
            </p:spPr>
          </p:cxnSp>
        </p:grpSp>
        <p:sp>
          <p:nvSpPr>
            <p:cNvPr id="85" name="TextBox 84"/>
            <p:cNvSpPr txBox="1"/>
            <p:nvPr/>
          </p:nvSpPr>
          <p:spPr>
            <a:xfrm>
              <a:off x="1949449" y="3536950"/>
              <a:ext cx="304800" cy="307777"/>
            </a:xfrm>
            <a:prstGeom prst="rect">
              <a:avLst/>
            </a:prstGeom>
            <a:noFill/>
          </p:spPr>
          <p:txBody>
            <a:bodyPr wrap="square" rtlCol="0">
              <a:spAutoFit/>
            </a:bodyPr>
            <a:lstStyle/>
            <a:p>
              <a:pPr algn="ctr"/>
              <a:r>
                <a:rPr lang="en-US" sz="1400" b="1" dirty="0" smtClean="0">
                  <a:solidFill>
                    <a:srgbClr val="000000"/>
                  </a:solidFill>
                  <a:latin typeface="Arial"/>
                  <a:cs typeface="Arial"/>
                </a:rPr>
                <a:t>O</a:t>
              </a:r>
              <a:endParaRPr lang="en-US" sz="1400" b="1" dirty="0">
                <a:solidFill>
                  <a:srgbClr val="000000"/>
                </a:solidFill>
                <a:latin typeface="Arial"/>
                <a:cs typeface="Arial"/>
              </a:endParaRPr>
            </a:p>
          </p:txBody>
        </p:sp>
        <p:sp>
          <p:nvSpPr>
            <p:cNvPr id="86" name="TextBox 85"/>
            <p:cNvSpPr txBox="1"/>
            <p:nvPr/>
          </p:nvSpPr>
          <p:spPr>
            <a:xfrm>
              <a:off x="1174749" y="3514725"/>
              <a:ext cx="304800" cy="307777"/>
            </a:xfrm>
            <a:prstGeom prst="rect">
              <a:avLst/>
            </a:prstGeom>
            <a:noFill/>
          </p:spPr>
          <p:txBody>
            <a:bodyPr wrap="square" rtlCol="0">
              <a:spAutoFit/>
            </a:bodyPr>
            <a:lstStyle/>
            <a:p>
              <a:pPr algn="ctr"/>
              <a:r>
                <a:rPr lang="en-US" sz="1400" b="1" dirty="0" smtClean="0">
                  <a:solidFill>
                    <a:srgbClr val="000000"/>
                  </a:solidFill>
                  <a:latin typeface="Arial"/>
                  <a:cs typeface="Arial"/>
                </a:rPr>
                <a:t>O</a:t>
              </a:r>
              <a:endParaRPr lang="en-US" sz="1400" b="1" dirty="0">
                <a:solidFill>
                  <a:srgbClr val="000000"/>
                </a:solidFill>
                <a:latin typeface="Arial"/>
                <a:cs typeface="Arial"/>
              </a:endParaRPr>
            </a:p>
          </p:txBody>
        </p:sp>
        <p:cxnSp>
          <p:nvCxnSpPr>
            <p:cNvPr id="87" name="Straight Connector 86"/>
            <p:cNvCxnSpPr/>
            <p:nvPr/>
          </p:nvCxnSpPr>
          <p:spPr bwMode="auto">
            <a:xfrm flipV="1">
              <a:off x="1203324" y="3762375"/>
              <a:ext cx="76200" cy="152400"/>
            </a:xfrm>
            <a:prstGeom prst="line">
              <a:avLst/>
            </a:prstGeom>
            <a:solidFill>
              <a:schemeClr val="accent1"/>
            </a:solidFill>
            <a:ln w="12700" cap="flat" cmpd="sng" algn="ctr">
              <a:solidFill>
                <a:srgbClr val="000000"/>
              </a:solidFill>
              <a:prstDash val="solid"/>
              <a:round/>
              <a:headEnd type="none" w="sm" len="sm"/>
              <a:tailEnd type="none" w="sm" len="sm"/>
            </a:ln>
            <a:effectLst/>
          </p:spPr>
        </p:cxnSp>
        <p:sp>
          <p:nvSpPr>
            <p:cNvPr id="89" name="TextBox 88"/>
            <p:cNvSpPr txBox="1"/>
            <p:nvPr/>
          </p:nvSpPr>
          <p:spPr>
            <a:xfrm>
              <a:off x="993774" y="3841750"/>
              <a:ext cx="304800" cy="307777"/>
            </a:xfrm>
            <a:prstGeom prst="rect">
              <a:avLst/>
            </a:prstGeom>
            <a:noFill/>
          </p:spPr>
          <p:txBody>
            <a:bodyPr wrap="square" rtlCol="0">
              <a:spAutoFit/>
            </a:bodyPr>
            <a:lstStyle/>
            <a:p>
              <a:pPr algn="ctr"/>
              <a:r>
                <a:rPr lang="en-US" sz="1400" b="1" dirty="0" smtClean="0">
                  <a:solidFill>
                    <a:srgbClr val="000000"/>
                  </a:solidFill>
                  <a:latin typeface="Arial"/>
                  <a:cs typeface="Arial"/>
                </a:rPr>
                <a:t>P</a:t>
              </a:r>
              <a:endParaRPr lang="en-US" sz="1400" b="1" dirty="0">
                <a:solidFill>
                  <a:srgbClr val="000000"/>
                </a:solidFill>
                <a:latin typeface="Arial"/>
                <a:cs typeface="Arial"/>
              </a:endParaRPr>
            </a:p>
          </p:txBody>
        </p:sp>
        <p:sp>
          <p:nvSpPr>
            <p:cNvPr id="90" name="TextBox 89"/>
            <p:cNvSpPr txBox="1"/>
            <p:nvPr/>
          </p:nvSpPr>
          <p:spPr>
            <a:xfrm>
              <a:off x="644524" y="4007048"/>
              <a:ext cx="304800" cy="307777"/>
            </a:xfrm>
            <a:prstGeom prst="rect">
              <a:avLst/>
            </a:prstGeom>
            <a:noFill/>
          </p:spPr>
          <p:txBody>
            <a:bodyPr wrap="square" rtlCol="0">
              <a:spAutoFit/>
            </a:bodyPr>
            <a:lstStyle/>
            <a:p>
              <a:pPr algn="ctr"/>
              <a:r>
                <a:rPr lang="en-US" sz="1400" b="1" dirty="0" smtClean="0">
                  <a:solidFill>
                    <a:srgbClr val="000000"/>
                  </a:solidFill>
                  <a:latin typeface="Arial"/>
                  <a:cs typeface="Arial"/>
                </a:rPr>
                <a:t>S</a:t>
              </a:r>
              <a:endParaRPr lang="en-US" sz="1400" b="1" dirty="0">
                <a:solidFill>
                  <a:srgbClr val="000000"/>
                </a:solidFill>
                <a:latin typeface="Arial"/>
                <a:cs typeface="Arial"/>
              </a:endParaRPr>
            </a:p>
          </p:txBody>
        </p:sp>
        <p:cxnSp>
          <p:nvCxnSpPr>
            <p:cNvPr id="91" name="Straight Connector 90"/>
            <p:cNvCxnSpPr/>
            <p:nvPr/>
          </p:nvCxnSpPr>
          <p:spPr bwMode="auto">
            <a:xfrm flipH="1" flipV="1">
              <a:off x="1000124" y="3797300"/>
              <a:ext cx="107950" cy="112811"/>
            </a:xfrm>
            <a:prstGeom prst="line">
              <a:avLst/>
            </a:prstGeom>
            <a:solidFill>
              <a:schemeClr val="accent1"/>
            </a:solidFill>
            <a:ln w="12700" cap="flat" cmpd="sng" algn="ctr">
              <a:solidFill>
                <a:srgbClr val="000000"/>
              </a:solidFill>
              <a:prstDash val="solid"/>
              <a:round/>
              <a:headEnd type="none" w="sm" len="sm"/>
              <a:tailEnd type="none" w="sm" len="sm"/>
            </a:ln>
            <a:effectLst/>
          </p:spPr>
        </p:cxnSp>
        <p:cxnSp>
          <p:nvCxnSpPr>
            <p:cNvPr id="95" name="Straight Connector 94"/>
            <p:cNvCxnSpPr/>
            <p:nvPr/>
          </p:nvCxnSpPr>
          <p:spPr bwMode="auto">
            <a:xfrm flipH="1" flipV="1">
              <a:off x="974724" y="3819525"/>
              <a:ext cx="107950" cy="112811"/>
            </a:xfrm>
            <a:prstGeom prst="line">
              <a:avLst/>
            </a:prstGeom>
            <a:solidFill>
              <a:schemeClr val="accent1"/>
            </a:solidFill>
            <a:ln w="12700" cap="flat" cmpd="sng" algn="ctr">
              <a:solidFill>
                <a:srgbClr val="000000"/>
              </a:solidFill>
              <a:prstDash val="solid"/>
              <a:round/>
              <a:headEnd type="none" w="sm" len="sm"/>
              <a:tailEnd type="none" w="sm" len="sm"/>
            </a:ln>
            <a:effectLst/>
          </p:spPr>
        </p:cxnSp>
        <p:cxnSp>
          <p:nvCxnSpPr>
            <p:cNvPr id="96" name="Straight Connector 95"/>
            <p:cNvCxnSpPr/>
            <p:nvPr/>
          </p:nvCxnSpPr>
          <p:spPr bwMode="auto">
            <a:xfrm flipH="1" flipV="1">
              <a:off x="1206499" y="4060825"/>
              <a:ext cx="107950" cy="112811"/>
            </a:xfrm>
            <a:prstGeom prst="line">
              <a:avLst/>
            </a:prstGeom>
            <a:solidFill>
              <a:schemeClr val="accent1"/>
            </a:solidFill>
            <a:ln w="12700" cap="flat" cmpd="sng" algn="ctr">
              <a:solidFill>
                <a:srgbClr val="000000"/>
              </a:solidFill>
              <a:prstDash val="solid"/>
              <a:round/>
              <a:headEnd type="none" w="sm" len="sm"/>
              <a:tailEnd type="none" w="sm" len="sm"/>
            </a:ln>
            <a:effectLst/>
          </p:spPr>
        </p:cxnSp>
        <p:sp>
          <p:nvSpPr>
            <p:cNvPr id="97" name="TextBox 96"/>
            <p:cNvSpPr txBox="1"/>
            <p:nvPr/>
          </p:nvSpPr>
          <p:spPr>
            <a:xfrm>
              <a:off x="761999" y="3578225"/>
              <a:ext cx="304800" cy="307777"/>
            </a:xfrm>
            <a:prstGeom prst="rect">
              <a:avLst/>
            </a:prstGeom>
            <a:noFill/>
          </p:spPr>
          <p:txBody>
            <a:bodyPr wrap="square" rtlCol="0">
              <a:spAutoFit/>
            </a:bodyPr>
            <a:lstStyle/>
            <a:p>
              <a:pPr algn="ctr"/>
              <a:r>
                <a:rPr lang="en-US" sz="1400" b="1" dirty="0" smtClean="0">
                  <a:solidFill>
                    <a:srgbClr val="000000"/>
                  </a:solidFill>
                  <a:latin typeface="Arial"/>
                  <a:cs typeface="Arial"/>
                </a:rPr>
                <a:t>O</a:t>
              </a:r>
              <a:endParaRPr lang="en-US" sz="1400" b="1" dirty="0">
                <a:solidFill>
                  <a:srgbClr val="000000"/>
                </a:solidFill>
                <a:latin typeface="Arial"/>
                <a:cs typeface="Arial"/>
              </a:endParaRPr>
            </a:p>
          </p:txBody>
        </p:sp>
        <p:sp>
          <p:nvSpPr>
            <p:cNvPr id="98" name="TextBox 97"/>
            <p:cNvSpPr txBox="1"/>
            <p:nvPr/>
          </p:nvSpPr>
          <p:spPr>
            <a:xfrm>
              <a:off x="1219199" y="4095948"/>
              <a:ext cx="304800" cy="307777"/>
            </a:xfrm>
            <a:prstGeom prst="rect">
              <a:avLst/>
            </a:prstGeom>
            <a:noFill/>
          </p:spPr>
          <p:txBody>
            <a:bodyPr wrap="square" rtlCol="0">
              <a:spAutoFit/>
            </a:bodyPr>
            <a:lstStyle/>
            <a:p>
              <a:pPr algn="ctr"/>
              <a:r>
                <a:rPr lang="en-US" sz="1400" b="1" dirty="0" smtClean="0">
                  <a:solidFill>
                    <a:srgbClr val="000000"/>
                  </a:solidFill>
                  <a:latin typeface="Arial"/>
                  <a:cs typeface="Arial"/>
                </a:rPr>
                <a:t>O</a:t>
              </a:r>
              <a:endParaRPr lang="en-US" sz="1400" b="1" dirty="0">
                <a:solidFill>
                  <a:srgbClr val="000000"/>
                </a:solidFill>
                <a:latin typeface="Arial"/>
                <a:cs typeface="Arial"/>
              </a:endParaRPr>
            </a:p>
          </p:txBody>
        </p:sp>
        <p:sp>
          <p:nvSpPr>
            <p:cNvPr id="106" name="Rectangle 105"/>
            <p:cNvSpPr/>
            <p:nvPr/>
          </p:nvSpPr>
          <p:spPr bwMode="auto">
            <a:xfrm>
              <a:off x="1654174" y="2771775"/>
              <a:ext cx="152400" cy="228600"/>
            </a:xfrm>
            <a:prstGeom prst="rect">
              <a:avLst/>
            </a:prstGeom>
            <a:solidFill>
              <a:srgbClr val="FFFFFF"/>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p:txBody>
        </p:sp>
        <p:sp>
          <p:nvSpPr>
            <p:cNvPr id="63" name="TextBox 62"/>
            <p:cNvSpPr txBox="1"/>
            <p:nvPr/>
          </p:nvSpPr>
          <p:spPr>
            <a:xfrm>
              <a:off x="1572454" y="2728202"/>
              <a:ext cx="304800" cy="307777"/>
            </a:xfrm>
            <a:prstGeom prst="rect">
              <a:avLst/>
            </a:prstGeom>
            <a:noFill/>
          </p:spPr>
          <p:txBody>
            <a:bodyPr wrap="square" rtlCol="0">
              <a:spAutoFit/>
            </a:bodyPr>
            <a:lstStyle/>
            <a:p>
              <a:pPr algn="ctr"/>
              <a:r>
                <a:rPr lang="en-US" sz="1400" b="1" dirty="0" smtClean="0">
                  <a:solidFill>
                    <a:srgbClr val="000000"/>
                  </a:solidFill>
                  <a:latin typeface="Arial"/>
                  <a:cs typeface="Arial"/>
                </a:rPr>
                <a:t>O</a:t>
              </a:r>
              <a:endParaRPr lang="en-US" sz="1400" b="1" dirty="0">
                <a:solidFill>
                  <a:srgbClr val="000000"/>
                </a:solidFill>
                <a:latin typeface="Arial"/>
                <a:cs typeface="Arial"/>
              </a:endParaRPr>
            </a:p>
          </p:txBody>
        </p:sp>
        <p:sp>
          <p:nvSpPr>
            <p:cNvPr id="107" name="TextBox 106"/>
            <p:cNvSpPr txBox="1"/>
            <p:nvPr/>
          </p:nvSpPr>
          <p:spPr>
            <a:xfrm>
              <a:off x="2222499" y="2755900"/>
              <a:ext cx="685800" cy="307777"/>
            </a:xfrm>
            <a:prstGeom prst="rect">
              <a:avLst/>
            </a:prstGeom>
            <a:noFill/>
          </p:spPr>
          <p:txBody>
            <a:bodyPr wrap="square" rtlCol="0">
              <a:spAutoFit/>
            </a:bodyPr>
            <a:lstStyle/>
            <a:p>
              <a:pPr algn="ctr"/>
              <a:r>
                <a:rPr lang="en-US" sz="1400" b="1" dirty="0" smtClean="0">
                  <a:solidFill>
                    <a:srgbClr val="000000"/>
                  </a:solidFill>
                  <a:latin typeface="Arial"/>
                  <a:cs typeface="Arial"/>
                </a:rPr>
                <a:t>BASE</a:t>
              </a:r>
              <a:endParaRPr lang="en-US" sz="1400" b="1" dirty="0">
                <a:solidFill>
                  <a:srgbClr val="000000"/>
                </a:solidFill>
                <a:latin typeface="Arial"/>
                <a:cs typeface="Arial"/>
              </a:endParaRPr>
            </a:p>
          </p:txBody>
        </p:sp>
        <p:cxnSp>
          <p:nvCxnSpPr>
            <p:cNvPr id="108" name="Straight Connector 107"/>
            <p:cNvCxnSpPr/>
            <p:nvPr/>
          </p:nvCxnSpPr>
          <p:spPr bwMode="auto">
            <a:xfrm flipV="1">
              <a:off x="2212975" y="3578225"/>
              <a:ext cx="180975" cy="95250"/>
            </a:xfrm>
            <a:prstGeom prst="line">
              <a:avLst/>
            </a:prstGeom>
            <a:solidFill>
              <a:schemeClr val="accent1"/>
            </a:solidFill>
            <a:ln w="12700" cap="flat" cmpd="sng" algn="ctr">
              <a:solidFill>
                <a:srgbClr val="000000"/>
              </a:solidFill>
              <a:prstDash val="solid"/>
              <a:round/>
              <a:headEnd type="none" w="sm" len="sm"/>
              <a:tailEnd type="none" w="sm" len="sm"/>
            </a:ln>
            <a:effectLst/>
          </p:spPr>
        </p:cxnSp>
        <p:cxnSp>
          <p:nvCxnSpPr>
            <p:cNvPr id="110" name="Straight Connector 109"/>
            <p:cNvCxnSpPr/>
            <p:nvPr/>
          </p:nvCxnSpPr>
          <p:spPr bwMode="auto">
            <a:xfrm flipH="1" flipV="1">
              <a:off x="2397125" y="3571875"/>
              <a:ext cx="98425" cy="142875"/>
            </a:xfrm>
            <a:prstGeom prst="line">
              <a:avLst/>
            </a:prstGeom>
            <a:solidFill>
              <a:schemeClr val="accent1"/>
            </a:solidFill>
            <a:ln w="12700" cap="flat" cmpd="sng" algn="ctr">
              <a:solidFill>
                <a:srgbClr val="000000"/>
              </a:solidFill>
              <a:prstDash val="solid"/>
              <a:round/>
              <a:headEnd type="none" w="sm" len="sm"/>
              <a:tailEnd type="none" w="sm" len="sm"/>
            </a:ln>
            <a:effectLst/>
          </p:spPr>
        </p:cxnSp>
        <p:cxnSp>
          <p:nvCxnSpPr>
            <p:cNvPr id="114" name="Straight Connector 113"/>
            <p:cNvCxnSpPr/>
            <p:nvPr/>
          </p:nvCxnSpPr>
          <p:spPr bwMode="auto">
            <a:xfrm flipV="1">
              <a:off x="2495550" y="3619500"/>
              <a:ext cx="180975" cy="95250"/>
            </a:xfrm>
            <a:prstGeom prst="line">
              <a:avLst/>
            </a:prstGeom>
            <a:solidFill>
              <a:schemeClr val="accent1"/>
            </a:solidFill>
            <a:ln w="12700" cap="flat" cmpd="sng" algn="ctr">
              <a:solidFill>
                <a:srgbClr val="000000"/>
              </a:solidFill>
              <a:prstDash val="solid"/>
              <a:round/>
              <a:headEnd type="none" w="sm" len="sm"/>
              <a:tailEnd type="none" w="sm" len="sm"/>
            </a:ln>
            <a:effectLst/>
          </p:spPr>
        </p:cxnSp>
        <p:sp>
          <p:nvSpPr>
            <p:cNvPr id="115" name="TextBox 114"/>
            <p:cNvSpPr txBox="1"/>
            <p:nvPr/>
          </p:nvSpPr>
          <p:spPr>
            <a:xfrm>
              <a:off x="2523066" y="3406775"/>
              <a:ext cx="746125" cy="307777"/>
            </a:xfrm>
            <a:prstGeom prst="rect">
              <a:avLst/>
            </a:prstGeom>
            <a:noFill/>
          </p:spPr>
          <p:txBody>
            <a:bodyPr wrap="square" rtlCol="0">
              <a:spAutoFit/>
            </a:bodyPr>
            <a:lstStyle/>
            <a:p>
              <a:pPr algn="ctr"/>
              <a:r>
                <a:rPr lang="en-US" sz="1400" b="1" dirty="0" smtClean="0">
                  <a:solidFill>
                    <a:srgbClr val="000000"/>
                  </a:solidFill>
                  <a:latin typeface="Arial"/>
                  <a:cs typeface="Arial"/>
                </a:rPr>
                <a:t>OCH</a:t>
              </a:r>
              <a:endParaRPr lang="en-US" sz="1400" b="1" dirty="0">
                <a:solidFill>
                  <a:srgbClr val="000000"/>
                </a:solidFill>
                <a:latin typeface="Arial"/>
                <a:cs typeface="Arial"/>
              </a:endParaRPr>
            </a:p>
          </p:txBody>
        </p:sp>
        <p:sp>
          <p:nvSpPr>
            <p:cNvPr id="117" name="Freeform 116"/>
            <p:cNvSpPr/>
            <p:nvPr/>
          </p:nvSpPr>
          <p:spPr>
            <a:xfrm rot="1931685">
              <a:off x="1291429" y="4385434"/>
              <a:ext cx="159384" cy="273050"/>
            </a:xfrm>
            <a:custGeom>
              <a:avLst/>
              <a:gdLst>
                <a:gd name="connsiteX0" fmla="*/ 0 w 159384"/>
                <a:gd name="connsiteY0" fmla="*/ 0 h 273050"/>
                <a:gd name="connsiteX1" fmla="*/ 50800 w 159384"/>
                <a:gd name="connsiteY1" fmla="*/ 34925 h 273050"/>
                <a:gd name="connsiteX2" fmla="*/ 9525 w 159384"/>
                <a:gd name="connsiteY2" fmla="*/ 79375 h 273050"/>
                <a:gd name="connsiteX3" fmla="*/ 73025 w 159384"/>
                <a:gd name="connsiteY3" fmla="*/ 79375 h 273050"/>
                <a:gd name="connsiteX4" fmla="*/ 22225 w 159384"/>
                <a:gd name="connsiteY4" fmla="*/ 139700 h 273050"/>
                <a:gd name="connsiteX5" fmla="*/ 101600 w 159384"/>
                <a:gd name="connsiteY5" fmla="*/ 136525 h 273050"/>
                <a:gd name="connsiteX6" fmla="*/ 38100 w 159384"/>
                <a:gd name="connsiteY6" fmla="*/ 187325 h 273050"/>
                <a:gd name="connsiteX7" fmla="*/ 114300 w 159384"/>
                <a:gd name="connsiteY7" fmla="*/ 177800 h 273050"/>
                <a:gd name="connsiteX8" fmla="*/ 73025 w 159384"/>
                <a:gd name="connsiteY8" fmla="*/ 228600 h 273050"/>
                <a:gd name="connsiteX9" fmla="*/ 158750 w 159384"/>
                <a:gd name="connsiteY9" fmla="*/ 228600 h 273050"/>
                <a:gd name="connsiteX10" fmla="*/ 114300 w 159384"/>
                <a:gd name="connsiteY10" fmla="*/ 273050 h 27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9384" h="273050">
                  <a:moveTo>
                    <a:pt x="0" y="0"/>
                  </a:moveTo>
                  <a:cubicBezTo>
                    <a:pt x="24606" y="10848"/>
                    <a:pt x="49213" y="21696"/>
                    <a:pt x="50800" y="34925"/>
                  </a:cubicBezTo>
                  <a:cubicBezTo>
                    <a:pt x="52387" y="48154"/>
                    <a:pt x="5821" y="71967"/>
                    <a:pt x="9525" y="79375"/>
                  </a:cubicBezTo>
                  <a:cubicBezTo>
                    <a:pt x="13229" y="86783"/>
                    <a:pt x="70908" y="69321"/>
                    <a:pt x="73025" y="79375"/>
                  </a:cubicBezTo>
                  <a:cubicBezTo>
                    <a:pt x="75142" y="89429"/>
                    <a:pt x="17462" y="130175"/>
                    <a:pt x="22225" y="139700"/>
                  </a:cubicBezTo>
                  <a:cubicBezTo>
                    <a:pt x="26988" y="149225"/>
                    <a:pt x="98954" y="128588"/>
                    <a:pt x="101600" y="136525"/>
                  </a:cubicBezTo>
                  <a:cubicBezTo>
                    <a:pt x="104246" y="144462"/>
                    <a:pt x="35983" y="180446"/>
                    <a:pt x="38100" y="187325"/>
                  </a:cubicBezTo>
                  <a:cubicBezTo>
                    <a:pt x="40217" y="194204"/>
                    <a:pt x="108479" y="170921"/>
                    <a:pt x="114300" y="177800"/>
                  </a:cubicBezTo>
                  <a:cubicBezTo>
                    <a:pt x="120121" y="184679"/>
                    <a:pt x="65617" y="220133"/>
                    <a:pt x="73025" y="228600"/>
                  </a:cubicBezTo>
                  <a:cubicBezTo>
                    <a:pt x="80433" y="237067"/>
                    <a:pt x="151871" y="221192"/>
                    <a:pt x="158750" y="228600"/>
                  </a:cubicBezTo>
                  <a:cubicBezTo>
                    <a:pt x="165629" y="236008"/>
                    <a:pt x="114300" y="273050"/>
                    <a:pt x="114300" y="273050"/>
                  </a:cubicBezTo>
                </a:path>
              </a:pathLst>
            </a:custGeom>
            <a:ln w="12700" cmpd="sng">
              <a:solidFill>
                <a:srgbClr val="000000"/>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p:txBody>
        </p:sp>
        <p:sp>
          <p:nvSpPr>
            <p:cNvPr id="118" name="Freeform 117"/>
            <p:cNvSpPr/>
            <p:nvPr/>
          </p:nvSpPr>
          <p:spPr>
            <a:xfrm rot="12761681">
              <a:off x="1101230" y="2713796"/>
              <a:ext cx="159384" cy="273050"/>
            </a:xfrm>
            <a:custGeom>
              <a:avLst/>
              <a:gdLst>
                <a:gd name="connsiteX0" fmla="*/ 0 w 159384"/>
                <a:gd name="connsiteY0" fmla="*/ 0 h 273050"/>
                <a:gd name="connsiteX1" fmla="*/ 50800 w 159384"/>
                <a:gd name="connsiteY1" fmla="*/ 34925 h 273050"/>
                <a:gd name="connsiteX2" fmla="*/ 9525 w 159384"/>
                <a:gd name="connsiteY2" fmla="*/ 79375 h 273050"/>
                <a:gd name="connsiteX3" fmla="*/ 73025 w 159384"/>
                <a:gd name="connsiteY3" fmla="*/ 79375 h 273050"/>
                <a:gd name="connsiteX4" fmla="*/ 22225 w 159384"/>
                <a:gd name="connsiteY4" fmla="*/ 139700 h 273050"/>
                <a:gd name="connsiteX5" fmla="*/ 101600 w 159384"/>
                <a:gd name="connsiteY5" fmla="*/ 136525 h 273050"/>
                <a:gd name="connsiteX6" fmla="*/ 38100 w 159384"/>
                <a:gd name="connsiteY6" fmla="*/ 187325 h 273050"/>
                <a:gd name="connsiteX7" fmla="*/ 114300 w 159384"/>
                <a:gd name="connsiteY7" fmla="*/ 177800 h 273050"/>
                <a:gd name="connsiteX8" fmla="*/ 73025 w 159384"/>
                <a:gd name="connsiteY8" fmla="*/ 228600 h 273050"/>
                <a:gd name="connsiteX9" fmla="*/ 158750 w 159384"/>
                <a:gd name="connsiteY9" fmla="*/ 228600 h 273050"/>
                <a:gd name="connsiteX10" fmla="*/ 114300 w 159384"/>
                <a:gd name="connsiteY10" fmla="*/ 273050 h 27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9384" h="273050">
                  <a:moveTo>
                    <a:pt x="0" y="0"/>
                  </a:moveTo>
                  <a:cubicBezTo>
                    <a:pt x="24606" y="10848"/>
                    <a:pt x="49213" y="21696"/>
                    <a:pt x="50800" y="34925"/>
                  </a:cubicBezTo>
                  <a:cubicBezTo>
                    <a:pt x="52387" y="48154"/>
                    <a:pt x="5821" y="71967"/>
                    <a:pt x="9525" y="79375"/>
                  </a:cubicBezTo>
                  <a:cubicBezTo>
                    <a:pt x="13229" y="86783"/>
                    <a:pt x="70908" y="69321"/>
                    <a:pt x="73025" y="79375"/>
                  </a:cubicBezTo>
                  <a:cubicBezTo>
                    <a:pt x="75142" y="89429"/>
                    <a:pt x="17462" y="130175"/>
                    <a:pt x="22225" y="139700"/>
                  </a:cubicBezTo>
                  <a:cubicBezTo>
                    <a:pt x="26988" y="149225"/>
                    <a:pt x="98954" y="128588"/>
                    <a:pt x="101600" y="136525"/>
                  </a:cubicBezTo>
                  <a:cubicBezTo>
                    <a:pt x="104246" y="144462"/>
                    <a:pt x="35983" y="180446"/>
                    <a:pt x="38100" y="187325"/>
                  </a:cubicBezTo>
                  <a:cubicBezTo>
                    <a:pt x="40217" y="194204"/>
                    <a:pt x="108479" y="170921"/>
                    <a:pt x="114300" y="177800"/>
                  </a:cubicBezTo>
                  <a:cubicBezTo>
                    <a:pt x="120121" y="184679"/>
                    <a:pt x="65617" y="220133"/>
                    <a:pt x="73025" y="228600"/>
                  </a:cubicBezTo>
                  <a:cubicBezTo>
                    <a:pt x="80433" y="237067"/>
                    <a:pt x="151871" y="221192"/>
                    <a:pt x="158750" y="228600"/>
                  </a:cubicBezTo>
                  <a:cubicBezTo>
                    <a:pt x="165629" y="236008"/>
                    <a:pt x="114300" y="273050"/>
                    <a:pt x="114300" y="273050"/>
                  </a:cubicBezTo>
                </a:path>
              </a:pathLst>
            </a:custGeom>
            <a:ln w="12700" cmpd="sng">
              <a:solidFill>
                <a:srgbClr val="000000"/>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p:txBody>
        </p:sp>
        <p:sp>
          <p:nvSpPr>
            <p:cNvPr id="119" name="TextBox 118"/>
            <p:cNvSpPr txBox="1"/>
            <p:nvPr/>
          </p:nvSpPr>
          <p:spPr>
            <a:xfrm>
              <a:off x="2772837" y="3464985"/>
              <a:ext cx="746125" cy="307777"/>
            </a:xfrm>
            <a:prstGeom prst="rect">
              <a:avLst/>
            </a:prstGeom>
            <a:noFill/>
          </p:spPr>
          <p:txBody>
            <a:bodyPr wrap="square" rtlCol="0">
              <a:spAutoFit/>
            </a:bodyPr>
            <a:lstStyle/>
            <a:p>
              <a:pPr algn="ctr"/>
              <a:r>
                <a:rPr lang="en-US" sz="1400" b="1" dirty="0" smtClean="0">
                  <a:solidFill>
                    <a:srgbClr val="000000"/>
                  </a:solidFill>
                  <a:latin typeface="Arial"/>
                  <a:cs typeface="Arial"/>
                </a:rPr>
                <a:t>3</a:t>
              </a:r>
              <a:endParaRPr lang="en-US" sz="1400" b="1" dirty="0">
                <a:solidFill>
                  <a:srgbClr val="000000"/>
                </a:solidFill>
                <a:latin typeface="Arial"/>
                <a:cs typeface="Arial"/>
              </a:endParaRPr>
            </a:p>
          </p:txBody>
        </p:sp>
        <p:sp>
          <p:nvSpPr>
            <p:cNvPr id="120" name="TextBox 119"/>
            <p:cNvSpPr txBox="1"/>
            <p:nvPr/>
          </p:nvSpPr>
          <p:spPr>
            <a:xfrm>
              <a:off x="316670" y="3907746"/>
              <a:ext cx="746125" cy="307777"/>
            </a:xfrm>
            <a:prstGeom prst="rect">
              <a:avLst/>
            </a:prstGeom>
            <a:noFill/>
          </p:spPr>
          <p:txBody>
            <a:bodyPr wrap="square" rtlCol="0">
              <a:spAutoFit/>
            </a:bodyPr>
            <a:lstStyle/>
            <a:p>
              <a:pPr algn="ctr"/>
              <a:r>
                <a:rPr lang="en-US" sz="1400" b="1" dirty="0" smtClean="0">
                  <a:solidFill>
                    <a:srgbClr val="000000"/>
                  </a:solidFill>
                  <a:latin typeface="Arial"/>
                  <a:cs typeface="Arial"/>
                </a:rPr>
                <a:t>-</a:t>
              </a:r>
              <a:endParaRPr lang="en-US" sz="1400" b="1" dirty="0">
                <a:solidFill>
                  <a:srgbClr val="000000"/>
                </a:solidFill>
                <a:latin typeface="Arial"/>
                <a:cs typeface="Arial"/>
              </a:endParaRPr>
            </a:p>
          </p:txBody>
        </p:sp>
        <p:sp>
          <p:nvSpPr>
            <p:cNvPr id="121" name="TextBox 120"/>
            <p:cNvSpPr txBox="1"/>
            <p:nvPr/>
          </p:nvSpPr>
          <p:spPr>
            <a:xfrm>
              <a:off x="1334080" y="3898374"/>
              <a:ext cx="2362200" cy="307777"/>
            </a:xfrm>
            <a:prstGeom prst="rect">
              <a:avLst/>
            </a:prstGeom>
            <a:noFill/>
          </p:spPr>
          <p:txBody>
            <a:bodyPr wrap="square" rtlCol="0">
              <a:spAutoFit/>
            </a:bodyPr>
            <a:lstStyle/>
            <a:p>
              <a:pPr algn="ctr"/>
              <a:r>
                <a:rPr lang="en-US" sz="1400" b="1" dirty="0" smtClean="0">
                  <a:solidFill>
                    <a:srgbClr val="000000"/>
                  </a:solidFill>
                  <a:latin typeface="Arial"/>
                  <a:cs typeface="Arial"/>
                </a:rPr>
                <a:t>2’-MOE</a:t>
              </a:r>
              <a:endParaRPr lang="en-US" sz="1400" b="1" dirty="0">
                <a:solidFill>
                  <a:srgbClr val="000000"/>
                </a:solidFill>
                <a:latin typeface="Arial"/>
                <a:cs typeface="Arial"/>
              </a:endParaRPr>
            </a:p>
          </p:txBody>
        </p:sp>
        <p:cxnSp>
          <p:nvCxnSpPr>
            <p:cNvPr id="122" name="Straight Connector 121"/>
            <p:cNvCxnSpPr/>
            <p:nvPr/>
          </p:nvCxnSpPr>
          <p:spPr bwMode="auto">
            <a:xfrm>
              <a:off x="2045530" y="3928986"/>
              <a:ext cx="1143000" cy="0"/>
            </a:xfrm>
            <a:prstGeom prst="line">
              <a:avLst/>
            </a:prstGeom>
            <a:solidFill>
              <a:schemeClr val="accent1"/>
            </a:solidFill>
            <a:ln w="28575" cap="flat" cmpd="sng" algn="ctr">
              <a:solidFill>
                <a:srgbClr val="000000"/>
              </a:solidFill>
              <a:prstDash val="solid"/>
              <a:round/>
              <a:headEnd type="none" w="sm" len="sm"/>
              <a:tailEnd type="none" w="sm" len="sm"/>
            </a:ln>
            <a:effectLst/>
          </p:spPr>
        </p:cxnSp>
        <p:cxnSp>
          <p:nvCxnSpPr>
            <p:cNvPr id="127" name="Straight Connector 126"/>
            <p:cNvCxnSpPr/>
            <p:nvPr/>
          </p:nvCxnSpPr>
          <p:spPr bwMode="auto">
            <a:xfrm flipV="1">
              <a:off x="533400" y="3638550"/>
              <a:ext cx="0" cy="838200"/>
            </a:xfrm>
            <a:prstGeom prst="line">
              <a:avLst/>
            </a:prstGeom>
            <a:solidFill>
              <a:schemeClr val="accent1"/>
            </a:solidFill>
            <a:ln w="28575" cap="flat" cmpd="sng" algn="ctr">
              <a:solidFill>
                <a:srgbClr val="000000"/>
              </a:solidFill>
              <a:prstDash val="solid"/>
              <a:round/>
              <a:headEnd type="none" w="sm" len="sm"/>
              <a:tailEnd type="none" w="sm" len="sm"/>
            </a:ln>
            <a:effectLst/>
          </p:spPr>
        </p:cxnSp>
        <p:sp>
          <p:nvSpPr>
            <p:cNvPr id="129" name="TextBox 128"/>
            <p:cNvSpPr txBox="1"/>
            <p:nvPr/>
          </p:nvSpPr>
          <p:spPr>
            <a:xfrm>
              <a:off x="76200" y="3867150"/>
              <a:ext cx="533400" cy="307777"/>
            </a:xfrm>
            <a:prstGeom prst="rect">
              <a:avLst/>
            </a:prstGeom>
            <a:noFill/>
          </p:spPr>
          <p:txBody>
            <a:bodyPr wrap="square" rtlCol="0">
              <a:spAutoFit/>
            </a:bodyPr>
            <a:lstStyle/>
            <a:p>
              <a:pPr algn="ctr"/>
              <a:r>
                <a:rPr lang="en-US" sz="1400" b="1" dirty="0" smtClean="0">
                  <a:solidFill>
                    <a:srgbClr val="000000"/>
                  </a:solidFill>
                  <a:latin typeface="Arial"/>
                  <a:cs typeface="Arial"/>
                </a:rPr>
                <a:t>PS</a:t>
              </a:r>
              <a:endParaRPr lang="en-US" sz="1400" b="1" dirty="0">
                <a:solidFill>
                  <a:srgbClr val="000000"/>
                </a:solidFill>
                <a:latin typeface="Arial"/>
                <a:cs typeface="Arial"/>
              </a:endParaRPr>
            </a:p>
          </p:txBody>
        </p:sp>
        <p:cxnSp>
          <p:nvCxnSpPr>
            <p:cNvPr id="130" name="Straight Connector 129"/>
            <p:cNvCxnSpPr/>
            <p:nvPr/>
          </p:nvCxnSpPr>
          <p:spPr bwMode="auto">
            <a:xfrm flipV="1">
              <a:off x="2057400" y="3867150"/>
              <a:ext cx="0" cy="76202"/>
            </a:xfrm>
            <a:prstGeom prst="line">
              <a:avLst/>
            </a:prstGeom>
            <a:solidFill>
              <a:schemeClr val="accent1"/>
            </a:solidFill>
            <a:ln w="28575" cap="flat" cmpd="sng" algn="ctr">
              <a:solidFill>
                <a:srgbClr val="000000"/>
              </a:solidFill>
              <a:prstDash val="solid"/>
              <a:round/>
              <a:headEnd type="none" w="sm" len="sm"/>
              <a:tailEnd type="none" w="sm" len="sm"/>
            </a:ln>
            <a:effectLst/>
          </p:spPr>
        </p:cxnSp>
        <p:cxnSp>
          <p:nvCxnSpPr>
            <p:cNvPr id="141" name="Straight Connector 140"/>
            <p:cNvCxnSpPr/>
            <p:nvPr/>
          </p:nvCxnSpPr>
          <p:spPr bwMode="auto">
            <a:xfrm flipV="1">
              <a:off x="3200400" y="3867150"/>
              <a:ext cx="0" cy="76202"/>
            </a:xfrm>
            <a:prstGeom prst="line">
              <a:avLst/>
            </a:prstGeom>
            <a:solidFill>
              <a:schemeClr val="accent1"/>
            </a:solidFill>
            <a:ln w="28575" cap="flat" cmpd="sng" algn="ctr">
              <a:solidFill>
                <a:srgbClr val="000000"/>
              </a:solidFill>
              <a:prstDash val="solid"/>
              <a:round/>
              <a:headEnd type="none" w="sm" len="sm"/>
              <a:tailEnd type="none" w="sm" len="sm"/>
            </a:ln>
            <a:effectLst/>
          </p:spPr>
        </p:cxnSp>
        <p:grpSp>
          <p:nvGrpSpPr>
            <p:cNvPr id="144" name="Group 143"/>
            <p:cNvGrpSpPr/>
            <p:nvPr/>
          </p:nvGrpSpPr>
          <p:grpSpPr>
            <a:xfrm rot="5400000">
              <a:off x="153997" y="4021147"/>
              <a:ext cx="809624" cy="76202"/>
              <a:chOff x="838200" y="4629150"/>
              <a:chExt cx="809624" cy="76202"/>
            </a:xfrm>
          </p:grpSpPr>
          <p:cxnSp>
            <p:nvCxnSpPr>
              <p:cNvPr id="142" name="Straight Connector 141"/>
              <p:cNvCxnSpPr/>
              <p:nvPr/>
            </p:nvCxnSpPr>
            <p:spPr bwMode="auto">
              <a:xfrm flipV="1">
                <a:off x="838200" y="4629150"/>
                <a:ext cx="0" cy="76202"/>
              </a:xfrm>
              <a:prstGeom prst="line">
                <a:avLst/>
              </a:prstGeom>
              <a:solidFill>
                <a:schemeClr val="accent1"/>
              </a:solidFill>
              <a:ln w="28575" cap="flat" cmpd="sng" algn="ctr">
                <a:solidFill>
                  <a:srgbClr val="000000"/>
                </a:solidFill>
                <a:prstDash val="solid"/>
                <a:round/>
                <a:headEnd type="none" w="sm" len="sm"/>
                <a:tailEnd type="none" w="sm" len="sm"/>
              </a:ln>
              <a:effectLst/>
            </p:spPr>
          </p:cxnSp>
          <p:cxnSp>
            <p:nvCxnSpPr>
              <p:cNvPr id="143" name="Straight Connector 142"/>
              <p:cNvCxnSpPr/>
              <p:nvPr/>
            </p:nvCxnSpPr>
            <p:spPr bwMode="auto">
              <a:xfrm flipV="1">
                <a:off x="1647824" y="4629150"/>
                <a:ext cx="0" cy="76202"/>
              </a:xfrm>
              <a:prstGeom prst="line">
                <a:avLst/>
              </a:prstGeom>
              <a:solidFill>
                <a:schemeClr val="accent1"/>
              </a:solidFill>
              <a:ln w="28575" cap="flat" cmpd="sng" algn="ctr">
                <a:solidFill>
                  <a:srgbClr val="000000"/>
                </a:solidFill>
                <a:prstDash val="solid"/>
                <a:round/>
                <a:headEnd type="none" w="sm" len="sm"/>
                <a:tailEnd type="none" w="sm" len="sm"/>
              </a:ln>
              <a:effectLst/>
            </p:spPr>
          </p:cxnSp>
        </p:grpSp>
      </p:grpSp>
      <p:sp>
        <p:nvSpPr>
          <p:cNvPr id="147" name="Rounded Rectangle 146"/>
          <p:cNvSpPr/>
          <p:nvPr/>
        </p:nvSpPr>
        <p:spPr bwMode="auto">
          <a:xfrm>
            <a:off x="4495800" y="895350"/>
            <a:ext cx="4419600" cy="4038600"/>
          </a:xfrm>
          <a:prstGeom prst="roundRect">
            <a:avLst/>
          </a:prstGeom>
          <a:noFill/>
          <a:ln w="127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p:txBody>
      </p:sp>
      <p:sp>
        <p:nvSpPr>
          <p:cNvPr id="150" name="Rectangle 149"/>
          <p:cNvSpPr/>
          <p:nvPr/>
        </p:nvSpPr>
        <p:spPr bwMode="auto">
          <a:xfrm>
            <a:off x="457200" y="2038350"/>
            <a:ext cx="3581400" cy="2743200"/>
          </a:xfrm>
          <a:prstGeom prst="rect">
            <a:avLst/>
          </a:prstGeom>
          <a:noFill/>
          <a:ln w="127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9822575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21416" y="1657350"/>
            <a:ext cx="4117784" cy="175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21"/>
          <p:cNvSpPr txBox="1">
            <a:spLocks noChangeArrowheads="1"/>
          </p:cNvSpPr>
          <p:nvPr/>
        </p:nvSpPr>
        <p:spPr bwMode="auto">
          <a:xfrm>
            <a:off x="3960143" y="3432496"/>
            <a:ext cx="364873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800">
                <a:solidFill>
                  <a:schemeClr val="tx1"/>
                </a:solidFill>
                <a:latin typeface="Times New Roman" charset="0"/>
                <a:ea typeface="ＭＳ Ｐゴシック" charset="0"/>
                <a:cs typeface="ＭＳ Ｐゴシック" charset="0"/>
              </a:defRPr>
            </a:lvl1pPr>
            <a:lvl2pPr marL="742950" indent="-285750">
              <a:defRPr sz="8800">
                <a:solidFill>
                  <a:schemeClr val="tx1"/>
                </a:solidFill>
                <a:latin typeface="Times New Roman" charset="0"/>
                <a:ea typeface="ＭＳ Ｐゴシック" charset="0"/>
              </a:defRPr>
            </a:lvl2pPr>
            <a:lvl3pPr marL="1143000" indent="-228600">
              <a:defRPr sz="8800">
                <a:solidFill>
                  <a:schemeClr val="tx1"/>
                </a:solidFill>
                <a:latin typeface="Times New Roman" charset="0"/>
                <a:ea typeface="ＭＳ Ｐゴシック" charset="0"/>
              </a:defRPr>
            </a:lvl3pPr>
            <a:lvl4pPr marL="1600200" indent="-228600">
              <a:defRPr sz="8800">
                <a:solidFill>
                  <a:schemeClr val="tx1"/>
                </a:solidFill>
                <a:latin typeface="Times New Roman" charset="0"/>
                <a:ea typeface="ＭＳ Ｐゴシック" charset="0"/>
              </a:defRPr>
            </a:lvl4pPr>
            <a:lvl5pPr marL="2057400" indent="-228600">
              <a:defRPr sz="88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88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88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88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8800">
                <a:solidFill>
                  <a:schemeClr val="tx1"/>
                </a:solidFill>
                <a:latin typeface="Times New Roman" charset="0"/>
                <a:ea typeface="ＭＳ Ｐゴシック" charset="0"/>
              </a:defRPr>
            </a:lvl9pPr>
          </a:lstStyle>
          <a:p>
            <a:r>
              <a:rPr lang="en-US" sz="1800" b="1" dirty="0">
                <a:solidFill>
                  <a:srgbClr val="000000"/>
                </a:solidFill>
                <a:latin typeface="Arial" charset="0"/>
                <a:cs typeface="Arial" charset="0"/>
              </a:rPr>
              <a:t>ASO</a:t>
            </a:r>
            <a:r>
              <a:rPr lang="en-US" sz="1800" b="1" dirty="0" smtClean="0">
                <a:solidFill>
                  <a:srgbClr val="000000"/>
                </a:solidFill>
                <a:latin typeface="Arial" charset="0"/>
                <a:cs typeface="Arial" charset="0"/>
              </a:rPr>
              <a:t>#</a:t>
            </a:r>
            <a:r>
              <a:rPr lang="en-US" sz="1600" b="1" dirty="0" smtClean="0">
                <a:solidFill>
                  <a:srgbClr val="000000"/>
                </a:solidFill>
                <a:latin typeface="Arial" charset="0"/>
                <a:cs typeface="Arial" charset="0"/>
              </a:rPr>
              <a:t> </a:t>
            </a:r>
            <a:r>
              <a:rPr lang="en-US" sz="1800" b="1" dirty="0" smtClean="0">
                <a:solidFill>
                  <a:srgbClr val="000000"/>
                </a:solidFill>
                <a:latin typeface="Arial" charset="0"/>
                <a:cs typeface="Arial" charset="0"/>
              </a:rPr>
              <a:t> </a:t>
            </a:r>
            <a:r>
              <a:rPr lang="en-US" sz="2000" b="1" dirty="0" smtClean="0">
                <a:solidFill>
                  <a:srgbClr val="000000"/>
                </a:solidFill>
                <a:latin typeface="Arial" charset="0"/>
                <a:cs typeface="Arial" charset="0"/>
              </a:rPr>
              <a:t>  </a:t>
            </a:r>
            <a:r>
              <a:rPr lang="en-US" sz="1600" b="1" dirty="0">
                <a:solidFill>
                  <a:srgbClr val="000000"/>
                </a:solidFill>
                <a:latin typeface="Arial" charset="0"/>
                <a:cs typeface="Arial" charset="0"/>
              </a:rPr>
              <a:t>1  </a:t>
            </a:r>
            <a:r>
              <a:rPr lang="en-US" sz="1050" b="1" dirty="0" smtClean="0">
                <a:solidFill>
                  <a:srgbClr val="000000"/>
                </a:solidFill>
                <a:latin typeface="Arial" charset="0"/>
                <a:cs typeface="Arial" charset="0"/>
              </a:rPr>
              <a:t> </a:t>
            </a:r>
            <a:r>
              <a:rPr lang="en-US" sz="1600" b="1" dirty="0" smtClean="0">
                <a:solidFill>
                  <a:srgbClr val="000000"/>
                </a:solidFill>
                <a:latin typeface="Arial" charset="0"/>
                <a:cs typeface="Arial" charset="0"/>
              </a:rPr>
              <a:t> </a:t>
            </a:r>
            <a:r>
              <a:rPr lang="en-US" sz="1600" b="1" dirty="0">
                <a:solidFill>
                  <a:srgbClr val="000000"/>
                </a:solidFill>
                <a:latin typeface="Arial" charset="0"/>
                <a:cs typeface="Arial" charset="0"/>
              </a:rPr>
              <a:t>2  </a:t>
            </a:r>
            <a:r>
              <a:rPr lang="en-US" sz="1050" b="1" dirty="0" smtClean="0">
                <a:solidFill>
                  <a:srgbClr val="000000"/>
                </a:solidFill>
                <a:latin typeface="Arial" charset="0"/>
                <a:cs typeface="Arial" charset="0"/>
              </a:rPr>
              <a:t> </a:t>
            </a:r>
            <a:r>
              <a:rPr lang="en-US" sz="1600" b="1" dirty="0" smtClean="0">
                <a:solidFill>
                  <a:srgbClr val="000000"/>
                </a:solidFill>
                <a:latin typeface="Arial" charset="0"/>
                <a:cs typeface="Arial" charset="0"/>
              </a:rPr>
              <a:t> </a:t>
            </a:r>
            <a:r>
              <a:rPr lang="en-US" sz="1600" b="1" dirty="0">
                <a:solidFill>
                  <a:srgbClr val="000000"/>
                </a:solidFill>
                <a:latin typeface="Arial" charset="0"/>
                <a:cs typeface="Arial" charset="0"/>
              </a:rPr>
              <a:t>3  </a:t>
            </a:r>
            <a:r>
              <a:rPr lang="en-US" sz="1400" b="1" dirty="0" smtClean="0">
                <a:solidFill>
                  <a:srgbClr val="000000"/>
                </a:solidFill>
                <a:latin typeface="Arial" charset="0"/>
                <a:cs typeface="Arial" charset="0"/>
              </a:rPr>
              <a:t> </a:t>
            </a:r>
            <a:r>
              <a:rPr lang="en-US" sz="1600" b="1" dirty="0" smtClean="0">
                <a:solidFill>
                  <a:srgbClr val="000000"/>
                </a:solidFill>
                <a:latin typeface="Arial" charset="0"/>
                <a:cs typeface="Arial" charset="0"/>
              </a:rPr>
              <a:t> </a:t>
            </a:r>
            <a:r>
              <a:rPr lang="en-US" sz="1600" b="1" dirty="0">
                <a:solidFill>
                  <a:srgbClr val="000000"/>
                </a:solidFill>
                <a:latin typeface="Arial" charset="0"/>
                <a:cs typeface="Arial" charset="0"/>
              </a:rPr>
              <a:t>4  </a:t>
            </a:r>
            <a:r>
              <a:rPr lang="en-US" sz="500" b="1" dirty="0" smtClean="0">
                <a:solidFill>
                  <a:srgbClr val="000000"/>
                </a:solidFill>
                <a:latin typeface="Arial" charset="0"/>
                <a:cs typeface="Arial" charset="0"/>
              </a:rPr>
              <a:t> </a:t>
            </a:r>
            <a:r>
              <a:rPr lang="en-US" sz="1600" b="1" dirty="0" smtClean="0">
                <a:solidFill>
                  <a:srgbClr val="000000"/>
                </a:solidFill>
                <a:latin typeface="Arial" charset="0"/>
                <a:cs typeface="Arial" charset="0"/>
              </a:rPr>
              <a:t>  5    </a:t>
            </a:r>
            <a:r>
              <a:rPr lang="en-US" sz="1600" b="1" dirty="0">
                <a:solidFill>
                  <a:srgbClr val="000000"/>
                </a:solidFill>
                <a:latin typeface="Arial" charset="0"/>
                <a:cs typeface="Arial" charset="0"/>
              </a:rPr>
              <a:t>6 </a:t>
            </a:r>
            <a:r>
              <a:rPr lang="en-US" sz="1600" b="1" dirty="0" smtClean="0">
                <a:solidFill>
                  <a:srgbClr val="000000"/>
                </a:solidFill>
                <a:latin typeface="Arial" charset="0"/>
                <a:cs typeface="Arial" charset="0"/>
              </a:rPr>
              <a:t>    7</a:t>
            </a:r>
            <a:r>
              <a:rPr lang="en-US" sz="1200" b="1" dirty="0" smtClean="0">
                <a:solidFill>
                  <a:srgbClr val="000000"/>
                </a:solidFill>
                <a:latin typeface="Arial" charset="0"/>
                <a:cs typeface="Arial" charset="0"/>
              </a:rPr>
              <a:t>   </a:t>
            </a:r>
            <a:r>
              <a:rPr lang="en-US" sz="1100" b="1" dirty="0" smtClean="0">
                <a:solidFill>
                  <a:srgbClr val="000000"/>
                </a:solidFill>
                <a:latin typeface="Arial" charset="0"/>
                <a:cs typeface="Arial" charset="0"/>
              </a:rPr>
              <a:t> </a:t>
            </a:r>
            <a:r>
              <a:rPr lang="en-US" sz="1600" b="1" dirty="0" smtClean="0">
                <a:solidFill>
                  <a:srgbClr val="000000"/>
                </a:solidFill>
                <a:latin typeface="Arial" charset="0"/>
                <a:cs typeface="Arial" charset="0"/>
              </a:rPr>
              <a:t> </a:t>
            </a:r>
            <a:r>
              <a:rPr lang="en-US" sz="1600" b="1" dirty="0">
                <a:solidFill>
                  <a:srgbClr val="000000"/>
                </a:solidFill>
                <a:latin typeface="Arial" charset="0"/>
                <a:cs typeface="Arial" charset="0"/>
              </a:rPr>
              <a:t>8</a:t>
            </a:r>
          </a:p>
        </p:txBody>
      </p:sp>
      <p:sp>
        <p:nvSpPr>
          <p:cNvPr id="7" name="TextBox 283"/>
          <p:cNvSpPr txBox="1">
            <a:spLocks noChangeArrowheads="1"/>
          </p:cNvSpPr>
          <p:nvPr/>
        </p:nvSpPr>
        <p:spPr bwMode="auto">
          <a:xfrm>
            <a:off x="3523278" y="3682547"/>
            <a:ext cx="4149099" cy="305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800">
                <a:solidFill>
                  <a:schemeClr val="tx1"/>
                </a:solidFill>
                <a:latin typeface="Times New Roman" charset="0"/>
                <a:ea typeface="ＭＳ Ｐゴシック" charset="0"/>
                <a:cs typeface="ＭＳ Ｐゴシック" charset="0"/>
              </a:defRPr>
            </a:lvl1pPr>
            <a:lvl2pPr marL="742950" indent="-285750">
              <a:defRPr sz="8800">
                <a:solidFill>
                  <a:schemeClr val="tx1"/>
                </a:solidFill>
                <a:latin typeface="Times New Roman" charset="0"/>
                <a:ea typeface="ＭＳ Ｐゴシック" charset="0"/>
              </a:defRPr>
            </a:lvl2pPr>
            <a:lvl3pPr marL="1143000" indent="-228600">
              <a:defRPr sz="8800">
                <a:solidFill>
                  <a:schemeClr val="tx1"/>
                </a:solidFill>
                <a:latin typeface="Times New Roman" charset="0"/>
                <a:ea typeface="ＭＳ Ｐゴシック" charset="0"/>
              </a:defRPr>
            </a:lvl3pPr>
            <a:lvl4pPr marL="1600200" indent="-228600">
              <a:defRPr sz="8800">
                <a:solidFill>
                  <a:schemeClr val="tx1"/>
                </a:solidFill>
                <a:latin typeface="Times New Roman" charset="0"/>
                <a:ea typeface="ＭＳ Ｐゴシック" charset="0"/>
              </a:defRPr>
            </a:lvl4pPr>
            <a:lvl5pPr marL="2057400" indent="-228600">
              <a:defRPr sz="88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88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88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88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8800">
                <a:solidFill>
                  <a:schemeClr val="tx1"/>
                </a:solidFill>
                <a:latin typeface="Times New Roman" charset="0"/>
                <a:ea typeface="ＭＳ Ｐゴシック" charset="0"/>
              </a:defRPr>
            </a:lvl9pPr>
          </a:lstStyle>
          <a:p>
            <a:r>
              <a:rPr lang="en-US" sz="1800" b="1" dirty="0">
                <a:solidFill>
                  <a:srgbClr val="000000"/>
                </a:solidFill>
                <a:latin typeface="Arial" charset="0"/>
                <a:cs typeface="Arial" charset="0"/>
              </a:rPr>
              <a:t>IC50 (</a:t>
            </a:r>
            <a:r>
              <a:rPr lang="en-US" sz="1800" b="1" dirty="0" err="1">
                <a:solidFill>
                  <a:srgbClr val="000000"/>
                </a:solidFill>
                <a:latin typeface="Symbol" charset="0"/>
                <a:cs typeface="Symbol" charset="0"/>
              </a:rPr>
              <a:t>m</a:t>
            </a:r>
            <a:r>
              <a:rPr lang="en-US" sz="1800" b="1" dirty="0" err="1">
                <a:solidFill>
                  <a:srgbClr val="000000"/>
                </a:solidFill>
                <a:latin typeface="Arial" charset="0"/>
                <a:cs typeface="Arial" charset="0"/>
              </a:rPr>
              <a:t>M</a:t>
            </a:r>
            <a:r>
              <a:rPr lang="en-US" sz="1800" b="1" dirty="0" smtClean="0">
                <a:solidFill>
                  <a:srgbClr val="000000"/>
                </a:solidFill>
                <a:latin typeface="Arial" charset="0"/>
                <a:cs typeface="Arial" charset="0"/>
              </a:rPr>
              <a:t>) </a:t>
            </a:r>
            <a:r>
              <a:rPr lang="en-US" sz="1100" b="1" dirty="0" smtClean="0">
                <a:solidFill>
                  <a:srgbClr val="000000"/>
                </a:solidFill>
                <a:latin typeface="Arial" charset="0"/>
                <a:cs typeface="Arial" charset="0"/>
              </a:rPr>
              <a:t> </a:t>
            </a:r>
            <a:r>
              <a:rPr lang="en-US" sz="1050" b="1" dirty="0" smtClean="0">
                <a:solidFill>
                  <a:srgbClr val="000000"/>
                </a:solidFill>
                <a:latin typeface="Arial" charset="0"/>
                <a:cs typeface="Arial" charset="0"/>
              </a:rPr>
              <a:t> </a:t>
            </a:r>
            <a:r>
              <a:rPr lang="en-US" sz="600" b="1" dirty="0" smtClean="0">
                <a:solidFill>
                  <a:srgbClr val="000000"/>
                </a:solidFill>
                <a:latin typeface="Arial" charset="0"/>
                <a:cs typeface="Arial" charset="0"/>
              </a:rPr>
              <a:t>  </a:t>
            </a:r>
            <a:r>
              <a:rPr lang="en-US" sz="1400" b="1" dirty="0" smtClean="0">
                <a:solidFill>
                  <a:srgbClr val="000000"/>
                </a:solidFill>
                <a:latin typeface="Arial" charset="0"/>
                <a:cs typeface="Arial" charset="0"/>
              </a:rPr>
              <a:t>0.5</a:t>
            </a:r>
            <a:r>
              <a:rPr lang="en-US" sz="1050" b="1" dirty="0" smtClean="0">
                <a:solidFill>
                  <a:srgbClr val="000000"/>
                </a:solidFill>
                <a:latin typeface="Arial" charset="0"/>
                <a:cs typeface="Arial" charset="0"/>
              </a:rPr>
              <a:t>  </a:t>
            </a:r>
            <a:r>
              <a:rPr lang="en-US" sz="1400" b="1" dirty="0" smtClean="0">
                <a:solidFill>
                  <a:srgbClr val="000000"/>
                </a:solidFill>
                <a:latin typeface="Arial" charset="0"/>
                <a:cs typeface="Arial" charset="0"/>
              </a:rPr>
              <a:t> </a:t>
            </a:r>
            <a:r>
              <a:rPr lang="en-US" sz="1400" b="1" dirty="0">
                <a:solidFill>
                  <a:srgbClr val="000000"/>
                </a:solidFill>
                <a:latin typeface="Arial" charset="0"/>
                <a:cs typeface="Arial" charset="0"/>
              </a:rPr>
              <a:t>0.6</a:t>
            </a:r>
            <a:r>
              <a:rPr lang="en-US" sz="1100" b="1" dirty="0">
                <a:solidFill>
                  <a:srgbClr val="000000"/>
                </a:solidFill>
                <a:latin typeface="Arial" charset="0"/>
                <a:cs typeface="Arial" charset="0"/>
              </a:rPr>
              <a:t> </a:t>
            </a:r>
            <a:r>
              <a:rPr lang="en-US" sz="700" b="1" dirty="0">
                <a:solidFill>
                  <a:srgbClr val="000000"/>
                </a:solidFill>
                <a:latin typeface="Arial" charset="0"/>
                <a:cs typeface="Arial" charset="0"/>
              </a:rPr>
              <a:t> </a:t>
            </a:r>
            <a:r>
              <a:rPr lang="en-US" sz="900" b="1" dirty="0" smtClean="0">
                <a:solidFill>
                  <a:srgbClr val="000000"/>
                </a:solidFill>
                <a:latin typeface="Arial" charset="0"/>
                <a:cs typeface="Arial" charset="0"/>
              </a:rPr>
              <a:t> </a:t>
            </a:r>
            <a:r>
              <a:rPr lang="en-US" sz="1400" b="1" dirty="0" smtClean="0">
                <a:solidFill>
                  <a:srgbClr val="000000"/>
                </a:solidFill>
                <a:latin typeface="Arial" charset="0"/>
                <a:cs typeface="Arial" charset="0"/>
              </a:rPr>
              <a:t>0.8</a:t>
            </a:r>
            <a:r>
              <a:rPr lang="en-US" sz="1050" b="1" dirty="0" smtClean="0">
                <a:solidFill>
                  <a:srgbClr val="000000"/>
                </a:solidFill>
                <a:latin typeface="Arial" charset="0"/>
                <a:cs typeface="Arial" charset="0"/>
              </a:rPr>
              <a:t> </a:t>
            </a:r>
            <a:r>
              <a:rPr lang="en-US" sz="600" b="1" dirty="0" smtClean="0">
                <a:solidFill>
                  <a:srgbClr val="000000"/>
                </a:solidFill>
                <a:latin typeface="Arial" charset="0"/>
                <a:cs typeface="Arial" charset="0"/>
              </a:rPr>
              <a:t> </a:t>
            </a:r>
            <a:r>
              <a:rPr lang="en-US" sz="900" b="1" dirty="0" smtClean="0">
                <a:solidFill>
                  <a:srgbClr val="000000"/>
                </a:solidFill>
                <a:latin typeface="Arial" charset="0"/>
                <a:cs typeface="Arial" charset="0"/>
              </a:rPr>
              <a:t> </a:t>
            </a:r>
            <a:r>
              <a:rPr lang="en-US" sz="1400" b="1" dirty="0" smtClean="0">
                <a:solidFill>
                  <a:srgbClr val="000000"/>
                </a:solidFill>
                <a:latin typeface="Arial" charset="0"/>
                <a:cs typeface="Arial" charset="0"/>
              </a:rPr>
              <a:t>0.8 </a:t>
            </a:r>
            <a:r>
              <a:rPr lang="en-US" sz="700" b="1" dirty="0" smtClean="0">
                <a:solidFill>
                  <a:srgbClr val="000000"/>
                </a:solidFill>
                <a:latin typeface="Arial" charset="0"/>
                <a:cs typeface="Arial" charset="0"/>
              </a:rPr>
              <a:t> </a:t>
            </a:r>
            <a:r>
              <a:rPr lang="en-US" sz="900" b="1" dirty="0" smtClean="0">
                <a:solidFill>
                  <a:srgbClr val="000000"/>
                </a:solidFill>
                <a:latin typeface="Arial" charset="0"/>
                <a:cs typeface="Arial" charset="0"/>
              </a:rPr>
              <a:t> </a:t>
            </a:r>
            <a:r>
              <a:rPr lang="en-US" sz="1400" b="1" dirty="0">
                <a:solidFill>
                  <a:srgbClr val="000000"/>
                </a:solidFill>
                <a:latin typeface="Arial" charset="0"/>
                <a:cs typeface="Arial" charset="0"/>
              </a:rPr>
              <a:t>0.9 </a:t>
            </a:r>
            <a:r>
              <a:rPr lang="en-US" sz="700" b="1" dirty="0">
                <a:solidFill>
                  <a:srgbClr val="000000"/>
                </a:solidFill>
                <a:latin typeface="Arial" charset="0"/>
                <a:cs typeface="Arial" charset="0"/>
              </a:rPr>
              <a:t> </a:t>
            </a:r>
            <a:r>
              <a:rPr lang="en-US" sz="700" b="1" dirty="0" smtClean="0">
                <a:solidFill>
                  <a:srgbClr val="000000"/>
                </a:solidFill>
                <a:latin typeface="Arial" charset="0"/>
                <a:cs typeface="Arial" charset="0"/>
              </a:rPr>
              <a:t> </a:t>
            </a:r>
            <a:r>
              <a:rPr lang="en-US" sz="1400" b="1" dirty="0" smtClean="0">
                <a:solidFill>
                  <a:srgbClr val="000000"/>
                </a:solidFill>
                <a:latin typeface="Arial" charset="0"/>
                <a:cs typeface="Arial" charset="0"/>
              </a:rPr>
              <a:t>1.3 </a:t>
            </a:r>
            <a:r>
              <a:rPr lang="en-US" sz="700" b="1" dirty="0" smtClean="0">
                <a:solidFill>
                  <a:srgbClr val="000000"/>
                </a:solidFill>
                <a:latin typeface="Arial" charset="0"/>
                <a:cs typeface="Arial" charset="0"/>
              </a:rPr>
              <a:t> </a:t>
            </a:r>
            <a:r>
              <a:rPr lang="en-US" sz="800" b="1" dirty="0" smtClean="0">
                <a:solidFill>
                  <a:srgbClr val="000000"/>
                </a:solidFill>
                <a:latin typeface="Arial" charset="0"/>
                <a:cs typeface="Arial" charset="0"/>
              </a:rPr>
              <a:t> </a:t>
            </a:r>
            <a:r>
              <a:rPr lang="en-US" sz="1400" b="1" dirty="0" smtClean="0">
                <a:solidFill>
                  <a:srgbClr val="000000"/>
                </a:solidFill>
                <a:latin typeface="Arial" charset="0"/>
                <a:cs typeface="Arial" charset="0"/>
              </a:rPr>
              <a:t>0.6</a:t>
            </a:r>
            <a:r>
              <a:rPr lang="en-US" sz="500" b="1" dirty="0" smtClean="0">
                <a:solidFill>
                  <a:srgbClr val="000000"/>
                </a:solidFill>
                <a:latin typeface="Arial" charset="0"/>
                <a:cs typeface="Arial" charset="0"/>
              </a:rPr>
              <a:t> </a:t>
            </a:r>
            <a:r>
              <a:rPr lang="en-US" sz="1400" b="1" dirty="0" smtClean="0">
                <a:solidFill>
                  <a:srgbClr val="000000"/>
                </a:solidFill>
                <a:latin typeface="Arial" charset="0"/>
                <a:cs typeface="Arial" charset="0"/>
              </a:rPr>
              <a:t> </a:t>
            </a:r>
            <a:r>
              <a:rPr lang="en-US" sz="1100" b="1" dirty="0" smtClean="0">
                <a:solidFill>
                  <a:srgbClr val="000000"/>
                </a:solidFill>
                <a:latin typeface="Arial" charset="0"/>
                <a:cs typeface="Arial" charset="0"/>
              </a:rPr>
              <a:t> </a:t>
            </a:r>
            <a:r>
              <a:rPr lang="en-US" sz="1400" b="1" dirty="0">
                <a:solidFill>
                  <a:srgbClr val="000000"/>
                </a:solidFill>
                <a:latin typeface="Arial" charset="0"/>
                <a:cs typeface="Arial" charset="0"/>
              </a:rPr>
              <a:t>1.3</a:t>
            </a:r>
          </a:p>
        </p:txBody>
      </p:sp>
      <p:sp>
        <p:nvSpPr>
          <p:cNvPr id="8" name="TextBox 284"/>
          <p:cNvSpPr txBox="1">
            <a:spLocks noChangeArrowheads="1"/>
          </p:cNvSpPr>
          <p:nvPr/>
        </p:nvSpPr>
        <p:spPr bwMode="auto">
          <a:xfrm>
            <a:off x="7627222" y="3370211"/>
            <a:ext cx="613519" cy="52322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8800">
                <a:solidFill>
                  <a:schemeClr val="tx1"/>
                </a:solidFill>
                <a:latin typeface="Times New Roman" charset="0"/>
                <a:ea typeface="ＭＳ Ｐゴシック" charset="0"/>
                <a:cs typeface="ＭＳ Ｐゴシック" charset="0"/>
              </a:defRPr>
            </a:lvl1pPr>
            <a:lvl2pPr marL="742950" indent="-285750">
              <a:defRPr sz="8800">
                <a:solidFill>
                  <a:schemeClr val="tx1"/>
                </a:solidFill>
                <a:latin typeface="Times New Roman" charset="0"/>
                <a:ea typeface="ＭＳ Ｐゴシック" charset="0"/>
              </a:defRPr>
            </a:lvl2pPr>
            <a:lvl3pPr marL="1143000" indent="-228600">
              <a:defRPr sz="8800">
                <a:solidFill>
                  <a:schemeClr val="tx1"/>
                </a:solidFill>
                <a:latin typeface="Times New Roman" charset="0"/>
                <a:ea typeface="ＭＳ Ｐゴシック" charset="0"/>
              </a:defRPr>
            </a:lvl3pPr>
            <a:lvl4pPr marL="1600200" indent="-228600">
              <a:defRPr sz="8800">
                <a:solidFill>
                  <a:schemeClr val="tx1"/>
                </a:solidFill>
                <a:latin typeface="Times New Roman" charset="0"/>
                <a:ea typeface="ＭＳ Ｐゴシック" charset="0"/>
              </a:defRPr>
            </a:lvl4pPr>
            <a:lvl5pPr marL="2057400" indent="-228600">
              <a:defRPr sz="88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88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88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88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8800">
                <a:solidFill>
                  <a:schemeClr val="tx1"/>
                </a:solidFill>
                <a:latin typeface="Times New Roman" charset="0"/>
                <a:ea typeface="ＭＳ Ｐゴシック" charset="0"/>
              </a:defRPr>
            </a:lvl9pPr>
          </a:lstStyle>
          <a:p>
            <a:r>
              <a:rPr lang="en-US" sz="1400" b="1" dirty="0">
                <a:solidFill>
                  <a:srgbClr val="000000"/>
                </a:solidFill>
                <a:latin typeface="Arial" charset="0"/>
                <a:cs typeface="Arial" charset="0"/>
              </a:rPr>
              <a:t>neg. </a:t>
            </a:r>
          </a:p>
          <a:p>
            <a:r>
              <a:rPr lang="en-US" sz="1400" b="1" dirty="0">
                <a:solidFill>
                  <a:srgbClr val="000000"/>
                </a:solidFill>
                <a:latin typeface="Arial" charset="0"/>
                <a:cs typeface="Arial" charset="0"/>
              </a:rPr>
              <a:t>cont.</a:t>
            </a:r>
          </a:p>
        </p:txBody>
      </p:sp>
      <p:grpSp>
        <p:nvGrpSpPr>
          <p:cNvPr id="5" name="Group 4"/>
          <p:cNvGrpSpPr/>
          <p:nvPr/>
        </p:nvGrpSpPr>
        <p:grpSpPr>
          <a:xfrm>
            <a:off x="5116395" y="3401352"/>
            <a:ext cx="2460651" cy="694397"/>
            <a:chOff x="5022117" y="3553753"/>
            <a:chExt cx="2460651" cy="498286"/>
          </a:xfrm>
        </p:grpSpPr>
        <p:cxnSp>
          <p:nvCxnSpPr>
            <p:cNvPr id="9" name="Straight Connector 26"/>
            <p:cNvCxnSpPr>
              <a:cxnSpLocks noChangeShapeType="1"/>
            </p:cNvCxnSpPr>
            <p:nvPr/>
          </p:nvCxnSpPr>
          <p:spPr bwMode="auto">
            <a:xfrm>
              <a:off x="5022117" y="3553753"/>
              <a:ext cx="0" cy="498286"/>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0" name="Straight Connector 288"/>
            <p:cNvCxnSpPr>
              <a:cxnSpLocks noChangeShapeType="1"/>
            </p:cNvCxnSpPr>
            <p:nvPr/>
          </p:nvCxnSpPr>
          <p:spPr bwMode="auto">
            <a:xfrm>
              <a:off x="5381991" y="3553753"/>
              <a:ext cx="0" cy="498286"/>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1" name="Straight Connector 289"/>
            <p:cNvCxnSpPr>
              <a:cxnSpLocks noChangeShapeType="1"/>
            </p:cNvCxnSpPr>
            <p:nvPr/>
          </p:nvCxnSpPr>
          <p:spPr bwMode="auto">
            <a:xfrm>
              <a:off x="5728023" y="3553753"/>
              <a:ext cx="0" cy="498286"/>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2" name="Straight Connector 290"/>
            <p:cNvCxnSpPr>
              <a:cxnSpLocks noChangeShapeType="1"/>
            </p:cNvCxnSpPr>
            <p:nvPr/>
          </p:nvCxnSpPr>
          <p:spPr bwMode="auto">
            <a:xfrm>
              <a:off x="6079859" y="3553753"/>
              <a:ext cx="0" cy="498286"/>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3" name="Straight Connector 291"/>
            <p:cNvCxnSpPr>
              <a:cxnSpLocks noChangeShapeType="1"/>
            </p:cNvCxnSpPr>
            <p:nvPr/>
          </p:nvCxnSpPr>
          <p:spPr bwMode="auto">
            <a:xfrm>
              <a:off x="6423296" y="3553753"/>
              <a:ext cx="0" cy="498286"/>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4" name="Straight Connector 292"/>
            <p:cNvCxnSpPr>
              <a:cxnSpLocks noChangeShapeType="1"/>
            </p:cNvCxnSpPr>
            <p:nvPr/>
          </p:nvCxnSpPr>
          <p:spPr bwMode="auto">
            <a:xfrm>
              <a:off x="6767960" y="3553753"/>
              <a:ext cx="0" cy="498286"/>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5" name="Straight Connector 293"/>
            <p:cNvCxnSpPr>
              <a:cxnSpLocks noChangeShapeType="1"/>
            </p:cNvCxnSpPr>
            <p:nvPr/>
          </p:nvCxnSpPr>
          <p:spPr bwMode="auto">
            <a:xfrm>
              <a:off x="7146252" y="3553753"/>
              <a:ext cx="0" cy="498286"/>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6" name="Straight Connector 294"/>
            <p:cNvCxnSpPr>
              <a:cxnSpLocks noChangeShapeType="1"/>
            </p:cNvCxnSpPr>
            <p:nvPr/>
          </p:nvCxnSpPr>
          <p:spPr bwMode="auto">
            <a:xfrm>
              <a:off x="7482768" y="3553753"/>
              <a:ext cx="0" cy="498286"/>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cxnSp>
      </p:grpSp>
      <p:grpSp>
        <p:nvGrpSpPr>
          <p:cNvPr id="17" name="Group 296"/>
          <p:cNvGrpSpPr>
            <a:grpSpLocks/>
          </p:cNvGrpSpPr>
          <p:nvPr/>
        </p:nvGrpSpPr>
        <p:grpSpPr bwMode="auto">
          <a:xfrm>
            <a:off x="3935089" y="1781359"/>
            <a:ext cx="770587" cy="1663621"/>
            <a:chOff x="13171314" y="8508892"/>
            <a:chExt cx="1414255" cy="1651096"/>
          </a:xfrm>
        </p:grpSpPr>
        <p:sp>
          <p:nvSpPr>
            <p:cNvPr id="18" name="TextBox 297"/>
            <p:cNvSpPr txBox="1">
              <a:spLocks noChangeArrowheads="1"/>
            </p:cNvSpPr>
            <p:nvPr/>
          </p:nvSpPr>
          <p:spPr bwMode="auto">
            <a:xfrm rot="16200000">
              <a:off x="12876929" y="8803277"/>
              <a:ext cx="1436062" cy="84729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800">
                  <a:solidFill>
                    <a:schemeClr val="tx1"/>
                  </a:solidFill>
                  <a:latin typeface="Times New Roman" charset="0"/>
                  <a:ea typeface="ＭＳ Ｐゴシック" charset="0"/>
                  <a:cs typeface="ＭＳ Ｐゴシック" charset="0"/>
                </a:defRPr>
              </a:lvl1pPr>
              <a:lvl2pPr marL="742950" indent="-285750">
                <a:defRPr sz="8800">
                  <a:solidFill>
                    <a:schemeClr val="tx1"/>
                  </a:solidFill>
                  <a:latin typeface="Times New Roman" charset="0"/>
                  <a:ea typeface="ＭＳ Ｐゴシック" charset="0"/>
                </a:defRPr>
              </a:lvl2pPr>
              <a:lvl3pPr marL="1143000" indent="-228600">
                <a:defRPr sz="8800">
                  <a:solidFill>
                    <a:schemeClr val="tx1"/>
                  </a:solidFill>
                  <a:latin typeface="Times New Roman" charset="0"/>
                  <a:ea typeface="ＭＳ Ｐゴシック" charset="0"/>
                </a:defRPr>
              </a:lvl3pPr>
              <a:lvl4pPr marL="1600200" indent="-228600">
                <a:defRPr sz="8800">
                  <a:solidFill>
                    <a:schemeClr val="tx1"/>
                  </a:solidFill>
                  <a:latin typeface="Times New Roman" charset="0"/>
                  <a:ea typeface="ＭＳ Ｐゴシック" charset="0"/>
                </a:defRPr>
              </a:lvl4pPr>
              <a:lvl5pPr marL="2057400" indent="-228600">
                <a:defRPr sz="88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88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88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88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8800">
                  <a:solidFill>
                    <a:schemeClr val="tx1"/>
                  </a:solidFill>
                  <a:latin typeface="Times New Roman" charset="0"/>
                  <a:ea typeface="ＭＳ Ｐゴシック" charset="0"/>
                </a:defRPr>
              </a:lvl9pPr>
            </a:lstStyle>
            <a:p>
              <a:r>
                <a:rPr lang="en-US" sz="2400" b="1" dirty="0">
                  <a:solidFill>
                    <a:srgbClr val="000000"/>
                  </a:solidFill>
                  <a:latin typeface="Arial" charset="0"/>
                  <a:cs typeface="Arial" charset="0"/>
                </a:rPr>
                <a:t>% of </a:t>
              </a:r>
              <a:r>
                <a:rPr lang="en-US" sz="2000" b="1" dirty="0">
                  <a:solidFill>
                    <a:srgbClr val="000000"/>
                  </a:solidFill>
                  <a:latin typeface="Arial" charset="0"/>
                  <a:cs typeface="Arial" charset="0"/>
                </a:rPr>
                <a:t>UTC</a:t>
              </a:r>
              <a:endParaRPr lang="en-US" sz="2400" b="1" dirty="0">
                <a:solidFill>
                  <a:srgbClr val="000000"/>
                </a:solidFill>
                <a:latin typeface="Arial" charset="0"/>
                <a:cs typeface="Arial" charset="0"/>
              </a:endParaRPr>
            </a:p>
          </p:txBody>
        </p:sp>
        <p:sp>
          <p:nvSpPr>
            <p:cNvPr id="19" name="TextBox 299"/>
            <p:cNvSpPr txBox="1">
              <a:spLocks noChangeArrowheads="1"/>
            </p:cNvSpPr>
            <p:nvPr/>
          </p:nvSpPr>
          <p:spPr bwMode="auto">
            <a:xfrm>
              <a:off x="13831418" y="8574844"/>
              <a:ext cx="753441" cy="261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800">
                  <a:solidFill>
                    <a:schemeClr val="tx1"/>
                  </a:solidFill>
                  <a:latin typeface="Times New Roman" charset="0"/>
                  <a:ea typeface="ＭＳ Ｐゴシック" charset="0"/>
                  <a:cs typeface="ＭＳ Ｐゴシック" charset="0"/>
                </a:defRPr>
              </a:lvl1pPr>
              <a:lvl2pPr marL="742950" indent="-285750">
                <a:defRPr sz="8800">
                  <a:solidFill>
                    <a:schemeClr val="tx1"/>
                  </a:solidFill>
                  <a:latin typeface="Times New Roman" charset="0"/>
                  <a:ea typeface="ＭＳ Ｐゴシック" charset="0"/>
                </a:defRPr>
              </a:lvl2pPr>
              <a:lvl3pPr marL="1143000" indent="-228600">
                <a:defRPr sz="8800">
                  <a:solidFill>
                    <a:schemeClr val="tx1"/>
                  </a:solidFill>
                  <a:latin typeface="Times New Roman" charset="0"/>
                  <a:ea typeface="ＭＳ Ｐゴシック" charset="0"/>
                </a:defRPr>
              </a:lvl3pPr>
              <a:lvl4pPr marL="1600200" indent="-228600">
                <a:defRPr sz="8800">
                  <a:solidFill>
                    <a:schemeClr val="tx1"/>
                  </a:solidFill>
                  <a:latin typeface="Times New Roman" charset="0"/>
                  <a:ea typeface="ＭＳ Ｐゴシック" charset="0"/>
                </a:defRPr>
              </a:lvl4pPr>
              <a:lvl5pPr marL="2057400" indent="-228600">
                <a:defRPr sz="88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88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88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88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8800">
                  <a:solidFill>
                    <a:schemeClr val="tx1"/>
                  </a:solidFill>
                  <a:latin typeface="Times New Roman" charset="0"/>
                  <a:ea typeface="ＭＳ Ｐゴシック" charset="0"/>
                </a:defRPr>
              </a:lvl9pPr>
            </a:lstStyle>
            <a:p>
              <a:r>
                <a:rPr lang="en-US" sz="1600" b="1">
                  <a:solidFill>
                    <a:srgbClr val="000000"/>
                  </a:solidFill>
                  <a:latin typeface="Arial" charset="0"/>
                  <a:cs typeface="Arial" charset="0"/>
                </a:rPr>
                <a:t>100</a:t>
              </a:r>
            </a:p>
          </p:txBody>
        </p:sp>
        <p:sp>
          <p:nvSpPr>
            <p:cNvPr id="20" name="TextBox 300"/>
            <p:cNvSpPr txBox="1">
              <a:spLocks noChangeArrowheads="1"/>
            </p:cNvSpPr>
            <p:nvPr/>
          </p:nvSpPr>
          <p:spPr bwMode="auto">
            <a:xfrm>
              <a:off x="13995273" y="8832328"/>
              <a:ext cx="590296" cy="261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800">
                  <a:solidFill>
                    <a:schemeClr val="tx1"/>
                  </a:solidFill>
                  <a:latin typeface="Times New Roman" charset="0"/>
                  <a:ea typeface="ＭＳ Ｐゴシック" charset="0"/>
                  <a:cs typeface="ＭＳ Ｐゴシック" charset="0"/>
                </a:defRPr>
              </a:lvl1pPr>
              <a:lvl2pPr marL="742950" indent="-285750">
                <a:defRPr sz="8800">
                  <a:solidFill>
                    <a:schemeClr val="tx1"/>
                  </a:solidFill>
                  <a:latin typeface="Times New Roman" charset="0"/>
                  <a:ea typeface="ＭＳ Ｐゴシック" charset="0"/>
                </a:defRPr>
              </a:lvl2pPr>
              <a:lvl3pPr marL="1143000" indent="-228600">
                <a:defRPr sz="8800">
                  <a:solidFill>
                    <a:schemeClr val="tx1"/>
                  </a:solidFill>
                  <a:latin typeface="Times New Roman" charset="0"/>
                  <a:ea typeface="ＭＳ Ｐゴシック" charset="0"/>
                </a:defRPr>
              </a:lvl3pPr>
              <a:lvl4pPr marL="1600200" indent="-228600">
                <a:defRPr sz="8800">
                  <a:solidFill>
                    <a:schemeClr val="tx1"/>
                  </a:solidFill>
                  <a:latin typeface="Times New Roman" charset="0"/>
                  <a:ea typeface="ＭＳ Ｐゴシック" charset="0"/>
                </a:defRPr>
              </a:lvl4pPr>
              <a:lvl5pPr marL="2057400" indent="-228600">
                <a:defRPr sz="88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88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88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88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8800">
                  <a:solidFill>
                    <a:schemeClr val="tx1"/>
                  </a:solidFill>
                  <a:latin typeface="Times New Roman" charset="0"/>
                  <a:ea typeface="ＭＳ Ｐゴシック" charset="0"/>
                </a:defRPr>
              </a:lvl9pPr>
            </a:lstStyle>
            <a:p>
              <a:r>
                <a:rPr lang="en-US" sz="1600" b="1">
                  <a:solidFill>
                    <a:srgbClr val="000000"/>
                  </a:solidFill>
                  <a:latin typeface="Arial" charset="0"/>
                  <a:cs typeface="Arial" charset="0"/>
                </a:rPr>
                <a:t>80</a:t>
              </a:r>
            </a:p>
          </p:txBody>
        </p:sp>
        <p:sp>
          <p:nvSpPr>
            <p:cNvPr id="21" name="TextBox 301"/>
            <p:cNvSpPr txBox="1">
              <a:spLocks noChangeArrowheads="1"/>
            </p:cNvSpPr>
            <p:nvPr/>
          </p:nvSpPr>
          <p:spPr bwMode="auto">
            <a:xfrm>
              <a:off x="13995273" y="9106967"/>
              <a:ext cx="590296" cy="261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800">
                  <a:solidFill>
                    <a:schemeClr val="tx1"/>
                  </a:solidFill>
                  <a:latin typeface="Times New Roman" charset="0"/>
                  <a:ea typeface="ＭＳ Ｐゴシック" charset="0"/>
                  <a:cs typeface="ＭＳ Ｐゴシック" charset="0"/>
                </a:defRPr>
              </a:lvl1pPr>
              <a:lvl2pPr marL="742950" indent="-285750">
                <a:defRPr sz="8800">
                  <a:solidFill>
                    <a:schemeClr val="tx1"/>
                  </a:solidFill>
                  <a:latin typeface="Times New Roman" charset="0"/>
                  <a:ea typeface="ＭＳ Ｐゴシック" charset="0"/>
                </a:defRPr>
              </a:lvl2pPr>
              <a:lvl3pPr marL="1143000" indent="-228600">
                <a:defRPr sz="8800">
                  <a:solidFill>
                    <a:schemeClr val="tx1"/>
                  </a:solidFill>
                  <a:latin typeface="Times New Roman" charset="0"/>
                  <a:ea typeface="ＭＳ Ｐゴシック" charset="0"/>
                </a:defRPr>
              </a:lvl3pPr>
              <a:lvl4pPr marL="1600200" indent="-228600">
                <a:defRPr sz="8800">
                  <a:solidFill>
                    <a:schemeClr val="tx1"/>
                  </a:solidFill>
                  <a:latin typeface="Times New Roman" charset="0"/>
                  <a:ea typeface="ＭＳ Ｐゴシック" charset="0"/>
                </a:defRPr>
              </a:lvl4pPr>
              <a:lvl5pPr marL="2057400" indent="-228600">
                <a:defRPr sz="88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88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88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88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8800">
                  <a:solidFill>
                    <a:schemeClr val="tx1"/>
                  </a:solidFill>
                  <a:latin typeface="Times New Roman" charset="0"/>
                  <a:ea typeface="ＭＳ Ｐゴシック" charset="0"/>
                </a:defRPr>
              </a:lvl9pPr>
            </a:lstStyle>
            <a:p>
              <a:r>
                <a:rPr lang="en-US" sz="1600" b="1">
                  <a:solidFill>
                    <a:srgbClr val="000000"/>
                  </a:solidFill>
                  <a:latin typeface="Arial" charset="0"/>
                  <a:cs typeface="Arial" charset="0"/>
                </a:rPr>
                <a:t>60</a:t>
              </a:r>
            </a:p>
          </p:txBody>
        </p:sp>
        <p:sp>
          <p:nvSpPr>
            <p:cNvPr id="22" name="TextBox 302"/>
            <p:cNvSpPr txBox="1">
              <a:spLocks noChangeArrowheads="1"/>
            </p:cNvSpPr>
            <p:nvPr/>
          </p:nvSpPr>
          <p:spPr bwMode="auto">
            <a:xfrm>
              <a:off x="13995273" y="9368953"/>
              <a:ext cx="590296" cy="261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800">
                  <a:solidFill>
                    <a:schemeClr val="tx1"/>
                  </a:solidFill>
                  <a:latin typeface="Times New Roman" charset="0"/>
                  <a:ea typeface="ＭＳ Ｐゴシック" charset="0"/>
                  <a:cs typeface="ＭＳ Ｐゴシック" charset="0"/>
                </a:defRPr>
              </a:lvl1pPr>
              <a:lvl2pPr marL="742950" indent="-285750">
                <a:defRPr sz="8800">
                  <a:solidFill>
                    <a:schemeClr val="tx1"/>
                  </a:solidFill>
                  <a:latin typeface="Times New Roman" charset="0"/>
                  <a:ea typeface="ＭＳ Ｐゴシック" charset="0"/>
                </a:defRPr>
              </a:lvl2pPr>
              <a:lvl3pPr marL="1143000" indent="-228600">
                <a:defRPr sz="8800">
                  <a:solidFill>
                    <a:schemeClr val="tx1"/>
                  </a:solidFill>
                  <a:latin typeface="Times New Roman" charset="0"/>
                  <a:ea typeface="ＭＳ Ｐゴシック" charset="0"/>
                </a:defRPr>
              </a:lvl3pPr>
              <a:lvl4pPr marL="1600200" indent="-228600">
                <a:defRPr sz="8800">
                  <a:solidFill>
                    <a:schemeClr val="tx1"/>
                  </a:solidFill>
                  <a:latin typeface="Times New Roman" charset="0"/>
                  <a:ea typeface="ＭＳ Ｐゴシック" charset="0"/>
                </a:defRPr>
              </a:lvl4pPr>
              <a:lvl5pPr marL="2057400" indent="-228600">
                <a:defRPr sz="88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88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88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88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8800">
                  <a:solidFill>
                    <a:schemeClr val="tx1"/>
                  </a:solidFill>
                  <a:latin typeface="Times New Roman" charset="0"/>
                  <a:ea typeface="ＭＳ Ｐゴシック" charset="0"/>
                </a:defRPr>
              </a:lvl9pPr>
            </a:lstStyle>
            <a:p>
              <a:r>
                <a:rPr lang="en-US" sz="1600" b="1">
                  <a:solidFill>
                    <a:srgbClr val="000000"/>
                  </a:solidFill>
                  <a:latin typeface="Arial" charset="0"/>
                  <a:cs typeface="Arial" charset="0"/>
                </a:rPr>
                <a:t>40</a:t>
              </a:r>
            </a:p>
          </p:txBody>
        </p:sp>
        <p:sp>
          <p:nvSpPr>
            <p:cNvPr id="23" name="TextBox 303"/>
            <p:cNvSpPr txBox="1">
              <a:spLocks noChangeArrowheads="1"/>
            </p:cNvSpPr>
            <p:nvPr/>
          </p:nvSpPr>
          <p:spPr bwMode="auto">
            <a:xfrm>
              <a:off x="13995273" y="9632224"/>
              <a:ext cx="590296" cy="261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800">
                  <a:solidFill>
                    <a:schemeClr val="tx1"/>
                  </a:solidFill>
                  <a:latin typeface="Times New Roman" charset="0"/>
                  <a:ea typeface="ＭＳ Ｐゴシック" charset="0"/>
                  <a:cs typeface="ＭＳ Ｐゴシック" charset="0"/>
                </a:defRPr>
              </a:lvl1pPr>
              <a:lvl2pPr marL="742950" indent="-285750">
                <a:defRPr sz="8800">
                  <a:solidFill>
                    <a:schemeClr val="tx1"/>
                  </a:solidFill>
                  <a:latin typeface="Times New Roman" charset="0"/>
                  <a:ea typeface="ＭＳ Ｐゴシック" charset="0"/>
                </a:defRPr>
              </a:lvl2pPr>
              <a:lvl3pPr marL="1143000" indent="-228600">
                <a:defRPr sz="8800">
                  <a:solidFill>
                    <a:schemeClr val="tx1"/>
                  </a:solidFill>
                  <a:latin typeface="Times New Roman" charset="0"/>
                  <a:ea typeface="ＭＳ Ｐゴシック" charset="0"/>
                </a:defRPr>
              </a:lvl3pPr>
              <a:lvl4pPr marL="1600200" indent="-228600">
                <a:defRPr sz="8800">
                  <a:solidFill>
                    <a:schemeClr val="tx1"/>
                  </a:solidFill>
                  <a:latin typeface="Times New Roman" charset="0"/>
                  <a:ea typeface="ＭＳ Ｐゴシック" charset="0"/>
                </a:defRPr>
              </a:lvl4pPr>
              <a:lvl5pPr marL="2057400" indent="-228600">
                <a:defRPr sz="88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88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88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88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8800">
                  <a:solidFill>
                    <a:schemeClr val="tx1"/>
                  </a:solidFill>
                  <a:latin typeface="Times New Roman" charset="0"/>
                  <a:ea typeface="ＭＳ Ｐゴシック" charset="0"/>
                </a:defRPr>
              </a:lvl9pPr>
            </a:lstStyle>
            <a:p>
              <a:r>
                <a:rPr lang="en-US" sz="1600" b="1" dirty="0">
                  <a:solidFill>
                    <a:srgbClr val="000000"/>
                  </a:solidFill>
                  <a:latin typeface="Arial" charset="0"/>
                  <a:cs typeface="Arial" charset="0"/>
                </a:rPr>
                <a:t>20</a:t>
              </a:r>
            </a:p>
          </p:txBody>
        </p:sp>
        <p:sp>
          <p:nvSpPr>
            <p:cNvPr id="24" name="TextBox 304"/>
            <p:cNvSpPr txBox="1">
              <a:spLocks noChangeArrowheads="1"/>
            </p:cNvSpPr>
            <p:nvPr/>
          </p:nvSpPr>
          <p:spPr bwMode="auto">
            <a:xfrm>
              <a:off x="14088774" y="9898247"/>
              <a:ext cx="427154" cy="261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800">
                  <a:solidFill>
                    <a:schemeClr val="tx1"/>
                  </a:solidFill>
                  <a:latin typeface="Times New Roman" charset="0"/>
                  <a:ea typeface="ＭＳ Ｐゴシック" charset="0"/>
                  <a:cs typeface="ＭＳ Ｐゴシック" charset="0"/>
                </a:defRPr>
              </a:lvl1pPr>
              <a:lvl2pPr marL="742950" indent="-285750">
                <a:defRPr sz="8800">
                  <a:solidFill>
                    <a:schemeClr val="tx1"/>
                  </a:solidFill>
                  <a:latin typeface="Times New Roman" charset="0"/>
                  <a:ea typeface="ＭＳ Ｐゴシック" charset="0"/>
                </a:defRPr>
              </a:lvl2pPr>
              <a:lvl3pPr marL="1143000" indent="-228600">
                <a:defRPr sz="8800">
                  <a:solidFill>
                    <a:schemeClr val="tx1"/>
                  </a:solidFill>
                  <a:latin typeface="Times New Roman" charset="0"/>
                  <a:ea typeface="ＭＳ Ｐゴシック" charset="0"/>
                </a:defRPr>
              </a:lvl3pPr>
              <a:lvl4pPr marL="1600200" indent="-228600">
                <a:defRPr sz="8800">
                  <a:solidFill>
                    <a:schemeClr val="tx1"/>
                  </a:solidFill>
                  <a:latin typeface="Times New Roman" charset="0"/>
                  <a:ea typeface="ＭＳ Ｐゴシック" charset="0"/>
                </a:defRPr>
              </a:lvl4pPr>
              <a:lvl5pPr marL="2057400" indent="-228600">
                <a:defRPr sz="88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88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88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88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8800">
                  <a:solidFill>
                    <a:schemeClr val="tx1"/>
                  </a:solidFill>
                  <a:latin typeface="Times New Roman" charset="0"/>
                  <a:ea typeface="ＭＳ Ｐゴシック" charset="0"/>
                </a:defRPr>
              </a:lvl9pPr>
            </a:lstStyle>
            <a:p>
              <a:r>
                <a:rPr lang="en-US" sz="1600" b="1" dirty="0">
                  <a:solidFill>
                    <a:srgbClr val="000000"/>
                  </a:solidFill>
                  <a:latin typeface="Arial" charset="0"/>
                  <a:cs typeface="Arial" charset="0"/>
                </a:rPr>
                <a:t>0</a:t>
              </a:r>
            </a:p>
          </p:txBody>
        </p:sp>
      </p:grpSp>
      <p:sp>
        <p:nvSpPr>
          <p:cNvPr id="25" name="TextBox 305"/>
          <p:cNvSpPr txBox="1">
            <a:spLocks noChangeArrowheads="1"/>
          </p:cNvSpPr>
          <p:nvPr/>
        </p:nvSpPr>
        <p:spPr bwMode="auto">
          <a:xfrm>
            <a:off x="4286532" y="1581150"/>
            <a:ext cx="410528" cy="263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800">
                <a:solidFill>
                  <a:schemeClr val="tx1"/>
                </a:solidFill>
                <a:latin typeface="Times New Roman" charset="0"/>
                <a:ea typeface="ＭＳ Ｐゴシック" charset="0"/>
                <a:cs typeface="ＭＳ Ｐゴシック" charset="0"/>
              </a:defRPr>
            </a:lvl1pPr>
            <a:lvl2pPr marL="742950" indent="-285750">
              <a:defRPr sz="8800">
                <a:solidFill>
                  <a:schemeClr val="tx1"/>
                </a:solidFill>
                <a:latin typeface="Times New Roman" charset="0"/>
                <a:ea typeface="ＭＳ Ｐゴシック" charset="0"/>
              </a:defRPr>
            </a:lvl2pPr>
            <a:lvl3pPr marL="1143000" indent="-228600">
              <a:defRPr sz="8800">
                <a:solidFill>
                  <a:schemeClr val="tx1"/>
                </a:solidFill>
                <a:latin typeface="Times New Roman" charset="0"/>
                <a:ea typeface="ＭＳ Ｐゴシック" charset="0"/>
              </a:defRPr>
            </a:lvl3pPr>
            <a:lvl4pPr marL="1600200" indent="-228600">
              <a:defRPr sz="8800">
                <a:solidFill>
                  <a:schemeClr val="tx1"/>
                </a:solidFill>
                <a:latin typeface="Times New Roman" charset="0"/>
                <a:ea typeface="ＭＳ Ｐゴシック" charset="0"/>
              </a:defRPr>
            </a:lvl4pPr>
            <a:lvl5pPr marL="2057400" indent="-228600">
              <a:defRPr sz="88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88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88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88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8800">
                <a:solidFill>
                  <a:schemeClr val="tx1"/>
                </a:solidFill>
                <a:latin typeface="Times New Roman" charset="0"/>
                <a:ea typeface="ＭＳ Ｐゴシック" charset="0"/>
              </a:defRPr>
            </a:lvl9pPr>
          </a:lstStyle>
          <a:p>
            <a:r>
              <a:rPr lang="en-US" sz="1600" b="1" dirty="0">
                <a:solidFill>
                  <a:srgbClr val="000000"/>
                </a:solidFill>
                <a:latin typeface="Arial" charset="0"/>
                <a:cs typeface="Arial" charset="0"/>
              </a:rPr>
              <a:t>120</a:t>
            </a:r>
          </a:p>
        </p:txBody>
      </p:sp>
      <p:sp>
        <p:nvSpPr>
          <p:cNvPr id="26" name="Title 1"/>
          <p:cNvSpPr>
            <a:spLocks noGrp="1"/>
          </p:cNvSpPr>
          <p:nvPr>
            <p:ph type="title"/>
          </p:nvPr>
        </p:nvSpPr>
        <p:spPr>
          <a:xfrm>
            <a:off x="762000" y="209550"/>
            <a:ext cx="7772400" cy="857250"/>
          </a:xfrm>
        </p:spPr>
        <p:txBody>
          <a:bodyPr/>
          <a:lstStyle/>
          <a:p>
            <a:r>
              <a:rPr lang="en-US" sz="3200" dirty="0" smtClean="0">
                <a:solidFill>
                  <a:srgbClr val="000000"/>
                </a:solidFill>
                <a:latin typeface="Arial" panose="020B0604020202020204" pitchFamily="34" charset="0"/>
                <a:cs typeface="Arial" panose="020B0604020202020204" pitchFamily="34" charset="0"/>
              </a:rPr>
              <a:t>A cell-based screen identifies potent ASOs against mouse &amp; human </a:t>
            </a:r>
            <a:r>
              <a:rPr lang="en-US" sz="3200" i="1" dirty="0" smtClean="0">
                <a:solidFill>
                  <a:srgbClr val="000000"/>
                </a:solidFill>
                <a:latin typeface="Arial" panose="020B0604020202020204" pitchFamily="34" charset="0"/>
                <a:cs typeface="Arial" panose="020B0604020202020204" pitchFamily="34" charset="0"/>
              </a:rPr>
              <a:t>ATXN2</a:t>
            </a:r>
            <a:r>
              <a:rPr lang="en-US" sz="3200" dirty="0" smtClean="0">
                <a:solidFill>
                  <a:srgbClr val="000000"/>
                </a:solidFill>
                <a:latin typeface="Arial" panose="020B0604020202020204" pitchFamily="34" charset="0"/>
                <a:cs typeface="Arial" panose="020B0604020202020204" pitchFamily="34" charset="0"/>
              </a:rPr>
              <a:t>.</a:t>
            </a:r>
            <a:endParaRPr lang="en-US" sz="3200" dirty="0">
              <a:solidFill>
                <a:srgbClr val="000000"/>
              </a:solidFill>
              <a:latin typeface="Arial" panose="020B0604020202020204" pitchFamily="34" charset="0"/>
              <a:cs typeface="Arial" panose="020B0604020202020204" pitchFamily="34" charset="0"/>
            </a:endParaRPr>
          </a:p>
        </p:txBody>
      </p:sp>
      <p:sp>
        <p:nvSpPr>
          <p:cNvPr id="27" name="TextBox 26"/>
          <p:cNvSpPr txBox="1"/>
          <p:nvPr/>
        </p:nvSpPr>
        <p:spPr>
          <a:xfrm>
            <a:off x="4345776" y="4705350"/>
            <a:ext cx="4645824" cy="307777"/>
          </a:xfrm>
          <a:prstGeom prst="rect">
            <a:avLst/>
          </a:prstGeom>
          <a:noFill/>
        </p:spPr>
        <p:txBody>
          <a:bodyPr wrap="none" rtlCol="0">
            <a:spAutoFit/>
          </a:bodyPr>
          <a:lstStyle/>
          <a:p>
            <a:r>
              <a:rPr lang="en-US" sz="1400" dirty="0" smtClean="0">
                <a:solidFill>
                  <a:srgbClr val="000000"/>
                </a:solidFill>
                <a:latin typeface="Arial" panose="020B0604020202020204" pitchFamily="34" charset="0"/>
                <a:cs typeface="Arial" panose="020B0604020202020204" pitchFamily="34" charset="0"/>
              </a:rPr>
              <a:t>In collaboration with ISIS Pharmaceuticals, Carlsbad CA</a:t>
            </a:r>
            <a:endParaRPr lang="en-US" sz="1400" dirty="0">
              <a:solidFill>
                <a:srgbClr val="000000"/>
              </a:solidFill>
              <a:latin typeface="Arial" panose="020B0604020202020204" pitchFamily="34" charset="0"/>
              <a:cs typeface="Arial" panose="020B0604020202020204" pitchFamily="34" charset="0"/>
            </a:endParaRPr>
          </a:p>
        </p:txBody>
      </p:sp>
      <p:sp>
        <p:nvSpPr>
          <p:cNvPr id="28" name="TextBox 284"/>
          <p:cNvSpPr txBox="1">
            <a:spLocks noChangeArrowheads="1"/>
          </p:cNvSpPr>
          <p:nvPr/>
        </p:nvSpPr>
        <p:spPr bwMode="auto">
          <a:xfrm>
            <a:off x="4368800" y="4413250"/>
            <a:ext cx="1600200" cy="33855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8800">
                <a:solidFill>
                  <a:schemeClr val="tx1"/>
                </a:solidFill>
                <a:latin typeface="Times New Roman" charset="0"/>
                <a:ea typeface="ＭＳ Ｐゴシック" charset="0"/>
                <a:cs typeface="ＭＳ Ｐゴシック" charset="0"/>
              </a:defRPr>
            </a:lvl1pPr>
            <a:lvl2pPr marL="742950" indent="-285750">
              <a:defRPr sz="8800">
                <a:solidFill>
                  <a:schemeClr val="tx1"/>
                </a:solidFill>
                <a:latin typeface="Times New Roman" charset="0"/>
                <a:ea typeface="ＭＳ Ｐゴシック" charset="0"/>
              </a:defRPr>
            </a:lvl2pPr>
            <a:lvl3pPr marL="1143000" indent="-228600">
              <a:defRPr sz="8800">
                <a:solidFill>
                  <a:schemeClr val="tx1"/>
                </a:solidFill>
                <a:latin typeface="Times New Roman" charset="0"/>
                <a:ea typeface="ＭＳ Ｐゴシック" charset="0"/>
              </a:defRPr>
            </a:lvl3pPr>
            <a:lvl4pPr marL="1600200" indent="-228600">
              <a:defRPr sz="8800">
                <a:solidFill>
                  <a:schemeClr val="tx1"/>
                </a:solidFill>
                <a:latin typeface="Times New Roman" charset="0"/>
                <a:ea typeface="ＭＳ Ｐゴシック" charset="0"/>
              </a:defRPr>
            </a:lvl4pPr>
            <a:lvl5pPr marL="2057400" indent="-228600">
              <a:defRPr sz="88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88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88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88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8800">
                <a:solidFill>
                  <a:schemeClr val="tx1"/>
                </a:solidFill>
                <a:latin typeface="Times New Roman" charset="0"/>
                <a:ea typeface="ＭＳ Ｐゴシック" charset="0"/>
              </a:defRPr>
            </a:lvl9pPr>
          </a:lstStyle>
          <a:p>
            <a:r>
              <a:rPr lang="en-US" sz="1600" b="1" dirty="0" smtClean="0">
                <a:solidFill>
                  <a:srgbClr val="000000"/>
                </a:solidFill>
                <a:latin typeface="Arial" charset="0"/>
                <a:cs typeface="Arial" charset="0"/>
              </a:rPr>
              <a:t>HepG2 cells</a:t>
            </a:r>
            <a:endParaRPr lang="en-US" sz="1600" b="1" dirty="0">
              <a:solidFill>
                <a:srgbClr val="000000"/>
              </a:solidFill>
              <a:latin typeface="Arial" charset="0"/>
              <a:cs typeface="Arial" charset="0"/>
            </a:endParaRPr>
          </a:p>
        </p:txBody>
      </p:sp>
      <p:sp>
        <p:nvSpPr>
          <p:cNvPr id="29" name="TextBox 284"/>
          <p:cNvSpPr txBox="1">
            <a:spLocks noChangeArrowheads="1"/>
          </p:cNvSpPr>
          <p:nvPr/>
        </p:nvSpPr>
        <p:spPr bwMode="auto">
          <a:xfrm>
            <a:off x="685800" y="1657350"/>
            <a:ext cx="2362200" cy="36933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8800">
                <a:solidFill>
                  <a:schemeClr val="tx1"/>
                </a:solidFill>
                <a:latin typeface="Times New Roman" charset="0"/>
                <a:ea typeface="ＭＳ Ｐゴシック" charset="0"/>
                <a:cs typeface="ＭＳ Ｐゴシック" charset="0"/>
              </a:defRPr>
            </a:lvl1pPr>
            <a:lvl2pPr marL="742950" indent="-285750">
              <a:defRPr sz="8800">
                <a:solidFill>
                  <a:schemeClr val="tx1"/>
                </a:solidFill>
                <a:latin typeface="Times New Roman" charset="0"/>
                <a:ea typeface="ＭＳ Ｐゴシック" charset="0"/>
              </a:defRPr>
            </a:lvl2pPr>
            <a:lvl3pPr marL="1143000" indent="-228600">
              <a:defRPr sz="8800">
                <a:solidFill>
                  <a:schemeClr val="tx1"/>
                </a:solidFill>
                <a:latin typeface="Times New Roman" charset="0"/>
                <a:ea typeface="ＭＳ Ｐゴシック" charset="0"/>
              </a:defRPr>
            </a:lvl3pPr>
            <a:lvl4pPr marL="1600200" indent="-228600">
              <a:defRPr sz="8800">
                <a:solidFill>
                  <a:schemeClr val="tx1"/>
                </a:solidFill>
                <a:latin typeface="Times New Roman" charset="0"/>
                <a:ea typeface="ＭＳ Ｐゴシック" charset="0"/>
              </a:defRPr>
            </a:lvl4pPr>
            <a:lvl5pPr marL="2057400" indent="-228600">
              <a:defRPr sz="88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88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88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88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8800">
                <a:solidFill>
                  <a:schemeClr val="tx1"/>
                </a:solidFill>
                <a:latin typeface="Times New Roman" charset="0"/>
                <a:ea typeface="ＭＳ Ｐゴシック" charset="0"/>
              </a:defRPr>
            </a:lvl9pPr>
          </a:lstStyle>
          <a:p>
            <a:r>
              <a:rPr lang="en-US" sz="1800" b="1" dirty="0" smtClean="0">
                <a:solidFill>
                  <a:srgbClr val="000000"/>
                </a:solidFill>
                <a:latin typeface="Arial" charset="0"/>
                <a:cs typeface="Arial" charset="0"/>
              </a:rPr>
              <a:t>152 ASOs screened</a:t>
            </a:r>
            <a:endParaRPr lang="en-US" sz="1800" b="1" dirty="0">
              <a:solidFill>
                <a:srgbClr val="000000"/>
              </a:solidFill>
              <a:latin typeface="Arial" charset="0"/>
              <a:cs typeface="Arial" charset="0"/>
            </a:endParaRPr>
          </a:p>
        </p:txBody>
      </p:sp>
      <p:sp>
        <p:nvSpPr>
          <p:cNvPr id="30" name="TextBox 284"/>
          <p:cNvSpPr txBox="1">
            <a:spLocks noChangeArrowheads="1"/>
          </p:cNvSpPr>
          <p:nvPr/>
        </p:nvSpPr>
        <p:spPr bwMode="auto">
          <a:xfrm>
            <a:off x="5123478" y="1428750"/>
            <a:ext cx="2362200" cy="36933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8800">
                <a:solidFill>
                  <a:schemeClr val="tx1"/>
                </a:solidFill>
                <a:latin typeface="Times New Roman" charset="0"/>
                <a:ea typeface="ＭＳ Ｐゴシック" charset="0"/>
                <a:cs typeface="ＭＳ Ｐゴシック" charset="0"/>
              </a:defRPr>
            </a:lvl1pPr>
            <a:lvl2pPr marL="742950" indent="-285750">
              <a:defRPr sz="8800">
                <a:solidFill>
                  <a:schemeClr val="tx1"/>
                </a:solidFill>
                <a:latin typeface="Times New Roman" charset="0"/>
                <a:ea typeface="ＭＳ Ｐゴシック" charset="0"/>
              </a:defRPr>
            </a:lvl2pPr>
            <a:lvl3pPr marL="1143000" indent="-228600">
              <a:defRPr sz="8800">
                <a:solidFill>
                  <a:schemeClr val="tx1"/>
                </a:solidFill>
                <a:latin typeface="Times New Roman" charset="0"/>
                <a:ea typeface="ＭＳ Ｐゴシック" charset="0"/>
              </a:defRPr>
            </a:lvl3pPr>
            <a:lvl4pPr marL="1600200" indent="-228600">
              <a:defRPr sz="8800">
                <a:solidFill>
                  <a:schemeClr val="tx1"/>
                </a:solidFill>
                <a:latin typeface="Times New Roman" charset="0"/>
                <a:ea typeface="ＭＳ Ｐゴシック" charset="0"/>
              </a:defRPr>
            </a:lvl4pPr>
            <a:lvl5pPr marL="2057400" indent="-228600">
              <a:defRPr sz="88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88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88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88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8800">
                <a:solidFill>
                  <a:schemeClr val="tx1"/>
                </a:solidFill>
                <a:latin typeface="Times New Roman" charset="0"/>
                <a:ea typeface="ＭＳ Ｐゴシック" charset="0"/>
              </a:defRPr>
            </a:lvl9pPr>
          </a:lstStyle>
          <a:p>
            <a:r>
              <a:rPr lang="en-US" sz="1800" b="1" dirty="0" smtClean="0">
                <a:solidFill>
                  <a:srgbClr val="000000"/>
                </a:solidFill>
                <a:latin typeface="Arial" charset="0"/>
                <a:cs typeface="Arial" charset="0"/>
              </a:rPr>
              <a:t>8 Top Lead ASOs</a:t>
            </a:r>
            <a:endParaRPr lang="en-US" sz="1800" b="1" dirty="0">
              <a:solidFill>
                <a:srgbClr val="000000"/>
              </a:solidFill>
              <a:latin typeface="Arial" charset="0"/>
              <a:cs typeface="Arial" charset="0"/>
            </a:endParaRPr>
          </a:p>
        </p:txBody>
      </p:sp>
      <p:sp>
        <p:nvSpPr>
          <p:cNvPr id="31" name="Rounded Rectangle 30"/>
          <p:cNvSpPr/>
          <p:nvPr/>
        </p:nvSpPr>
        <p:spPr bwMode="auto">
          <a:xfrm>
            <a:off x="152400" y="1581150"/>
            <a:ext cx="3124200" cy="3352800"/>
          </a:xfrm>
          <a:prstGeom prst="roundRect">
            <a:avLst/>
          </a:prstGeom>
          <a:noFill/>
          <a:ln w="127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p:txBody>
      </p:sp>
      <p:sp>
        <p:nvSpPr>
          <p:cNvPr id="32" name="TextBox 284"/>
          <p:cNvSpPr txBox="1">
            <a:spLocks noChangeArrowheads="1"/>
          </p:cNvSpPr>
          <p:nvPr/>
        </p:nvSpPr>
        <p:spPr bwMode="auto">
          <a:xfrm>
            <a:off x="609600" y="4400550"/>
            <a:ext cx="2362200" cy="33855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8800">
                <a:solidFill>
                  <a:schemeClr val="tx1"/>
                </a:solidFill>
                <a:latin typeface="Times New Roman" charset="0"/>
                <a:ea typeface="ＭＳ Ｐゴシック" charset="0"/>
                <a:cs typeface="ＭＳ Ｐゴシック" charset="0"/>
              </a:defRPr>
            </a:lvl1pPr>
            <a:lvl2pPr marL="742950" indent="-285750">
              <a:defRPr sz="8800">
                <a:solidFill>
                  <a:schemeClr val="tx1"/>
                </a:solidFill>
                <a:latin typeface="Times New Roman" charset="0"/>
                <a:ea typeface="ＭＳ Ｐゴシック" charset="0"/>
              </a:defRPr>
            </a:lvl2pPr>
            <a:lvl3pPr marL="1143000" indent="-228600">
              <a:defRPr sz="8800">
                <a:solidFill>
                  <a:schemeClr val="tx1"/>
                </a:solidFill>
                <a:latin typeface="Times New Roman" charset="0"/>
                <a:ea typeface="ＭＳ Ｐゴシック" charset="0"/>
              </a:defRPr>
            </a:lvl3pPr>
            <a:lvl4pPr marL="1600200" indent="-228600">
              <a:defRPr sz="8800">
                <a:solidFill>
                  <a:schemeClr val="tx1"/>
                </a:solidFill>
                <a:latin typeface="Times New Roman" charset="0"/>
                <a:ea typeface="ＭＳ Ｐゴシック" charset="0"/>
              </a:defRPr>
            </a:lvl4pPr>
            <a:lvl5pPr marL="2057400" indent="-228600">
              <a:defRPr sz="88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88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88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88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8800">
                <a:solidFill>
                  <a:schemeClr val="tx1"/>
                </a:solidFill>
                <a:latin typeface="Times New Roman" charset="0"/>
                <a:ea typeface="ＭＳ Ｐゴシック" charset="0"/>
              </a:defRPr>
            </a:lvl9pPr>
          </a:lstStyle>
          <a:p>
            <a:r>
              <a:rPr lang="en-US" sz="1600" b="1" dirty="0" smtClean="0">
                <a:solidFill>
                  <a:srgbClr val="000000"/>
                </a:solidFill>
                <a:latin typeface="Arial" charset="0"/>
                <a:cs typeface="Arial" charset="0"/>
              </a:rPr>
              <a:t>4.5 </a:t>
            </a:r>
            <a:r>
              <a:rPr lang="en-US" sz="1600" b="1" dirty="0" err="1" smtClean="0">
                <a:solidFill>
                  <a:srgbClr val="000000"/>
                </a:solidFill>
                <a:latin typeface="Symbol" charset="2"/>
                <a:cs typeface="Symbol" charset="2"/>
              </a:rPr>
              <a:t>m</a:t>
            </a:r>
            <a:r>
              <a:rPr lang="en-US" sz="1600" b="1" dirty="0" err="1" smtClean="0">
                <a:solidFill>
                  <a:srgbClr val="000000"/>
                </a:solidFill>
                <a:latin typeface="Arial" charset="0"/>
                <a:cs typeface="Arial" charset="0"/>
              </a:rPr>
              <a:t>M</a:t>
            </a:r>
            <a:r>
              <a:rPr lang="en-US" sz="1600" b="1" dirty="0" smtClean="0">
                <a:solidFill>
                  <a:srgbClr val="000000"/>
                </a:solidFill>
                <a:latin typeface="Arial" charset="0"/>
                <a:cs typeface="Arial" charset="0"/>
              </a:rPr>
              <a:t> ASO</a:t>
            </a:r>
            <a:endParaRPr lang="en-US" sz="1600" b="1" dirty="0">
              <a:solidFill>
                <a:srgbClr val="000000"/>
              </a:solidFill>
              <a:latin typeface="Arial" charset="0"/>
              <a:cs typeface="Arial" charset="0"/>
            </a:endParaRPr>
          </a:p>
        </p:txBody>
      </p:sp>
      <p:sp>
        <p:nvSpPr>
          <p:cNvPr id="33" name="Right Arrow 32"/>
          <p:cNvSpPr/>
          <p:nvPr/>
        </p:nvSpPr>
        <p:spPr bwMode="auto">
          <a:xfrm>
            <a:off x="3429000" y="2038350"/>
            <a:ext cx="457200" cy="457200"/>
          </a:xfrm>
          <a:prstGeom prst="rightArrow">
            <a:avLst/>
          </a:prstGeom>
          <a:noFill/>
          <a:ln w="127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p:txBody>
      </p:sp>
      <p:grpSp>
        <p:nvGrpSpPr>
          <p:cNvPr id="35" name="Group 1"/>
          <p:cNvGrpSpPr>
            <a:grpSpLocks/>
          </p:cNvGrpSpPr>
          <p:nvPr/>
        </p:nvGrpSpPr>
        <p:grpSpPr bwMode="auto">
          <a:xfrm>
            <a:off x="953609" y="4001929"/>
            <a:ext cx="1752600" cy="246221"/>
            <a:chOff x="14421417" y="13572522"/>
            <a:chExt cx="6449060" cy="906156"/>
          </a:xfrm>
          <a:solidFill>
            <a:srgbClr val="FFFFFF"/>
          </a:solidFill>
        </p:grpSpPr>
        <p:cxnSp>
          <p:nvCxnSpPr>
            <p:cNvPr id="62" name="Straight Connector 61"/>
            <p:cNvCxnSpPr/>
            <p:nvPr/>
          </p:nvCxnSpPr>
          <p:spPr>
            <a:xfrm flipH="1">
              <a:off x="14421417" y="13944633"/>
              <a:ext cx="6449060" cy="0"/>
            </a:xfrm>
            <a:prstGeom prst="line">
              <a:avLst/>
            </a:prstGeom>
            <a:grpFill/>
            <a:ln w="28575" cmpd="sng">
              <a:solidFill>
                <a:srgbClr val="000000"/>
              </a:solidFill>
              <a:headEnd type="triangle"/>
              <a:tailEnd type="triangle"/>
            </a:ln>
            <a:effectLst/>
          </p:spPr>
          <p:style>
            <a:lnRef idx="2">
              <a:schemeClr val="accent1"/>
            </a:lnRef>
            <a:fillRef idx="0">
              <a:schemeClr val="accent1"/>
            </a:fillRef>
            <a:effectRef idx="1">
              <a:schemeClr val="accent1"/>
            </a:effectRef>
            <a:fontRef idx="minor">
              <a:schemeClr val="tx1"/>
            </a:fontRef>
          </p:style>
        </p:cxnSp>
        <p:sp>
          <p:nvSpPr>
            <p:cNvPr id="63" name="Rectangle 220"/>
            <p:cNvSpPr>
              <a:spLocks noChangeArrowheads="1"/>
            </p:cNvSpPr>
            <p:nvPr/>
          </p:nvSpPr>
          <p:spPr bwMode="auto">
            <a:xfrm>
              <a:off x="16664570" y="13572522"/>
              <a:ext cx="1962756" cy="90615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000" b="1" dirty="0">
                  <a:solidFill>
                    <a:srgbClr val="000000"/>
                  </a:solidFill>
                  <a:latin typeface="Arial" charset="0"/>
                  <a:cs typeface="Arial" charset="0"/>
                </a:rPr>
                <a:t>ASOs </a:t>
              </a:r>
              <a:endParaRPr lang="en-US" sz="900" dirty="0">
                <a:solidFill>
                  <a:srgbClr val="000000"/>
                </a:solidFill>
              </a:endParaRPr>
            </a:p>
          </p:txBody>
        </p:sp>
      </p:grpSp>
      <p:cxnSp>
        <p:nvCxnSpPr>
          <p:cNvPr id="36" name="Straight Connector 35"/>
          <p:cNvCxnSpPr/>
          <p:nvPr/>
        </p:nvCxnSpPr>
        <p:spPr>
          <a:xfrm flipH="1">
            <a:off x="953610" y="3053860"/>
            <a:ext cx="1752599" cy="0"/>
          </a:xfrm>
          <a:prstGeom prst="line">
            <a:avLst/>
          </a:prstGeom>
          <a:solidFill>
            <a:srgbClr val="FFFFFF"/>
          </a:solidFill>
          <a:ln w="28575" cmpd="sng">
            <a:solidFill>
              <a:srgbClr val="000000"/>
            </a:solidFill>
            <a:headEnd type="triangle"/>
            <a:tailEnd type="triangle"/>
          </a:ln>
          <a:effectLst/>
        </p:spPr>
        <p:style>
          <a:lnRef idx="2">
            <a:schemeClr val="accent1"/>
          </a:lnRef>
          <a:fillRef idx="0">
            <a:schemeClr val="accent1"/>
          </a:fillRef>
          <a:effectRef idx="1">
            <a:schemeClr val="accent1"/>
          </a:effectRef>
          <a:fontRef idx="minor">
            <a:schemeClr val="tx1"/>
          </a:fontRef>
        </p:style>
      </p:cxnSp>
      <p:sp>
        <p:nvSpPr>
          <p:cNvPr id="37" name="Rectangle 220"/>
          <p:cNvSpPr>
            <a:spLocks noChangeArrowheads="1"/>
          </p:cNvSpPr>
          <p:nvPr/>
        </p:nvSpPr>
        <p:spPr bwMode="auto">
          <a:xfrm>
            <a:off x="1563209" y="2952750"/>
            <a:ext cx="533400" cy="24622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000" b="1" dirty="0">
                <a:solidFill>
                  <a:srgbClr val="000000"/>
                </a:solidFill>
                <a:latin typeface="Arial" charset="0"/>
                <a:cs typeface="Arial" charset="0"/>
              </a:rPr>
              <a:t>ASOs </a:t>
            </a:r>
            <a:endParaRPr lang="en-US" sz="900" dirty="0">
              <a:solidFill>
                <a:srgbClr val="000000"/>
              </a:solidFill>
            </a:endParaRPr>
          </a:p>
        </p:txBody>
      </p:sp>
      <p:pic>
        <p:nvPicPr>
          <p:cNvPr id="38"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89158" y="2279892"/>
            <a:ext cx="2713631" cy="7433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39" name="Picture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06414" y="3345462"/>
            <a:ext cx="2697669" cy="72478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41" name="TextBox 263"/>
          <p:cNvSpPr txBox="1">
            <a:spLocks noChangeArrowheads="1"/>
          </p:cNvSpPr>
          <p:nvPr/>
        </p:nvSpPr>
        <p:spPr bwMode="auto">
          <a:xfrm>
            <a:off x="2867257" y="2966931"/>
            <a:ext cx="288407" cy="158715"/>
          </a:xfrm>
          <a:prstGeom prst="rect">
            <a:avLst/>
          </a:prstGeom>
          <a:noFill/>
          <a:ln>
            <a:noFill/>
          </a:ln>
        </p:spPr>
        <p:txBody>
          <a:bodyPr wrap="none">
            <a:spAutoFit/>
          </a:bodyPr>
          <a:lstStyle>
            <a:lvl1pPr>
              <a:defRPr sz="8800">
                <a:solidFill>
                  <a:schemeClr val="tx1"/>
                </a:solidFill>
                <a:latin typeface="Times New Roman" charset="0"/>
                <a:ea typeface="ＭＳ Ｐゴシック" charset="0"/>
                <a:cs typeface="ＭＳ Ｐゴシック" charset="0"/>
              </a:defRPr>
            </a:lvl1pPr>
            <a:lvl2pPr marL="742950" indent="-285750">
              <a:defRPr sz="8800">
                <a:solidFill>
                  <a:schemeClr val="tx1"/>
                </a:solidFill>
                <a:latin typeface="Times New Roman" charset="0"/>
                <a:ea typeface="ＭＳ Ｐゴシック" charset="0"/>
              </a:defRPr>
            </a:lvl2pPr>
            <a:lvl3pPr marL="1143000" indent="-228600">
              <a:defRPr sz="8800">
                <a:solidFill>
                  <a:schemeClr val="tx1"/>
                </a:solidFill>
                <a:latin typeface="Times New Roman" charset="0"/>
                <a:ea typeface="ＭＳ Ｐゴシック" charset="0"/>
              </a:defRPr>
            </a:lvl3pPr>
            <a:lvl4pPr marL="1600200" indent="-228600">
              <a:defRPr sz="8800">
                <a:solidFill>
                  <a:schemeClr val="tx1"/>
                </a:solidFill>
                <a:latin typeface="Times New Roman" charset="0"/>
                <a:ea typeface="ＭＳ Ｐゴシック" charset="0"/>
              </a:defRPr>
            </a:lvl4pPr>
            <a:lvl5pPr marL="2057400" indent="-228600">
              <a:defRPr sz="88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88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88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88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8800">
                <a:solidFill>
                  <a:schemeClr val="tx1"/>
                </a:solidFill>
                <a:latin typeface="Times New Roman" charset="0"/>
                <a:ea typeface="ＭＳ Ｐゴシック" charset="0"/>
              </a:defRPr>
            </a:lvl9pPr>
          </a:lstStyle>
          <a:p>
            <a:r>
              <a:rPr lang="en-US" sz="900" b="1" dirty="0">
                <a:solidFill>
                  <a:srgbClr val="000000"/>
                </a:solidFill>
                <a:latin typeface="Arial" charset="0"/>
                <a:cs typeface="Arial" charset="0"/>
              </a:rPr>
              <a:t>UTC</a:t>
            </a:r>
          </a:p>
        </p:txBody>
      </p:sp>
      <p:sp>
        <p:nvSpPr>
          <p:cNvPr id="42" name="TextBox 264"/>
          <p:cNvSpPr txBox="1">
            <a:spLocks noChangeArrowheads="1"/>
          </p:cNvSpPr>
          <p:nvPr/>
        </p:nvSpPr>
        <p:spPr bwMode="auto">
          <a:xfrm>
            <a:off x="2865963" y="4013519"/>
            <a:ext cx="288407" cy="158715"/>
          </a:xfrm>
          <a:prstGeom prst="rect">
            <a:avLst/>
          </a:prstGeom>
          <a:noFill/>
          <a:ln>
            <a:noFill/>
          </a:ln>
        </p:spPr>
        <p:txBody>
          <a:bodyPr wrap="none">
            <a:spAutoFit/>
          </a:bodyPr>
          <a:lstStyle>
            <a:lvl1pPr>
              <a:defRPr sz="8800">
                <a:solidFill>
                  <a:schemeClr val="tx1"/>
                </a:solidFill>
                <a:latin typeface="Times New Roman" charset="0"/>
                <a:ea typeface="ＭＳ Ｐゴシック" charset="0"/>
                <a:cs typeface="ＭＳ Ｐゴシック" charset="0"/>
              </a:defRPr>
            </a:lvl1pPr>
            <a:lvl2pPr marL="742950" indent="-285750">
              <a:defRPr sz="8800">
                <a:solidFill>
                  <a:schemeClr val="tx1"/>
                </a:solidFill>
                <a:latin typeface="Times New Roman" charset="0"/>
                <a:ea typeface="ＭＳ Ｐゴシック" charset="0"/>
              </a:defRPr>
            </a:lvl2pPr>
            <a:lvl3pPr marL="1143000" indent="-228600">
              <a:defRPr sz="8800">
                <a:solidFill>
                  <a:schemeClr val="tx1"/>
                </a:solidFill>
                <a:latin typeface="Times New Roman" charset="0"/>
                <a:ea typeface="ＭＳ Ｐゴシック" charset="0"/>
              </a:defRPr>
            </a:lvl3pPr>
            <a:lvl4pPr marL="1600200" indent="-228600">
              <a:defRPr sz="8800">
                <a:solidFill>
                  <a:schemeClr val="tx1"/>
                </a:solidFill>
                <a:latin typeface="Times New Roman" charset="0"/>
                <a:ea typeface="ＭＳ Ｐゴシック" charset="0"/>
              </a:defRPr>
            </a:lvl4pPr>
            <a:lvl5pPr marL="2057400" indent="-228600">
              <a:defRPr sz="88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88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88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88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8800">
                <a:solidFill>
                  <a:schemeClr val="tx1"/>
                </a:solidFill>
                <a:latin typeface="Times New Roman" charset="0"/>
                <a:ea typeface="ＭＳ Ｐゴシック" charset="0"/>
              </a:defRPr>
            </a:lvl9pPr>
          </a:lstStyle>
          <a:p>
            <a:r>
              <a:rPr lang="en-US" sz="900" b="1" dirty="0">
                <a:solidFill>
                  <a:srgbClr val="000000"/>
                </a:solidFill>
                <a:latin typeface="Arial" charset="0"/>
                <a:cs typeface="Arial" charset="0"/>
              </a:rPr>
              <a:t>UTC</a:t>
            </a:r>
          </a:p>
        </p:txBody>
      </p:sp>
      <p:sp>
        <p:nvSpPr>
          <p:cNvPr id="43" name="TextBox 16"/>
          <p:cNvSpPr txBox="1">
            <a:spLocks noChangeArrowheads="1"/>
          </p:cNvSpPr>
          <p:nvPr/>
        </p:nvSpPr>
        <p:spPr bwMode="auto">
          <a:xfrm>
            <a:off x="1487009" y="2182280"/>
            <a:ext cx="679487" cy="27699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8800">
                <a:solidFill>
                  <a:schemeClr val="tx1"/>
                </a:solidFill>
                <a:latin typeface="Times New Roman" charset="0"/>
                <a:ea typeface="ＭＳ Ｐゴシック" charset="0"/>
                <a:cs typeface="ＭＳ Ｐゴシック" charset="0"/>
              </a:defRPr>
            </a:lvl1pPr>
            <a:lvl2pPr marL="742950" indent="-285750">
              <a:defRPr sz="8800">
                <a:solidFill>
                  <a:schemeClr val="tx1"/>
                </a:solidFill>
                <a:latin typeface="Times New Roman" charset="0"/>
                <a:ea typeface="ＭＳ Ｐゴシック" charset="0"/>
              </a:defRPr>
            </a:lvl2pPr>
            <a:lvl3pPr marL="1143000" indent="-228600">
              <a:defRPr sz="8800">
                <a:solidFill>
                  <a:schemeClr val="tx1"/>
                </a:solidFill>
                <a:latin typeface="Times New Roman" charset="0"/>
                <a:ea typeface="ＭＳ Ｐゴシック" charset="0"/>
              </a:defRPr>
            </a:lvl3pPr>
            <a:lvl4pPr marL="1600200" indent="-228600">
              <a:defRPr sz="8800">
                <a:solidFill>
                  <a:schemeClr val="tx1"/>
                </a:solidFill>
                <a:latin typeface="Times New Roman" charset="0"/>
                <a:ea typeface="ＭＳ Ｐゴシック" charset="0"/>
              </a:defRPr>
            </a:lvl4pPr>
            <a:lvl5pPr marL="2057400" indent="-228600">
              <a:defRPr sz="88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88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88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88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8800">
                <a:solidFill>
                  <a:schemeClr val="tx1"/>
                </a:solidFill>
                <a:latin typeface="Times New Roman" charset="0"/>
                <a:ea typeface="ＭＳ Ｐゴシック" charset="0"/>
              </a:defRPr>
            </a:lvl9pPr>
          </a:lstStyle>
          <a:p>
            <a:r>
              <a:rPr lang="en-US" sz="1200" b="1" dirty="0" smtClean="0">
                <a:solidFill>
                  <a:srgbClr val="000000"/>
                </a:solidFill>
                <a:latin typeface="Arial" charset="0"/>
                <a:cs typeface="Arial" charset="0"/>
              </a:rPr>
              <a:t>Plate 1</a:t>
            </a:r>
            <a:endParaRPr lang="en-US" sz="1200" b="1" dirty="0">
              <a:solidFill>
                <a:srgbClr val="000000"/>
              </a:solidFill>
              <a:latin typeface="Arial" charset="0"/>
              <a:cs typeface="Arial" charset="0"/>
            </a:endParaRPr>
          </a:p>
        </p:txBody>
      </p:sp>
      <p:sp>
        <p:nvSpPr>
          <p:cNvPr id="44" name="TextBox 268"/>
          <p:cNvSpPr txBox="1">
            <a:spLocks noChangeArrowheads="1"/>
          </p:cNvSpPr>
          <p:nvPr/>
        </p:nvSpPr>
        <p:spPr bwMode="auto">
          <a:xfrm>
            <a:off x="1491323" y="3260793"/>
            <a:ext cx="675173" cy="27699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8800">
                <a:solidFill>
                  <a:schemeClr val="tx1"/>
                </a:solidFill>
                <a:latin typeface="Times New Roman" charset="0"/>
                <a:ea typeface="ＭＳ Ｐゴシック" charset="0"/>
                <a:cs typeface="ＭＳ Ｐゴシック" charset="0"/>
              </a:defRPr>
            </a:lvl1pPr>
            <a:lvl2pPr marL="742950" indent="-285750">
              <a:defRPr sz="8800">
                <a:solidFill>
                  <a:schemeClr val="tx1"/>
                </a:solidFill>
                <a:latin typeface="Times New Roman" charset="0"/>
                <a:ea typeface="ＭＳ Ｐゴシック" charset="0"/>
              </a:defRPr>
            </a:lvl2pPr>
            <a:lvl3pPr marL="1143000" indent="-228600">
              <a:defRPr sz="8800">
                <a:solidFill>
                  <a:schemeClr val="tx1"/>
                </a:solidFill>
                <a:latin typeface="Times New Roman" charset="0"/>
                <a:ea typeface="ＭＳ Ｐゴシック" charset="0"/>
              </a:defRPr>
            </a:lvl3pPr>
            <a:lvl4pPr marL="1600200" indent="-228600">
              <a:defRPr sz="8800">
                <a:solidFill>
                  <a:schemeClr val="tx1"/>
                </a:solidFill>
                <a:latin typeface="Times New Roman" charset="0"/>
                <a:ea typeface="ＭＳ Ｐゴシック" charset="0"/>
              </a:defRPr>
            </a:lvl4pPr>
            <a:lvl5pPr marL="2057400" indent="-228600">
              <a:defRPr sz="88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88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88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88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8800">
                <a:solidFill>
                  <a:schemeClr val="tx1"/>
                </a:solidFill>
                <a:latin typeface="Times New Roman" charset="0"/>
                <a:ea typeface="ＭＳ Ｐゴシック" charset="0"/>
              </a:defRPr>
            </a:lvl9pPr>
          </a:lstStyle>
          <a:p>
            <a:r>
              <a:rPr lang="en-US" sz="1200" b="1" dirty="0">
                <a:solidFill>
                  <a:srgbClr val="000000"/>
                </a:solidFill>
                <a:latin typeface="Arial" charset="0"/>
                <a:cs typeface="Arial" charset="0"/>
              </a:rPr>
              <a:t>Plate 2</a:t>
            </a:r>
          </a:p>
        </p:txBody>
      </p:sp>
      <p:grpSp>
        <p:nvGrpSpPr>
          <p:cNvPr id="71" name="Group 70"/>
          <p:cNvGrpSpPr/>
          <p:nvPr/>
        </p:nvGrpSpPr>
        <p:grpSpPr>
          <a:xfrm>
            <a:off x="169810" y="2259377"/>
            <a:ext cx="502506" cy="846306"/>
            <a:chOff x="54401" y="2229746"/>
            <a:chExt cx="502506" cy="846306"/>
          </a:xfrm>
        </p:grpSpPr>
        <p:sp>
          <p:nvSpPr>
            <p:cNvPr id="54" name="Rectangle 6"/>
            <p:cNvSpPr>
              <a:spLocks noChangeArrowheads="1"/>
            </p:cNvSpPr>
            <p:nvPr/>
          </p:nvSpPr>
          <p:spPr bwMode="auto">
            <a:xfrm>
              <a:off x="109166" y="2250393"/>
              <a:ext cx="195332" cy="698243"/>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800">
                <a:solidFill>
                  <a:srgbClr val="000000"/>
                </a:solidFill>
              </a:endParaRPr>
            </a:p>
          </p:txBody>
        </p:sp>
        <p:sp>
          <p:nvSpPr>
            <p:cNvPr id="61" name="TextBox 215"/>
            <p:cNvSpPr txBox="1">
              <a:spLocks noChangeArrowheads="1"/>
            </p:cNvSpPr>
            <p:nvPr/>
          </p:nvSpPr>
          <p:spPr bwMode="auto">
            <a:xfrm rot="16200000">
              <a:off x="-137452" y="2421599"/>
              <a:ext cx="799203" cy="41549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8800">
                  <a:solidFill>
                    <a:schemeClr val="tx1"/>
                  </a:solidFill>
                  <a:latin typeface="Times New Roman" charset="0"/>
                  <a:ea typeface="ＭＳ Ｐゴシック" charset="0"/>
                  <a:cs typeface="ＭＳ Ｐゴシック" charset="0"/>
                </a:defRPr>
              </a:lvl1pPr>
              <a:lvl2pPr marL="742950" indent="-285750">
                <a:defRPr sz="8800">
                  <a:solidFill>
                    <a:schemeClr val="tx1"/>
                  </a:solidFill>
                  <a:latin typeface="Times New Roman" charset="0"/>
                  <a:ea typeface="ＭＳ Ｐゴシック" charset="0"/>
                </a:defRPr>
              </a:lvl2pPr>
              <a:lvl3pPr marL="1143000" indent="-228600">
                <a:defRPr sz="8800">
                  <a:solidFill>
                    <a:schemeClr val="tx1"/>
                  </a:solidFill>
                  <a:latin typeface="Times New Roman" charset="0"/>
                  <a:ea typeface="ＭＳ Ｐゴシック" charset="0"/>
                </a:defRPr>
              </a:lvl3pPr>
              <a:lvl4pPr marL="1600200" indent="-228600">
                <a:defRPr sz="8800">
                  <a:solidFill>
                    <a:schemeClr val="tx1"/>
                  </a:solidFill>
                  <a:latin typeface="Times New Roman" charset="0"/>
                  <a:ea typeface="ＭＳ Ｐゴシック" charset="0"/>
                </a:defRPr>
              </a:lvl4pPr>
              <a:lvl5pPr marL="2057400" indent="-228600">
                <a:defRPr sz="88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88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88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88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8800">
                  <a:solidFill>
                    <a:schemeClr val="tx1"/>
                  </a:solidFill>
                  <a:latin typeface="Times New Roman" charset="0"/>
                  <a:ea typeface="ＭＳ Ｐゴシック" charset="0"/>
                </a:defRPr>
              </a:lvl9pPr>
            </a:lstStyle>
            <a:p>
              <a:r>
                <a:rPr lang="en-US" sz="1050" b="1" dirty="0">
                  <a:solidFill>
                    <a:srgbClr val="000000"/>
                  </a:solidFill>
                  <a:latin typeface="Arial" charset="0"/>
                  <a:cs typeface="Arial" charset="0"/>
                </a:rPr>
                <a:t>% of </a:t>
              </a:r>
              <a:r>
                <a:rPr lang="en-US" sz="1050" b="1" dirty="0" smtClean="0">
                  <a:solidFill>
                    <a:srgbClr val="000000"/>
                  </a:solidFill>
                  <a:latin typeface="Arial" charset="0"/>
                  <a:cs typeface="Arial" charset="0"/>
                </a:rPr>
                <a:t>UTC</a:t>
              </a:r>
            </a:p>
            <a:p>
              <a:endParaRPr lang="en-US" sz="1050" b="1" dirty="0">
                <a:solidFill>
                  <a:srgbClr val="000000"/>
                </a:solidFill>
                <a:latin typeface="Arial" charset="0"/>
                <a:cs typeface="Arial" charset="0"/>
              </a:endParaRPr>
            </a:p>
          </p:txBody>
        </p:sp>
        <p:sp>
          <p:nvSpPr>
            <p:cNvPr id="55" name="TextBox 5"/>
            <p:cNvSpPr txBox="1">
              <a:spLocks noChangeArrowheads="1"/>
            </p:cNvSpPr>
            <p:nvPr/>
          </p:nvSpPr>
          <p:spPr bwMode="auto">
            <a:xfrm>
              <a:off x="201070" y="2230599"/>
              <a:ext cx="355837" cy="215444"/>
            </a:xfrm>
            <a:prstGeom prst="rect">
              <a:avLst/>
            </a:prstGeom>
            <a:noFill/>
            <a:ln>
              <a:noFill/>
            </a:ln>
          </p:spPr>
          <p:txBody>
            <a:bodyPr wrap="none">
              <a:spAutoFit/>
            </a:bodyPr>
            <a:lstStyle>
              <a:lvl1pPr>
                <a:defRPr sz="8800">
                  <a:solidFill>
                    <a:schemeClr val="tx1"/>
                  </a:solidFill>
                  <a:latin typeface="Times New Roman" charset="0"/>
                  <a:ea typeface="ＭＳ Ｐゴシック" charset="0"/>
                  <a:cs typeface="ＭＳ Ｐゴシック" charset="0"/>
                </a:defRPr>
              </a:lvl1pPr>
              <a:lvl2pPr marL="742950" indent="-285750">
                <a:defRPr sz="8800">
                  <a:solidFill>
                    <a:schemeClr val="tx1"/>
                  </a:solidFill>
                  <a:latin typeface="Times New Roman" charset="0"/>
                  <a:ea typeface="ＭＳ Ｐゴシック" charset="0"/>
                </a:defRPr>
              </a:lvl2pPr>
              <a:lvl3pPr marL="1143000" indent="-228600">
                <a:defRPr sz="8800">
                  <a:solidFill>
                    <a:schemeClr val="tx1"/>
                  </a:solidFill>
                  <a:latin typeface="Times New Roman" charset="0"/>
                  <a:ea typeface="ＭＳ Ｐゴシック" charset="0"/>
                </a:defRPr>
              </a:lvl3pPr>
              <a:lvl4pPr marL="1600200" indent="-228600">
                <a:defRPr sz="8800">
                  <a:solidFill>
                    <a:schemeClr val="tx1"/>
                  </a:solidFill>
                  <a:latin typeface="Times New Roman" charset="0"/>
                  <a:ea typeface="ＭＳ Ｐゴシック" charset="0"/>
                </a:defRPr>
              </a:lvl4pPr>
              <a:lvl5pPr marL="2057400" indent="-228600">
                <a:defRPr sz="88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88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88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88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8800">
                  <a:solidFill>
                    <a:schemeClr val="tx1"/>
                  </a:solidFill>
                  <a:latin typeface="Times New Roman" charset="0"/>
                  <a:ea typeface="ＭＳ Ｐゴシック" charset="0"/>
                </a:defRPr>
              </a:lvl9pPr>
            </a:lstStyle>
            <a:p>
              <a:r>
                <a:rPr lang="en-US" sz="800" b="1" dirty="0">
                  <a:solidFill>
                    <a:srgbClr val="000000"/>
                  </a:solidFill>
                  <a:latin typeface="Arial" charset="0"/>
                  <a:cs typeface="Arial" charset="0"/>
                </a:rPr>
                <a:t>100</a:t>
              </a:r>
            </a:p>
          </p:txBody>
        </p:sp>
        <p:sp>
          <p:nvSpPr>
            <p:cNvPr id="56" name="TextBox 219"/>
            <p:cNvSpPr txBox="1">
              <a:spLocks noChangeArrowheads="1"/>
            </p:cNvSpPr>
            <p:nvPr/>
          </p:nvSpPr>
          <p:spPr bwMode="auto">
            <a:xfrm>
              <a:off x="231185" y="2351423"/>
              <a:ext cx="298780" cy="215444"/>
            </a:xfrm>
            <a:prstGeom prst="rect">
              <a:avLst/>
            </a:prstGeom>
            <a:noFill/>
            <a:ln>
              <a:noFill/>
            </a:ln>
          </p:spPr>
          <p:txBody>
            <a:bodyPr wrap="none">
              <a:spAutoFit/>
            </a:bodyPr>
            <a:lstStyle>
              <a:lvl1pPr>
                <a:defRPr sz="8800">
                  <a:solidFill>
                    <a:schemeClr val="tx1"/>
                  </a:solidFill>
                  <a:latin typeface="Times New Roman" charset="0"/>
                  <a:ea typeface="ＭＳ Ｐゴシック" charset="0"/>
                  <a:cs typeface="ＭＳ Ｐゴシック" charset="0"/>
                </a:defRPr>
              </a:lvl1pPr>
              <a:lvl2pPr marL="742950" indent="-285750">
                <a:defRPr sz="8800">
                  <a:solidFill>
                    <a:schemeClr val="tx1"/>
                  </a:solidFill>
                  <a:latin typeface="Times New Roman" charset="0"/>
                  <a:ea typeface="ＭＳ Ｐゴシック" charset="0"/>
                </a:defRPr>
              </a:lvl2pPr>
              <a:lvl3pPr marL="1143000" indent="-228600">
                <a:defRPr sz="8800">
                  <a:solidFill>
                    <a:schemeClr val="tx1"/>
                  </a:solidFill>
                  <a:latin typeface="Times New Roman" charset="0"/>
                  <a:ea typeface="ＭＳ Ｐゴシック" charset="0"/>
                </a:defRPr>
              </a:lvl3pPr>
              <a:lvl4pPr marL="1600200" indent="-228600">
                <a:defRPr sz="8800">
                  <a:solidFill>
                    <a:schemeClr val="tx1"/>
                  </a:solidFill>
                  <a:latin typeface="Times New Roman" charset="0"/>
                  <a:ea typeface="ＭＳ Ｐゴシック" charset="0"/>
                </a:defRPr>
              </a:lvl4pPr>
              <a:lvl5pPr marL="2057400" indent="-228600">
                <a:defRPr sz="88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88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88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88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8800">
                  <a:solidFill>
                    <a:schemeClr val="tx1"/>
                  </a:solidFill>
                  <a:latin typeface="Times New Roman" charset="0"/>
                  <a:ea typeface="ＭＳ Ｐゴシック" charset="0"/>
                </a:defRPr>
              </a:lvl9pPr>
            </a:lstStyle>
            <a:p>
              <a:r>
                <a:rPr lang="en-US" sz="800" b="1">
                  <a:solidFill>
                    <a:srgbClr val="000000"/>
                  </a:solidFill>
                  <a:latin typeface="Arial" charset="0"/>
                  <a:cs typeface="Arial" charset="0"/>
                </a:rPr>
                <a:t>80</a:t>
              </a:r>
            </a:p>
          </p:txBody>
        </p:sp>
        <p:sp>
          <p:nvSpPr>
            <p:cNvPr id="57" name="TextBox 220"/>
            <p:cNvSpPr txBox="1">
              <a:spLocks noChangeArrowheads="1"/>
            </p:cNvSpPr>
            <p:nvPr/>
          </p:nvSpPr>
          <p:spPr bwMode="auto">
            <a:xfrm>
              <a:off x="229460" y="2479151"/>
              <a:ext cx="298780" cy="215444"/>
            </a:xfrm>
            <a:prstGeom prst="rect">
              <a:avLst/>
            </a:prstGeom>
            <a:noFill/>
            <a:ln>
              <a:noFill/>
            </a:ln>
          </p:spPr>
          <p:txBody>
            <a:bodyPr wrap="none">
              <a:spAutoFit/>
            </a:bodyPr>
            <a:lstStyle>
              <a:lvl1pPr>
                <a:defRPr sz="8800">
                  <a:solidFill>
                    <a:schemeClr val="tx1"/>
                  </a:solidFill>
                  <a:latin typeface="Times New Roman" charset="0"/>
                  <a:ea typeface="ＭＳ Ｐゴシック" charset="0"/>
                  <a:cs typeface="ＭＳ Ｐゴシック" charset="0"/>
                </a:defRPr>
              </a:lvl1pPr>
              <a:lvl2pPr marL="742950" indent="-285750">
                <a:defRPr sz="8800">
                  <a:solidFill>
                    <a:schemeClr val="tx1"/>
                  </a:solidFill>
                  <a:latin typeface="Times New Roman" charset="0"/>
                  <a:ea typeface="ＭＳ Ｐゴシック" charset="0"/>
                </a:defRPr>
              </a:lvl2pPr>
              <a:lvl3pPr marL="1143000" indent="-228600">
                <a:defRPr sz="8800">
                  <a:solidFill>
                    <a:schemeClr val="tx1"/>
                  </a:solidFill>
                  <a:latin typeface="Times New Roman" charset="0"/>
                  <a:ea typeface="ＭＳ Ｐゴシック" charset="0"/>
                </a:defRPr>
              </a:lvl3pPr>
              <a:lvl4pPr marL="1600200" indent="-228600">
                <a:defRPr sz="8800">
                  <a:solidFill>
                    <a:schemeClr val="tx1"/>
                  </a:solidFill>
                  <a:latin typeface="Times New Roman" charset="0"/>
                  <a:ea typeface="ＭＳ Ｐゴシック" charset="0"/>
                </a:defRPr>
              </a:lvl4pPr>
              <a:lvl5pPr marL="2057400" indent="-228600">
                <a:defRPr sz="88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88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88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88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8800">
                  <a:solidFill>
                    <a:schemeClr val="tx1"/>
                  </a:solidFill>
                  <a:latin typeface="Times New Roman" charset="0"/>
                  <a:ea typeface="ＭＳ Ｐゴシック" charset="0"/>
                </a:defRPr>
              </a:lvl9pPr>
            </a:lstStyle>
            <a:p>
              <a:r>
                <a:rPr lang="en-US" sz="800" b="1">
                  <a:solidFill>
                    <a:srgbClr val="000000"/>
                  </a:solidFill>
                  <a:latin typeface="Arial" charset="0"/>
                  <a:cs typeface="Arial" charset="0"/>
                </a:rPr>
                <a:t>60</a:t>
              </a:r>
            </a:p>
          </p:txBody>
        </p:sp>
        <p:sp>
          <p:nvSpPr>
            <p:cNvPr id="58" name="TextBox 221"/>
            <p:cNvSpPr txBox="1">
              <a:spLocks noChangeArrowheads="1"/>
            </p:cNvSpPr>
            <p:nvPr/>
          </p:nvSpPr>
          <p:spPr bwMode="auto">
            <a:xfrm>
              <a:off x="228107" y="2612055"/>
              <a:ext cx="298780" cy="215444"/>
            </a:xfrm>
            <a:prstGeom prst="rect">
              <a:avLst/>
            </a:prstGeom>
            <a:noFill/>
            <a:ln>
              <a:noFill/>
            </a:ln>
          </p:spPr>
          <p:txBody>
            <a:bodyPr wrap="none">
              <a:spAutoFit/>
            </a:bodyPr>
            <a:lstStyle>
              <a:lvl1pPr>
                <a:defRPr sz="8800">
                  <a:solidFill>
                    <a:schemeClr val="tx1"/>
                  </a:solidFill>
                  <a:latin typeface="Times New Roman" charset="0"/>
                  <a:ea typeface="ＭＳ Ｐゴシック" charset="0"/>
                  <a:cs typeface="ＭＳ Ｐゴシック" charset="0"/>
                </a:defRPr>
              </a:lvl1pPr>
              <a:lvl2pPr marL="742950" indent="-285750">
                <a:defRPr sz="8800">
                  <a:solidFill>
                    <a:schemeClr val="tx1"/>
                  </a:solidFill>
                  <a:latin typeface="Times New Roman" charset="0"/>
                  <a:ea typeface="ＭＳ Ｐゴシック" charset="0"/>
                </a:defRPr>
              </a:lvl2pPr>
              <a:lvl3pPr marL="1143000" indent="-228600">
                <a:defRPr sz="8800">
                  <a:solidFill>
                    <a:schemeClr val="tx1"/>
                  </a:solidFill>
                  <a:latin typeface="Times New Roman" charset="0"/>
                  <a:ea typeface="ＭＳ Ｐゴシック" charset="0"/>
                </a:defRPr>
              </a:lvl3pPr>
              <a:lvl4pPr marL="1600200" indent="-228600">
                <a:defRPr sz="8800">
                  <a:solidFill>
                    <a:schemeClr val="tx1"/>
                  </a:solidFill>
                  <a:latin typeface="Times New Roman" charset="0"/>
                  <a:ea typeface="ＭＳ Ｐゴシック" charset="0"/>
                </a:defRPr>
              </a:lvl4pPr>
              <a:lvl5pPr marL="2057400" indent="-228600">
                <a:defRPr sz="88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88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88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88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8800">
                  <a:solidFill>
                    <a:schemeClr val="tx1"/>
                  </a:solidFill>
                  <a:latin typeface="Times New Roman" charset="0"/>
                  <a:ea typeface="ＭＳ Ｐゴシック" charset="0"/>
                </a:defRPr>
              </a:lvl9pPr>
            </a:lstStyle>
            <a:p>
              <a:r>
                <a:rPr lang="en-US" sz="800" b="1">
                  <a:solidFill>
                    <a:srgbClr val="000000"/>
                  </a:solidFill>
                  <a:latin typeface="Arial" charset="0"/>
                  <a:cs typeface="Arial" charset="0"/>
                </a:rPr>
                <a:t>40</a:t>
              </a:r>
            </a:p>
          </p:txBody>
        </p:sp>
        <p:sp>
          <p:nvSpPr>
            <p:cNvPr id="59" name="TextBox 222"/>
            <p:cNvSpPr txBox="1">
              <a:spLocks noChangeArrowheads="1"/>
            </p:cNvSpPr>
            <p:nvPr/>
          </p:nvSpPr>
          <p:spPr bwMode="auto">
            <a:xfrm>
              <a:off x="228107" y="2734608"/>
              <a:ext cx="298780" cy="215444"/>
            </a:xfrm>
            <a:prstGeom prst="rect">
              <a:avLst/>
            </a:prstGeom>
            <a:noFill/>
            <a:ln>
              <a:noFill/>
            </a:ln>
          </p:spPr>
          <p:txBody>
            <a:bodyPr wrap="none">
              <a:spAutoFit/>
            </a:bodyPr>
            <a:lstStyle>
              <a:lvl1pPr>
                <a:defRPr sz="8800">
                  <a:solidFill>
                    <a:schemeClr val="tx1"/>
                  </a:solidFill>
                  <a:latin typeface="Times New Roman" charset="0"/>
                  <a:ea typeface="ＭＳ Ｐゴシック" charset="0"/>
                  <a:cs typeface="ＭＳ Ｐゴシック" charset="0"/>
                </a:defRPr>
              </a:lvl1pPr>
              <a:lvl2pPr marL="742950" indent="-285750">
                <a:defRPr sz="8800">
                  <a:solidFill>
                    <a:schemeClr val="tx1"/>
                  </a:solidFill>
                  <a:latin typeface="Times New Roman" charset="0"/>
                  <a:ea typeface="ＭＳ Ｐゴシック" charset="0"/>
                </a:defRPr>
              </a:lvl2pPr>
              <a:lvl3pPr marL="1143000" indent="-228600">
                <a:defRPr sz="8800">
                  <a:solidFill>
                    <a:schemeClr val="tx1"/>
                  </a:solidFill>
                  <a:latin typeface="Times New Roman" charset="0"/>
                  <a:ea typeface="ＭＳ Ｐゴシック" charset="0"/>
                </a:defRPr>
              </a:lvl3pPr>
              <a:lvl4pPr marL="1600200" indent="-228600">
                <a:defRPr sz="8800">
                  <a:solidFill>
                    <a:schemeClr val="tx1"/>
                  </a:solidFill>
                  <a:latin typeface="Times New Roman" charset="0"/>
                  <a:ea typeface="ＭＳ Ｐゴシック" charset="0"/>
                </a:defRPr>
              </a:lvl4pPr>
              <a:lvl5pPr marL="2057400" indent="-228600">
                <a:defRPr sz="88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88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88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88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8800">
                  <a:solidFill>
                    <a:schemeClr val="tx1"/>
                  </a:solidFill>
                  <a:latin typeface="Times New Roman" charset="0"/>
                  <a:ea typeface="ＭＳ Ｐゴシック" charset="0"/>
                </a:defRPr>
              </a:lvl9pPr>
            </a:lstStyle>
            <a:p>
              <a:r>
                <a:rPr lang="en-US" sz="800" b="1">
                  <a:solidFill>
                    <a:srgbClr val="000000"/>
                  </a:solidFill>
                  <a:latin typeface="Arial" charset="0"/>
                  <a:cs typeface="Arial" charset="0"/>
                </a:rPr>
                <a:t>20</a:t>
              </a:r>
            </a:p>
          </p:txBody>
        </p:sp>
        <p:sp>
          <p:nvSpPr>
            <p:cNvPr id="60" name="TextBox 223"/>
            <p:cNvSpPr txBox="1">
              <a:spLocks noChangeArrowheads="1"/>
            </p:cNvSpPr>
            <p:nvPr/>
          </p:nvSpPr>
          <p:spPr bwMode="auto">
            <a:xfrm>
              <a:off x="279362" y="2860608"/>
              <a:ext cx="241723" cy="215444"/>
            </a:xfrm>
            <a:prstGeom prst="rect">
              <a:avLst/>
            </a:prstGeom>
            <a:noFill/>
            <a:ln>
              <a:noFill/>
            </a:ln>
          </p:spPr>
          <p:txBody>
            <a:bodyPr wrap="none">
              <a:spAutoFit/>
            </a:bodyPr>
            <a:lstStyle>
              <a:lvl1pPr>
                <a:defRPr sz="8800">
                  <a:solidFill>
                    <a:schemeClr val="tx1"/>
                  </a:solidFill>
                  <a:latin typeface="Times New Roman" charset="0"/>
                  <a:ea typeface="ＭＳ Ｐゴシック" charset="0"/>
                  <a:cs typeface="ＭＳ Ｐゴシック" charset="0"/>
                </a:defRPr>
              </a:lvl1pPr>
              <a:lvl2pPr marL="742950" indent="-285750">
                <a:defRPr sz="8800">
                  <a:solidFill>
                    <a:schemeClr val="tx1"/>
                  </a:solidFill>
                  <a:latin typeface="Times New Roman" charset="0"/>
                  <a:ea typeface="ＭＳ Ｐゴシック" charset="0"/>
                </a:defRPr>
              </a:lvl2pPr>
              <a:lvl3pPr marL="1143000" indent="-228600">
                <a:defRPr sz="8800">
                  <a:solidFill>
                    <a:schemeClr val="tx1"/>
                  </a:solidFill>
                  <a:latin typeface="Times New Roman" charset="0"/>
                  <a:ea typeface="ＭＳ Ｐゴシック" charset="0"/>
                </a:defRPr>
              </a:lvl3pPr>
              <a:lvl4pPr marL="1600200" indent="-228600">
                <a:defRPr sz="8800">
                  <a:solidFill>
                    <a:schemeClr val="tx1"/>
                  </a:solidFill>
                  <a:latin typeface="Times New Roman" charset="0"/>
                  <a:ea typeface="ＭＳ Ｐゴシック" charset="0"/>
                </a:defRPr>
              </a:lvl4pPr>
              <a:lvl5pPr marL="2057400" indent="-228600">
                <a:defRPr sz="88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88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88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88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8800">
                  <a:solidFill>
                    <a:schemeClr val="tx1"/>
                  </a:solidFill>
                  <a:latin typeface="Times New Roman" charset="0"/>
                  <a:ea typeface="ＭＳ Ｐゴシック" charset="0"/>
                </a:defRPr>
              </a:lvl9pPr>
            </a:lstStyle>
            <a:p>
              <a:r>
                <a:rPr lang="en-US" sz="800" b="1" dirty="0">
                  <a:solidFill>
                    <a:srgbClr val="000000"/>
                  </a:solidFill>
                  <a:latin typeface="Arial" charset="0"/>
                  <a:cs typeface="Arial" charset="0"/>
                </a:rPr>
                <a:t>0</a:t>
              </a:r>
            </a:p>
          </p:txBody>
        </p:sp>
      </p:grpSp>
      <p:grpSp>
        <p:nvGrpSpPr>
          <p:cNvPr id="72" name="Group 71"/>
          <p:cNvGrpSpPr/>
          <p:nvPr/>
        </p:nvGrpSpPr>
        <p:grpSpPr>
          <a:xfrm>
            <a:off x="161972" y="3306271"/>
            <a:ext cx="502506" cy="846306"/>
            <a:chOff x="54401" y="2229746"/>
            <a:chExt cx="502506" cy="846306"/>
          </a:xfrm>
        </p:grpSpPr>
        <p:sp>
          <p:nvSpPr>
            <p:cNvPr id="73" name="Rectangle 6"/>
            <p:cNvSpPr>
              <a:spLocks noChangeArrowheads="1"/>
            </p:cNvSpPr>
            <p:nvPr/>
          </p:nvSpPr>
          <p:spPr bwMode="auto">
            <a:xfrm>
              <a:off x="109166" y="2250393"/>
              <a:ext cx="195332" cy="698243"/>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800">
                <a:solidFill>
                  <a:srgbClr val="000000"/>
                </a:solidFill>
              </a:endParaRPr>
            </a:p>
          </p:txBody>
        </p:sp>
        <p:sp>
          <p:nvSpPr>
            <p:cNvPr id="74" name="TextBox 215"/>
            <p:cNvSpPr txBox="1">
              <a:spLocks noChangeArrowheads="1"/>
            </p:cNvSpPr>
            <p:nvPr/>
          </p:nvSpPr>
          <p:spPr bwMode="auto">
            <a:xfrm rot="16200000">
              <a:off x="-137452" y="2421599"/>
              <a:ext cx="799203" cy="41549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8800">
                  <a:solidFill>
                    <a:schemeClr val="tx1"/>
                  </a:solidFill>
                  <a:latin typeface="Times New Roman" charset="0"/>
                  <a:ea typeface="ＭＳ Ｐゴシック" charset="0"/>
                  <a:cs typeface="ＭＳ Ｐゴシック" charset="0"/>
                </a:defRPr>
              </a:lvl1pPr>
              <a:lvl2pPr marL="742950" indent="-285750">
                <a:defRPr sz="8800">
                  <a:solidFill>
                    <a:schemeClr val="tx1"/>
                  </a:solidFill>
                  <a:latin typeface="Times New Roman" charset="0"/>
                  <a:ea typeface="ＭＳ Ｐゴシック" charset="0"/>
                </a:defRPr>
              </a:lvl2pPr>
              <a:lvl3pPr marL="1143000" indent="-228600">
                <a:defRPr sz="8800">
                  <a:solidFill>
                    <a:schemeClr val="tx1"/>
                  </a:solidFill>
                  <a:latin typeface="Times New Roman" charset="0"/>
                  <a:ea typeface="ＭＳ Ｐゴシック" charset="0"/>
                </a:defRPr>
              </a:lvl3pPr>
              <a:lvl4pPr marL="1600200" indent="-228600">
                <a:defRPr sz="8800">
                  <a:solidFill>
                    <a:schemeClr val="tx1"/>
                  </a:solidFill>
                  <a:latin typeface="Times New Roman" charset="0"/>
                  <a:ea typeface="ＭＳ Ｐゴシック" charset="0"/>
                </a:defRPr>
              </a:lvl4pPr>
              <a:lvl5pPr marL="2057400" indent="-228600">
                <a:defRPr sz="88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88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88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88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8800">
                  <a:solidFill>
                    <a:schemeClr val="tx1"/>
                  </a:solidFill>
                  <a:latin typeface="Times New Roman" charset="0"/>
                  <a:ea typeface="ＭＳ Ｐゴシック" charset="0"/>
                </a:defRPr>
              </a:lvl9pPr>
            </a:lstStyle>
            <a:p>
              <a:r>
                <a:rPr lang="en-US" sz="1050" b="1" dirty="0">
                  <a:solidFill>
                    <a:srgbClr val="000000"/>
                  </a:solidFill>
                  <a:latin typeface="Arial" charset="0"/>
                  <a:cs typeface="Arial" charset="0"/>
                </a:rPr>
                <a:t>% of </a:t>
              </a:r>
              <a:r>
                <a:rPr lang="en-US" sz="1050" b="1" dirty="0" smtClean="0">
                  <a:solidFill>
                    <a:srgbClr val="000000"/>
                  </a:solidFill>
                  <a:latin typeface="Arial" charset="0"/>
                  <a:cs typeface="Arial" charset="0"/>
                </a:rPr>
                <a:t>UTC</a:t>
              </a:r>
            </a:p>
            <a:p>
              <a:endParaRPr lang="en-US" sz="1050" b="1" dirty="0">
                <a:solidFill>
                  <a:srgbClr val="000000"/>
                </a:solidFill>
                <a:latin typeface="Arial" charset="0"/>
                <a:cs typeface="Arial" charset="0"/>
              </a:endParaRPr>
            </a:p>
          </p:txBody>
        </p:sp>
        <p:sp>
          <p:nvSpPr>
            <p:cNvPr id="75" name="TextBox 5"/>
            <p:cNvSpPr txBox="1">
              <a:spLocks noChangeArrowheads="1"/>
            </p:cNvSpPr>
            <p:nvPr/>
          </p:nvSpPr>
          <p:spPr bwMode="auto">
            <a:xfrm>
              <a:off x="201070" y="2230599"/>
              <a:ext cx="355837" cy="215444"/>
            </a:xfrm>
            <a:prstGeom prst="rect">
              <a:avLst/>
            </a:prstGeom>
            <a:noFill/>
            <a:ln>
              <a:noFill/>
            </a:ln>
          </p:spPr>
          <p:txBody>
            <a:bodyPr wrap="none">
              <a:spAutoFit/>
            </a:bodyPr>
            <a:lstStyle>
              <a:lvl1pPr>
                <a:defRPr sz="8800">
                  <a:solidFill>
                    <a:schemeClr val="tx1"/>
                  </a:solidFill>
                  <a:latin typeface="Times New Roman" charset="0"/>
                  <a:ea typeface="ＭＳ Ｐゴシック" charset="0"/>
                  <a:cs typeface="ＭＳ Ｐゴシック" charset="0"/>
                </a:defRPr>
              </a:lvl1pPr>
              <a:lvl2pPr marL="742950" indent="-285750">
                <a:defRPr sz="8800">
                  <a:solidFill>
                    <a:schemeClr val="tx1"/>
                  </a:solidFill>
                  <a:latin typeface="Times New Roman" charset="0"/>
                  <a:ea typeface="ＭＳ Ｐゴシック" charset="0"/>
                </a:defRPr>
              </a:lvl2pPr>
              <a:lvl3pPr marL="1143000" indent="-228600">
                <a:defRPr sz="8800">
                  <a:solidFill>
                    <a:schemeClr val="tx1"/>
                  </a:solidFill>
                  <a:latin typeface="Times New Roman" charset="0"/>
                  <a:ea typeface="ＭＳ Ｐゴシック" charset="0"/>
                </a:defRPr>
              </a:lvl3pPr>
              <a:lvl4pPr marL="1600200" indent="-228600">
                <a:defRPr sz="8800">
                  <a:solidFill>
                    <a:schemeClr val="tx1"/>
                  </a:solidFill>
                  <a:latin typeface="Times New Roman" charset="0"/>
                  <a:ea typeface="ＭＳ Ｐゴシック" charset="0"/>
                </a:defRPr>
              </a:lvl4pPr>
              <a:lvl5pPr marL="2057400" indent="-228600">
                <a:defRPr sz="88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88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88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88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8800">
                  <a:solidFill>
                    <a:schemeClr val="tx1"/>
                  </a:solidFill>
                  <a:latin typeface="Times New Roman" charset="0"/>
                  <a:ea typeface="ＭＳ Ｐゴシック" charset="0"/>
                </a:defRPr>
              </a:lvl9pPr>
            </a:lstStyle>
            <a:p>
              <a:r>
                <a:rPr lang="en-US" sz="800" b="1" dirty="0">
                  <a:solidFill>
                    <a:srgbClr val="000000"/>
                  </a:solidFill>
                  <a:latin typeface="Arial" charset="0"/>
                  <a:cs typeface="Arial" charset="0"/>
                </a:rPr>
                <a:t>100</a:t>
              </a:r>
            </a:p>
          </p:txBody>
        </p:sp>
        <p:sp>
          <p:nvSpPr>
            <p:cNvPr id="76" name="TextBox 219"/>
            <p:cNvSpPr txBox="1">
              <a:spLocks noChangeArrowheads="1"/>
            </p:cNvSpPr>
            <p:nvPr/>
          </p:nvSpPr>
          <p:spPr bwMode="auto">
            <a:xfrm>
              <a:off x="231185" y="2351423"/>
              <a:ext cx="298780" cy="215444"/>
            </a:xfrm>
            <a:prstGeom prst="rect">
              <a:avLst/>
            </a:prstGeom>
            <a:noFill/>
            <a:ln>
              <a:noFill/>
            </a:ln>
          </p:spPr>
          <p:txBody>
            <a:bodyPr wrap="none">
              <a:spAutoFit/>
            </a:bodyPr>
            <a:lstStyle>
              <a:lvl1pPr>
                <a:defRPr sz="8800">
                  <a:solidFill>
                    <a:schemeClr val="tx1"/>
                  </a:solidFill>
                  <a:latin typeface="Times New Roman" charset="0"/>
                  <a:ea typeface="ＭＳ Ｐゴシック" charset="0"/>
                  <a:cs typeface="ＭＳ Ｐゴシック" charset="0"/>
                </a:defRPr>
              </a:lvl1pPr>
              <a:lvl2pPr marL="742950" indent="-285750">
                <a:defRPr sz="8800">
                  <a:solidFill>
                    <a:schemeClr val="tx1"/>
                  </a:solidFill>
                  <a:latin typeface="Times New Roman" charset="0"/>
                  <a:ea typeface="ＭＳ Ｐゴシック" charset="0"/>
                </a:defRPr>
              </a:lvl2pPr>
              <a:lvl3pPr marL="1143000" indent="-228600">
                <a:defRPr sz="8800">
                  <a:solidFill>
                    <a:schemeClr val="tx1"/>
                  </a:solidFill>
                  <a:latin typeface="Times New Roman" charset="0"/>
                  <a:ea typeface="ＭＳ Ｐゴシック" charset="0"/>
                </a:defRPr>
              </a:lvl3pPr>
              <a:lvl4pPr marL="1600200" indent="-228600">
                <a:defRPr sz="8800">
                  <a:solidFill>
                    <a:schemeClr val="tx1"/>
                  </a:solidFill>
                  <a:latin typeface="Times New Roman" charset="0"/>
                  <a:ea typeface="ＭＳ Ｐゴシック" charset="0"/>
                </a:defRPr>
              </a:lvl4pPr>
              <a:lvl5pPr marL="2057400" indent="-228600">
                <a:defRPr sz="88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88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88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88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8800">
                  <a:solidFill>
                    <a:schemeClr val="tx1"/>
                  </a:solidFill>
                  <a:latin typeface="Times New Roman" charset="0"/>
                  <a:ea typeface="ＭＳ Ｐゴシック" charset="0"/>
                </a:defRPr>
              </a:lvl9pPr>
            </a:lstStyle>
            <a:p>
              <a:r>
                <a:rPr lang="en-US" sz="800" b="1">
                  <a:solidFill>
                    <a:srgbClr val="000000"/>
                  </a:solidFill>
                  <a:latin typeface="Arial" charset="0"/>
                  <a:cs typeface="Arial" charset="0"/>
                </a:rPr>
                <a:t>80</a:t>
              </a:r>
            </a:p>
          </p:txBody>
        </p:sp>
        <p:sp>
          <p:nvSpPr>
            <p:cNvPr id="77" name="TextBox 220"/>
            <p:cNvSpPr txBox="1">
              <a:spLocks noChangeArrowheads="1"/>
            </p:cNvSpPr>
            <p:nvPr/>
          </p:nvSpPr>
          <p:spPr bwMode="auto">
            <a:xfrm>
              <a:off x="229460" y="2479151"/>
              <a:ext cx="298780" cy="215444"/>
            </a:xfrm>
            <a:prstGeom prst="rect">
              <a:avLst/>
            </a:prstGeom>
            <a:noFill/>
            <a:ln>
              <a:noFill/>
            </a:ln>
          </p:spPr>
          <p:txBody>
            <a:bodyPr wrap="none">
              <a:spAutoFit/>
            </a:bodyPr>
            <a:lstStyle>
              <a:lvl1pPr>
                <a:defRPr sz="8800">
                  <a:solidFill>
                    <a:schemeClr val="tx1"/>
                  </a:solidFill>
                  <a:latin typeface="Times New Roman" charset="0"/>
                  <a:ea typeface="ＭＳ Ｐゴシック" charset="0"/>
                  <a:cs typeface="ＭＳ Ｐゴシック" charset="0"/>
                </a:defRPr>
              </a:lvl1pPr>
              <a:lvl2pPr marL="742950" indent="-285750">
                <a:defRPr sz="8800">
                  <a:solidFill>
                    <a:schemeClr val="tx1"/>
                  </a:solidFill>
                  <a:latin typeface="Times New Roman" charset="0"/>
                  <a:ea typeface="ＭＳ Ｐゴシック" charset="0"/>
                </a:defRPr>
              </a:lvl2pPr>
              <a:lvl3pPr marL="1143000" indent="-228600">
                <a:defRPr sz="8800">
                  <a:solidFill>
                    <a:schemeClr val="tx1"/>
                  </a:solidFill>
                  <a:latin typeface="Times New Roman" charset="0"/>
                  <a:ea typeface="ＭＳ Ｐゴシック" charset="0"/>
                </a:defRPr>
              </a:lvl3pPr>
              <a:lvl4pPr marL="1600200" indent="-228600">
                <a:defRPr sz="8800">
                  <a:solidFill>
                    <a:schemeClr val="tx1"/>
                  </a:solidFill>
                  <a:latin typeface="Times New Roman" charset="0"/>
                  <a:ea typeface="ＭＳ Ｐゴシック" charset="0"/>
                </a:defRPr>
              </a:lvl4pPr>
              <a:lvl5pPr marL="2057400" indent="-228600">
                <a:defRPr sz="88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88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88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88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8800">
                  <a:solidFill>
                    <a:schemeClr val="tx1"/>
                  </a:solidFill>
                  <a:latin typeface="Times New Roman" charset="0"/>
                  <a:ea typeface="ＭＳ Ｐゴシック" charset="0"/>
                </a:defRPr>
              </a:lvl9pPr>
            </a:lstStyle>
            <a:p>
              <a:r>
                <a:rPr lang="en-US" sz="800" b="1">
                  <a:solidFill>
                    <a:srgbClr val="000000"/>
                  </a:solidFill>
                  <a:latin typeface="Arial" charset="0"/>
                  <a:cs typeface="Arial" charset="0"/>
                </a:rPr>
                <a:t>60</a:t>
              </a:r>
            </a:p>
          </p:txBody>
        </p:sp>
        <p:sp>
          <p:nvSpPr>
            <p:cNvPr id="78" name="TextBox 221"/>
            <p:cNvSpPr txBox="1">
              <a:spLocks noChangeArrowheads="1"/>
            </p:cNvSpPr>
            <p:nvPr/>
          </p:nvSpPr>
          <p:spPr bwMode="auto">
            <a:xfrm>
              <a:off x="228107" y="2612055"/>
              <a:ext cx="298780" cy="215444"/>
            </a:xfrm>
            <a:prstGeom prst="rect">
              <a:avLst/>
            </a:prstGeom>
            <a:noFill/>
            <a:ln>
              <a:noFill/>
            </a:ln>
          </p:spPr>
          <p:txBody>
            <a:bodyPr wrap="none">
              <a:spAutoFit/>
            </a:bodyPr>
            <a:lstStyle>
              <a:lvl1pPr>
                <a:defRPr sz="8800">
                  <a:solidFill>
                    <a:schemeClr val="tx1"/>
                  </a:solidFill>
                  <a:latin typeface="Times New Roman" charset="0"/>
                  <a:ea typeface="ＭＳ Ｐゴシック" charset="0"/>
                  <a:cs typeface="ＭＳ Ｐゴシック" charset="0"/>
                </a:defRPr>
              </a:lvl1pPr>
              <a:lvl2pPr marL="742950" indent="-285750">
                <a:defRPr sz="8800">
                  <a:solidFill>
                    <a:schemeClr val="tx1"/>
                  </a:solidFill>
                  <a:latin typeface="Times New Roman" charset="0"/>
                  <a:ea typeface="ＭＳ Ｐゴシック" charset="0"/>
                </a:defRPr>
              </a:lvl2pPr>
              <a:lvl3pPr marL="1143000" indent="-228600">
                <a:defRPr sz="8800">
                  <a:solidFill>
                    <a:schemeClr val="tx1"/>
                  </a:solidFill>
                  <a:latin typeface="Times New Roman" charset="0"/>
                  <a:ea typeface="ＭＳ Ｐゴシック" charset="0"/>
                </a:defRPr>
              </a:lvl3pPr>
              <a:lvl4pPr marL="1600200" indent="-228600">
                <a:defRPr sz="8800">
                  <a:solidFill>
                    <a:schemeClr val="tx1"/>
                  </a:solidFill>
                  <a:latin typeface="Times New Roman" charset="0"/>
                  <a:ea typeface="ＭＳ Ｐゴシック" charset="0"/>
                </a:defRPr>
              </a:lvl4pPr>
              <a:lvl5pPr marL="2057400" indent="-228600">
                <a:defRPr sz="88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88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88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88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8800">
                  <a:solidFill>
                    <a:schemeClr val="tx1"/>
                  </a:solidFill>
                  <a:latin typeface="Times New Roman" charset="0"/>
                  <a:ea typeface="ＭＳ Ｐゴシック" charset="0"/>
                </a:defRPr>
              </a:lvl9pPr>
            </a:lstStyle>
            <a:p>
              <a:r>
                <a:rPr lang="en-US" sz="800" b="1">
                  <a:solidFill>
                    <a:srgbClr val="000000"/>
                  </a:solidFill>
                  <a:latin typeface="Arial" charset="0"/>
                  <a:cs typeface="Arial" charset="0"/>
                </a:rPr>
                <a:t>40</a:t>
              </a:r>
            </a:p>
          </p:txBody>
        </p:sp>
        <p:sp>
          <p:nvSpPr>
            <p:cNvPr id="79" name="TextBox 222"/>
            <p:cNvSpPr txBox="1">
              <a:spLocks noChangeArrowheads="1"/>
            </p:cNvSpPr>
            <p:nvPr/>
          </p:nvSpPr>
          <p:spPr bwMode="auto">
            <a:xfrm>
              <a:off x="228107" y="2734608"/>
              <a:ext cx="298780" cy="215444"/>
            </a:xfrm>
            <a:prstGeom prst="rect">
              <a:avLst/>
            </a:prstGeom>
            <a:noFill/>
            <a:ln>
              <a:noFill/>
            </a:ln>
          </p:spPr>
          <p:txBody>
            <a:bodyPr wrap="none">
              <a:spAutoFit/>
            </a:bodyPr>
            <a:lstStyle>
              <a:lvl1pPr>
                <a:defRPr sz="8800">
                  <a:solidFill>
                    <a:schemeClr val="tx1"/>
                  </a:solidFill>
                  <a:latin typeface="Times New Roman" charset="0"/>
                  <a:ea typeface="ＭＳ Ｐゴシック" charset="0"/>
                  <a:cs typeface="ＭＳ Ｐゴシック" charset="0"/>
                </a:defRPr>
              </a:lvl1pPr>
              <a:lvl2pPr marL="742950" indent="-285750">
                <a:defRPr sz="8800">
                  <a:solidFill>
                    <a:schemeClr val="tx1"/>
                  </a:solidFill>
                  <a:latin typeface="Times New Roman" charset="0"/>
                  <a:ea typeface="ＭＳ Ｐゴシック" charset="0"/>
                </a:defRPr>
              </a:lvl2pPr>
              <a:lvl3pPr marL="1143000" indent="-228600">
                <a:defRPr sz="8800">
                  <a:solidFill>
                    <a:schemeClr val="tx1"/>
                  </a:solidFill>
                  <a:latin typeface="Times New Roman" charset="0"/>
                  <a:ea typeface="ＭＳ Ｐゴシック" charset="0"/>
                </a:defRPr>
              </a:lvl3pPr>
              <a:lvl4pPr marL="1600200" indent="-228600">
                <a:defRPr sz="8800">
                  <a:solidFill>
                    <a:schemeClr val="tx1"/>
                  </a:solidFill>
                  <a:latin typeface="Times New Roman" charset="0"/>
                  <a:ea typeface="ＭＳ Ｐゴシック" charset="0"/>
                </a:defRPr>
              </a:lvl4pPr>
              <a:lvl5pPr marL="2057400" indent="-228600">
                <a:defRPr sz="88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88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88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88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8800">
                  <a:solidFill>
                    <a:schemeClr val="tx1"/>
                  </a:solidFill>
                  <a:latin typeface="Times New Roman" charset="0"/>
                  <a:ea typeface="ＭＳ Ｐゴシック" charset="0"/>
                </a:defRPr>
              </a:lvl9pPr>
            </a:lstStyle>
            <a:p>
              <a:r>
                <a:rPr lang="en-US" sz="800" b="1">
                  <a:solidFill>
                    <a:srgbClr val="000000"/>
                  </a:solidFill>
                  <a:latin typeface="Arial" charset="0"/>
                  <a:cs typeface="Arial" charset="0"/>
                </a:rPr>
                <a:t>20</a:t>
              </a:r>
            </a:p>
          </p:txBody>
        </p:sp>
        <p:sp>
          <p:nvSpPr>
            <p:cNvPr id="80" name="TextBox 223"/>
            <p:cNvSpPr txBox="1">
              <a:spLocks noChangeArrowheads="1"/>
            </p:cNvSpPr>
            <p:nvPr/>
          </p:nvSpPr>
          <p:spPr bwMode="auto">
            <a:xfrm>
              <a:off x="279362" y="2860608"/>
              <a:ext cx="241723" cy="215444"/>
            </a:xfrm>
            <a:prstGeom prst="rect">
              <a:avLst/>
            </a:prstGeom>
            <a:noFill/>
            <a:ln>
              <a:noFill/>
            </a:ln>
          </p:spPr>
          <p:txBody>
            <a:bodyPr wrap="none">
              <a:spAutoFit/>
            </a:bodyPr>
            <a:lstStyle>
              <a:lvl1pPr>
                <a:defRPr sz="8800">
                  <a:solidFill>
                    <a:schemeClr val="tx1"/>
                  </a:solidFill>
                  <a:latin typeface="Times New Roman" charset="0"/>
                  <a:ea typeface="ＭＳ Ｐゴシック" charset="0"/>
                  <a:cs typeface="ＭＳ Ｐゴシック" charset="0"/>
                </a:defRPr>
              </a:lvl1pPr>
              <a:lvl2pPr marL="742950" indent="-285750">
                <a:defRPr sz="8800">
                  <a:solidFill>
                    <a:schemeClr val="tx1"/>
                  </a:solidFill>
                  <a:latin typeface="Times New Roman" charset="0"/>
                  <a:ea typeface="ＭＳ Ｐゴシック" charset="0"/>
                </a:defRPr>
              </a:lvl2pPr>
              <a:lvl3pPr marL="1143000" indent="-228600">
                <a:defRPr sz="8800">
                  <a:solidFill>
                    <a:schemeClr val="tx1"/>
                  </a:solidFill>
                  <a:latin typeface="Times New Roman" charset="0"/>
                  <a:ea typeface="ＭＳ Ｐゴシック" charset="0"/>
                </a:defRPr>
              </a:lvl3pPr>
              <a:lvl4pPr marL="1600200" indent="-228600">
                <a:defRPr sz="8800">
                  <a:solidFill>
                    <a:schemeClr val="tx1"/>
                  </a:solidFill>
                  <a:latin typeface="Times New Roman" charset="0"/>
                  <a:ea typeface="ＭＳ Ｐゴシック" charset="0"/>
                </a:defRPr>
              </a:lvl4pPr>
              <a:lvl5pPr marL="2057400" indent="-228600">
                <a:defRPr sz="88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88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88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88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8800">
                  <a:solidFill>
                    <a:schemeClr val="tx1"/>
                  </a:solidFill>
                  <a:latin typeface="Times New Roman" charset="0"/>
                  <a:ea typeface="ＭＳ Ｐゴシック" charset="0"/>
                </a:defRPr>
              </a:lvl9pPr>
            </a:lstStyle>
            <a:p>
              <a:r>
                <a:rPr lang="en-US" sz="800" b="1" dirty="0">
                  <a:solidFill>
                    <a:srgbClr val="000000"/>
                  </a:solidFill>
                  <a:latin typeface="Arial" charset="0"/>
                  <a:cs typeface="Arial" charset="0"/>
                </a:rPr>
                <a:t>0</a:t>
              </a:r>
            </a:p>
          </p:txBody>
        </p:sp>
      </p:grpSp>
      <p:sp>
        <p:nvSpPr>
          <p:cNvPr id="81" name="Rectangle 80"/>
          <p:cNvSpPr/>
          <p:nvPr/>
        </p:nvSpPr>
        <p:spPr bwMode="auto">
          <a:xfrm>
            <a:off x="601133" y="2800350"/>
            <a:ext cx="182033" cy="304800"/>
          </a:xfrm>
          <a:prstGeom prst="rect">
            <a:avLst/>
          </a:prstGeom>
          <a:no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p:txBody>
      </p:sp>
      <p:sp>
        <p:nvSpPr>
          <p:cNvPr id="82" name="Rectangle 81"/>
          <p:cNvSpPr/>
          <p:nvPr/>
        </p:nvSpPr>
        <p:spPr bwMode="auto">
          <a:xfrm>
            <a:off x="595458" y="3790950"/>
            <a:ext cx="276606" cy="304800"/>
          </a:xfrm>
          <a:prstGeom prst="rect">
            <a:avLst/>
          </a:prstGeom>
          <a:no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p:txBody>
      </p:sp>
      <p:sp>
        <p:nvSpPr>
          <p:cNvPr id="83" name="TextBox 16"/>
          <p:cNvSpPr txBox="1">
            <a:spLocks noChangeArrowheads="1"/>
          </p:cNvSpPr>
          <p:nvPr/>
        </p:nvSpPr>
        <p:spPr bwMode="auto">
          <a:xfrm>
            <a:off x="457200" y="2038350"/>
            <a:ext cx="990600" cy="276999"/>
          </a:xfrm>
          <a:prstGeom prst="rect">
            <a:avLst/>
          </a:prstGeom>
          <a:noFill/>
          <a:ln>
            <a:noFill/>
          </a:ln>
        </p:spPr>
        <p:txBody>
          <a:bodyPr wrap="square">
            <a:spAutoFit/>
          </a:bodyPr>
          <a:lstStyle>
            <a:lvl1pPr>
              <a:defRPr sz="8800">
                <a:solidFill>
                  <a:schemeClr val="tx1"/>
                </a:solidFill>
                <a:latin typeface="Times New Roman" charset="0"/>
                <a:ea typeface="ＭＳ Ｐゴシック" charset="0"/>
                <a:cs typeface="ＭＳ Ｐゴシック" charset="0"/>
              </a:defRPr>
            </a:lvl1pPr>
            <a:lvl2pPr marL="742950" indent="-285750">
              <a:defRPr sz="8800">
                <a:solidFill>
                  <a:schemeClr val="tx1"/>
                </a:solidFill>
                <a:latin typeface="Times New Roman" charset="0"/>
                <a:ea typeface="ＭＳ Ｐゴシック" charset="0"/>
              </a:defRPr>
            </a:lvl2pPr>
            <a:lvl3pPr marL="1143000" indent="-228600">
              <a:defRPr sz="8800">
                <a:solidFill>
                  <a:schemeClr val="tx1"/>
                </a:solidFill>
                <a:latin typeface="Times New Roman" charset="0"/>
                <a:ea typeface="ＭＳ Ｐゴシック" charset="0"/>
              </a:defRPr>
            </a:lvl3pPr>
            <a:lvl4pPr marL="1600200" indent="-228600">
              <a:defRPr sz="8800">
                <a:solidFill>
                  <a:schemeClr val="tx1"/>
                </a:solidFill>
                <a:latin typeface="Times New Roman" charset="0"/>
                <a:ea typeface="ＭＳ Ｐゴシック" charset="0"/>
              </a:defRPr>
            </a:lvl4pPr>
            <a:lvl5pPr marL="2057400" indent="-228600">
              <a:defRPr sz="88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88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88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88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8800">
                <a:solidFill>
                  <a:schemeClr val="tx1"/>
                </a:solidFill>
                <a:latin typeface="Times New Roman" charset="0"/>
                <a:ea typeface="ＭＳ Ｐゴシック" charset="0"/>
              </a:defRPr>
            </a:lvl9pPr>
          </a:lstStyle>
          <a:p>
            <a:r>
              <a:rPr lang="en-US" sz="1200" b="1" dirty="0" smtClean="0">
                <a:solidFill>
                  <a:srgbClr val="FF0000"/>
                </a:solidFill>
                <a:latin typeface="Arial" charset="0"/>
                <a:cs typeface="Arial" charset="0"/>
              </a:rPr>
              <a:t>15 LEADS</a:t>
            </a:r>
            <a:endParaRPr lang="en-US" sz="1200" b="1" dirty="0">
              <a:solidFill>
                <a:srgbClr val="FF0000"/>
              </a:solidFill>
              <a:latin typeface="Arial" charset="0"/>
              <a:cs typeface="Arial" charset="0"/>
            </a:endParaRPr>
          </a:p>
        </p:txBody>
      </p:sp>
      <p:cxnSp>
        <p:nvCxnSpPr>
          <p:cNvPr id="85" name="Straight Connector 84"/>
          <p:cNvCxnSpPr/>
          <p:nvPr/>
        </p:nvCxnSpPr>
        <p:spPr bwMode="auto">
          <a:xfrm>
            <a:off x="685800" y="2266950"/>
            <a:ext cx="0" cy="533400"/>
          </a:xfrm>
          <a:prstGeom prst="line">
            <a:avLst/>
          </a:prstGeom>
          <a:solidFill>
            <a:schemeClr val="accent1"/>
          </a:solidFill>
          <a:ln w="19050" cap="flat" cmpd="sng" algn="ctr">
            <a:solidFill>
              <a:srgbClr val="FF0000"/>
            </a:solidFill>
            <a:prstDash val="solid"/>
            <a:round/>
            <a:headEnd type="none" w="sm" len="sm"/>
            <a:tailEnd type="none" w="sm" len="sm"/>
          </a:ln>
          <a:effectLst/>
        </p:spPr>
      </p:cxnSp>
      <p:cxnSp>
        <p:nvCxnSpPr>
          <p:cNvPr id="88" name="Straight Connector 87"/>
          <p:cNvCxnSpPr/>
          <p:nvPr/>
        </p:nvCxnSpPr>
        <p:spPr bwMode="auto">
          <a:xfrm>
            <a:off x="715431" y="3105150"/>
            <a:ext cx="0" cy="685800"/>
          </a:xfrm>
          <a:prstGeom prst="line">
            <a:avLst/>
          </a:prstGeom>
          <a:solidFill>
            <a:schemeClr val="accent1"/>
          </a:solidFill>
          <a:ln w="19050" cap="flat" cmpd="sng" algn="ctr">
            <a:solidFill>
              <a:srgbClr val="FF0000"/>
            </a:solidFill>
            <a:prstDash val="solid"/>
            <a:round/>
            <a:headEnd type="none" w="sm" len="sm"/>
            <a:tailEnd type="none" w="sm" len="sm"/>
          </a:ln>
          <a:effectLst/>
        </p:spPr>
      </p:cxnSp>
    </p:spTree>
    <p:extLst>
      <p:ext uri="{BB962C8B-B14F-4D97-AF65-F5344CB8AC3E}">
        <p14:creationId xmlns:p14="http://schemas.microsoft.com/office/powerpoint/2010/main" val="2067839246"/>
      </p:ext>
    </p:extLst>
  </p:cSld>
  <p:clrMapOvr>
    <a:masterClrMapping/>
  </p:clrMapOvr>
  <p:transition xmlns:p14="http://schemas.microsoft.com/office/powerpoint/2010/main">
    <p:checker/>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ounded Rectangle 17"/>
          <p:cNvSpPr/>
          <p:nvPr/>
        </p:nvSpPr>
        <p:spPr bwMode="auto">
          <a:xfrm>
            <a:off x="3276600" y="1047750"/>
            <a:ext cx="5791200" cy="4057650"/>
          </a:xfrm>
          <a:prstGeom prst="roundRect">
            <a:avLst/>
          </a:prstGeom>
          <a:noFill/>
          <a:ln w="12700" cap="flat" cmpd="sng" algn="ctr">
            <a:solidFill>
              <a:schemeClr val="bg2">
                <a:lumMod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p:txBody>
      </p:sp>
      <p:sp>
        <p:nvSpPr>
          <p:cNvPr id="7" name="TextBox 6"/>
          <p:cNvSpPr txBox="1"/>
          <p:nvPr/>
        </p:nvSpPr>
        <p:spPr>
          <a:xfrm>
            <a:off x="685800" y="133350"/>
            <a:ext cx="7656713" cy="461665"/>
          </a:xfrm>
          <a:prstGeom prst="rect">
            <a:avLst/>
          </a:prstGeom>
          <a:noFill/>
        </p:spPr>
        <p:txBody>
          <a:bodyPr wrap="none" rtlCol="0">
            <a:spAutoFit/>
          </a:bodyPr>
          <a:lstStyle/>
          <a:p>
            <a:r>
              <a:rPr lang="en-US" sz="2400" dirty="0" smtClean="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ASO</a:t>
            </a:r>
            <a:r>
              <a:rPr lang="en-US" sz="2400" dirty="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a:t>
            </a:r>
            <a:r>
              <a:rPr lang="en-US" sz="2400" dirty="0" smtClean="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are taken up by PCs  &amp; deep cerebellar neurons</a:t>
            </a:r>
            <a:endParaRPr lang="en-US" sz="2400" dirty="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10" name="Picture 9" descr="ICV injection.jpg"/>
          <p:cNvPicPr>
            <a:picLocks noChangeAspect="1"/>
          </p:cNvPicPr>
          <p:nvPr/>
        </p:nvPicPr>
        <p:blipFill rotWithShape="1">
          <a:blip r:embed="rId3" cstate="print">
            <a:extLst>
              <a:ext uri="{28A0092B-C50C-407E-A947-70E740481C1C}">
                <a14:useLocalDpi xmlns:a14="http://schemas.microsoft.com/office/drawing/2010/main" val="0"/>
              </a:ext>
            </a:extLst>
          </a:blip>
          <a:srcRect l="5536" t="5670" r="2687" b="6123"/>
          <a:stretch/>
        </p:blipFill>
        <p:spPr>
          <a:xfrm>
            <a:off x="419100" y="1352550"/>
            <a:ext cx="2310098" cy="2258815"/>
          </a:xfrm>
          <a:prstGeom prst="rect">
            <a:avLst/>
          </a:prstGeom>
        </p:spPr>
      </p:pic>
      <p:sp>
        <p:nvSpPr>
          <p:cNvPr id="12" name="TextBox 11"/>
          <p:cNvSpPr txBox="1"/>
          <p:nvPr/>
        </p:nvSpPr>
        <p:spPr>
          <a:xfrm>
            <a:off x="228600" y="742950"/>
            <a:ext cx="2743200" cy="584776"/>
          </a:xfrm>
          <a:prstGeom prst="rect">
            <a:avLst/>
          </a:prstGeom>
          <a:noFill/>
        </p:spPr>
        <p:txBody>
          <a:bodyPr wrap="square" rtlCol="0">
            <a:spAutoFit/>
          </a:bodyPr>
          <a:lstStyle>
            <a:defPPr>
              <a:defRPr lang="en-US"/>
            </a:defPPr>
            <a:lvl1pPr>
              <a:defRPr b="1" i="1">
                <a:latin typeface="Arial"/>
                <a:cs typeface="Arial"/>
              </a:defRPr>
            </a:lvl1pPr>
          </a:lstStyle>
          <a:p>
            <a:pPr algn="ctr"/>
            <a:r>
              <a:rPr lang="en-US" sz="1600" i="0" dirty="0" err="1" smtClean="0">
                <a:solidFill>
                  <a:srgbClr val="000000"/>
                </a:solidFill>
              </a:rPr>
              <a:t>Intracerebroventricular</a:t>
            </a:r>
            <a:r>
              <a:rPr lang="en-US" sz="1600" i="0" dirty="0" smtClean="0">
                <a:solidFill>
                  <a:srgbClr val="000000"/>
                </a:solidFill>
              </a:rPr>
              <a:t> (ICV) Injection</a:t>
            </a:r>
            <a:endParaRPr lang="en-US" sz="1600" i="0" dirty="0">
              <a:solidFill>
                <a:srgbClr val="000000"/>
              </a:solidFill>
            </a:endParaRPr>
          </a:p>
        </p:txBody>
      </p:sp>
      <p:sp>
        <p:nvSpPr>
          <p:cNvPr id="19" name="TextBox 18"/>
          <p:cNvSpPr txBox="1"/>
          <p:nvPr/>
        </p:nvSpPr>
        <p:spPr>
          <a:xfrm>
            <a:off x="3962400" y="709196"/>
            <a:ext cx="4343400" cy="338554"/>
          </a:xfrm>
          <a:prstGeom prst="rect">
            <a:avLst/>
          </a:prstGeom>
          <a:noFill/>
        </p:spPr>
        <p:txBody>
          <a:bodyPr wrap="square" rtlCol="0">
            <a:spAutoFit/>
          </a:bodyPr>
          <a:lstStyle>
            <a:defPPr>
              <a:defRPr lang="en-US"/>
            </a:defPPr>
            <a:lvl1pPr>
              <a:defRPr b="1" i="1">
                <a:latin typeface="Arial"/>
                <a:cs typeface="Arial"/>
              </a:defRPr>
            </a:lvl1pPr>
          </a:lstStyle>
          <a:p>
            <a:pPr algn="ctr"/>
            <a:r>
              <a:rPr lang="en-US" sz="1600" i="0" dirty="0" smtClean="0">
                <a:solidFill>
                  <a:srgbClr val="000000"/>
                </a:solidFill>
              </a:rPr>
              <a:t>Staining with anti-ASO antibody</a:t>
            </a:r>
            <a:endParaRPr lang="en-US" sz="1600" i="0" dirty="0">
              <a:solidFill>
                <a:srgbClr val="000000"/>
              </a:solidFill>
            </a:endParaRPr>
          </a:p>
        </p:txBody>
      </p:sp>
      <p:pic>
        <p:nvPicPr>
          <p:cNvPr id="8" name="Picture 7" descr="no322.jpg"/>
          <p:cNvPicPr>
            <a:picLocks noChangeAspect="1"/>
          </p:cNvPicPr>
          <p:nvPr/>
        </p:nvPicPr>
        <p:blipFill>
          <a:blip r:embed="rId4" cstate="print">
            <a:extLst>
              <a:ext uri="{BEBA8EAE-BF5A-486C-A8C5-ECC9F3942E4B}">
                <a14:imgProps xmlns:a14="http://schemas.microsoft.com/office/drawing/2010/main">
                  <a14:imgLayer r:embed="rId5">
                    <a14:imgEffect>
                      <a14:brightnessContrast bright="30000"/>
                    </a14:imgEffect>
                  </a14:imgLayer>
                </a14:imgProps>
              </a:ext>
              <a:ext uri="{28A0092B-C50C-407E-A947-70E740481C1C}">
                <a14:useLocalDpi xmlns:a14="http://schemas.microsoft.com/office/drawing/2010/main" val="0"/>
              </a:ext>
            </a:extLst>
          </a:blip>
          <a:stretch>
            <a:fillRect/>
          </a:stretch>
        </p:blipFill>
        <p:spPr>
          <a:xfrm>
            <a:off x="3505201" y="2089150"/>
            <a:ext cx="1919238" cy="1151543"/>
          </a:xfrm>
          <a:prstGeom prst="rect">
            <a:avLst/>
          </a:prstGeom>
        </p:spPr>
      </p:pic>
      <p:sp>
        <p:nvSpPr>
          <p:cNvPr id="11" name="TextBox 10"/>
          <p:cNvSpPr txBox="1"/>
          <p:nvPr/>
        </p:nvSpPr>
        <p:spPr>
          <a:xfrm>
            <a:off x="3519439" y="1327151"/>
            <a:ext cx="1828800" cy="304800"/>
          </a:xfrm>
          <a:prstGeom prst="rect">
            <a:avLst/>
          </a:prstGeom>
          <a:noFill/>
        </p:spPr>
        <p:txBody>
          <a:bodyPr wrap="square" rtlCol="0">
            <a:spAutoFit/>
          </a:bodyPr>
          <a:lstStyle>
            <a:defPPr>
              <a:defRPr lang="en-US"/>
            </a:defPPr>
            <a:lvl1pPr>
              <a:defRPr b="1" i="1">
                <a:latin typeface="Arial"/>
                <a:cs typeface="Arial"/>
              </a:defRPr>
            </a:lvl1pPr>
          </a:lstStyle>
          <a:p>
            <a:r>
              <a:rPr lang="en-US" sz="1400" i="0" dirty="0" smtClean="0">
                <a:solidFill>
                  <a:srgbClr val="000000"/>
                </a:solidFill>
              </a:rPr>
              <a:t>Purkinje cell layer</a:t>
            </a:r>
            <a:endParaRPr lang="en-US" sz="1400" i="0" dirty="0">
              <a:solidFill>
                <a:srgbClr val="000000"/>
              </a:solidFill>
            </a:endParaRPr>
          </a:p>
        </p:txBody>
      </p:sp>
      <p:pic>
        <p:nvPicPr>
          <p:cNvPr id="20" name="Picture 19" descr="no325.jpg"/>
          <p:cNvPicPr>
            <a:picLocks noChangeAspect="1"/>
          </p:cNvPicPr>
          <p:nvPr/>
        </p:nvPicPr>
        <p:blipFill>
          <a:blip r:embed="rId6">
            <a:extLst>
              <a:ext uri="{BEBA8EAE-BF5A-486C-A8C5-ECC9F3942E4B}">
                <a14:imgProps xmlns:a14="http://schemas.microsoft.com/office/drawing/2010/main">
                  <a14:imgLayer r:embed="rId7">
                    <a14:imgEffect>
                      <a14:brightnessContrast bright="30000"/>
                    </a14:imgEffect>
                  </a14:imgLayer>
                </a14:imgProps>
              </a:ext>
              <a:ext uri="{28A0092B-C50C-407E-A947-70E740481C1C}">
                <a14:useLocalDpi xmlns:a14="http://schemas.microsoft.com/office/drawing/2010/main" val="0"/>
              </a:ext>
            </a:extLst>
          </a:blip>
          <a:stretch>
            <a:fillRect/>
          </a:stretch>
        </p:blipFill>
        <p:spPr>
          <a:xfrm rot="10800000">
            <a:off x="3505201" y="3295650"/>
            <a:ext cx="1917700" cy="1156099"/>
          </a:xfrm>
          <a:prstGeom prst="rect">
            <a:avLst/>
          </a:prstGeom>
        </p:spPr>
      </p:pic>
      <p:sp>
        <p:nvSpPr>
          <p:cNvPr id="21" name="TextBox 20"/>
          <p:cNvSpPr txBox="1"/>
          <p:nvPr/>
        </p:nvSpPr>
        <p:spPr>
          <a:xfrm>
            <a:off x="3671839" y="1784350"/>
            <a:ext cx="1828800" cy="304800"/>
          </a:xfrm>
          <a:prstGeom prst="rect">
            <a:avLst/>
          </a:prstGeom>
          <a:noFill/>
        </p:spPr>
        <p:txBody>
          <a:bodyPr wrap="square" rtlCol="0">
            <a:spAutoFit/>
          </a:bodyPr>
          <a:lstStyle>
            <a:defPPr>
              <a:defRPr lang="en-US"/>
            </a:defPPr>
            <a:lvl1pPr>
              <a:defRPr b="1" i="1">
                <a:latin typeface="Arial"/>
                <a:cs typeface="Arial"/>
              </a:defRPr>
            </a:lvl1pPr>
          </a:lstStyle>
          <a:p>
            <a:r>
              <a:rPr lang="en-US" sz="1400" i="0" dirty="0" smtClean="0">
                <a:solidFill>
                  <a:srgbClr val="000000"/>
                </a:solidFill>
              </a:rPr>
              <a:t>ASO injected</a:t>
            </a:r>
            <a:endParaRPr lang="en-US" sz="1400" i="0" dirty="0">
              <a:solidFill>
                <a:srgbClr val="000000"/>
              </a:solidFill>
            </a:endParaRPr>
          </a:p>
        </p:txBody>
      </p:sp>
      <p:sp>
        <p:nvSpPr>
          <p:cNvPr id="22" name="TextBox 21"/>
          <p:cNvSpPr txBox="1"/>
          <p:nvPr/>
        </p:nvSpPr>
        <p:spPr>
          <a:xfrm>
            <a:off x="3671839" y="4400550"/>
            <a:ext cx="1828800" cy="304800"/>
          </a:xfrm>
          <a:prstGeom prst="rect">
            <a:avLst/>
          </a:prstGeom>
          <a:noFill/>
        </p:spPr>
        <p:txBody>
          <a:bodyPr wrap="square" rtlCol="0">
            <a:spAutoFit/>
          </a:bodyPr>
          <a:lstStyle>
            <a:defPPr>
              <a:defRPr lang="en-US"/>
            </a:defPPr>
            <a:lvl1pPr>
              <a:defRPr b="1" i="1">
                <a:latin typeface="Arial"/>
                <a:cs typeface="Arial"/>
              </a:defRPr>
            </a:lvl1pPr>
          </a:lstStyle>
          <a:p>
            <a:r>
              <a:rPr lang="en-US" sz="1400" i="0" dirty="0" smtClean="0">
                <a:solidFill>
                  <a:srgbClr val="000000"/>
                </a:solidFill>
              </a:rPr>
              <a:t>Saline injected</a:t>
            </a:r>
            <a:endParaRPr lang="en-US" sz="1400" i="0" dirty="0">
              <a:solidFill>
                <a:srgbClr val="000000"/>
              </a:solidFill>
            </a:endParaRPr>
          </a:p>
        </p:txBody>
      </p:sp>
      <p:pic>
        <p:nvPicPr>
          <p:cNvPr id="9" name="Picture 8"/>
          <p:cNvPicPr>
            <a:picLocks noChangeAspect="1"/>
          </p:cNvPicPr>
          <p:nvPr/>
        </p:nvPicPr>
        <p:blipFill>
          <a:blip r:embed="rId8"/>
          <a:stretch>
            <a:fillRect/>
          </a:stretch>
        </p:blipFill>
        <p:spPr>
          <a:xfrm>
            <a:off x="6107038" y="3587750"/>
            <a:ext cx="2274962" cy="1329242"/>
          </a:xfrm>
          <a:prstGeom prst="rect">
            <a:avLst/>
          </a:prstGeom>
        </p:spPr>
      </p:pic>
      <p:sp>
        <p:nvSpPr>
          <p:cNvPr id="14" name="TextBox 13"/>
          <p:cNvSpPr txBox="1"/>
          <p:nvPr/>
        </p:nvSpPr>
        <p:spPr>
          <a:xfrm>
            <a:off x="6019800" y="1200150"/>
            <a:ext cx="2971800" cy="307777"/>
          </a:xfrm>
          <a:prstGeom prst="rect">
            <a:avLst/>
          </a:prstGeom>
          <a:noFill/>
        </p:spPr>
        <p:txBody>
          <a:bodyPr wrap="square" rtlCol="0">
            <a:spAutoFit/>
          </a:bodyPr>
          <a:lstStyle>
            <a:defPPr>
              <a:defRPr lang="en-US"/>
            </a:defPPr>
            <a:lvl1pPr>
              <a:defRPr b="1" i="1">
                <a:latin typeface="Arial"/>
                <a:cs typeface="Arial"/>
              </a:defRPr>
            </a:lvl1pPr>
          </a:lstStyle>
          <a:p>
            <a:r>
              <a:rPr lang="en-US" sz="1400" i="0" dirty="0" smtClean="0">
                <a:solidFill>
                  <a:srgbClr val="000000"/>
                </a:solidFill>
              </a:rPr>
              <a:t>Coronal Section of Cerebellum</a:t>
            </a:r>
            <a:endParaRPr lang="en-US" sz="1400" i="0" dirty="0">
              <a:solidFill>
                <a:srgbClr val="000000"/>
              </a:solidFill>
            </a:endParaRPr>
          </a:p>
        </p:txBody>
      </p:sp>
      <p:grpSp>
        <p:nvGrpSpPr>
          <p:cNvPr id="16" name="Group 15"/>
          <p:cNvGrpSpPr/>
          <p:nvPr/>
        </p:nvGrpSpPr>
        <p:grpSpPr>
          <a:xfrm>
            <a:off x="5715000" y="1498600"/>
            <a:ext cx="3175000" cy="1860550"/>
            <a:chOff x="3797300" y="971550"/>
            <a:chExt cx="3762498" cy="2082800"/>
          </a:xfrm>
        </p:grpSpPr>
        <p:pic>
          <p:nvPicPr>
            <p:cNvPr id="5" name="Picture 4"/>
            <p:cNvPicPr>
              <a:picLocks noChangeAspect="1"/>
            </p:cNvPicPr>
            <p:nvPr/>
          </p:nvPicPr>
          <p:blipFill>
            <a:blip r:embed="rId9"/>
            <a:stretch>
              <a:fillRect/>
            </a:stretch>
          </p:blipFill>
          <p:spPr>
            <a:xfrm>
              <a:off x="3962400" y="971550"/>
              <a:ext cx="3597398" cy="2030215"/>
            </a:xfrm>
            <a:prstGeom prst="rect">
              <a:avLst/>
            </a:prstGeom>
          </p:spPr>
        </p:pic>
        <p:sp>
          <p:nvSpPr>
            <p:cNvPr id="15" name="Rectangle 14"/>
            <p:cNvSpPr/>
            <p:nvPr/>
          </p:nvSpPr>
          <p:spPr bwMode="auto">
            <a:xfrm>
              <a:off x="3797300" y="2597150"/>
              <a:ext cx="609600" cy="457200"/>
            </a:xfrm>
            <a:prstGeom prst="rect">
              <a:avLst/>
            </a:prstGeom>
            <a:solidFill>
              <a:srgbClr val="FFFFFF"/>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p:txBody>
        </p:sp>
      </p:grpSp>
      <p:sp>
        <p:nvSpPr>
          <p:cNvPr id="17" name="TextBox 16"/>
          <p:cNvSpPr txBox="1"/>
          <p:nvPr/>
        </p:nvSpPr>
        <p:spPr>
          <a:xfrm>
            <a:off x="6132037" y="3313815"/>
            <a:ext cx="2514600" cy="307777"/>
          </a:xfrm>
          <a:prstGeom prst="rect">
            <a:avLst/>
          </a:prstGeom>
          <a:noFill/>
        </p:spPr>
        <p:txBody>
          <a:bodyPr wrap="square" rtlCol="0">
            <a:spAutoFit/>
          </a:bodyPr>
          <a:lstStyle>
            <a:defPPr>
              <a:defRPr lang="en-US"/>
            </a:defPPr>
            <a:lvl1pPr>
              <a:defRPr b="1" i="1">
                <a:latin typeface="Arial"/>
                <a:cs typeface="Arial"/>
              </a:defRPr>
            </a:lvl1pPr>
          </a:lstStyle>
          <a:p>
            <a:r>
              <a:rPr lang="en-US" sz="1400" i="0" dirty="0" smtClean="0">
                <a:solidFill>
                  <a:srgbClr val="000000"/>
                </a:solidFill>
              </a:rPr>
              <a:t>Deep Cerebellar Nuclei</a:t>
            </a:r>
            <a:endParaRPr lang="en-US" sz="1400" i="0" dirty="0">
              <a:solidFill>
                <a:srgbClr val="000000"/>
              </a:solidFill>
            </a:endParaRPr>
          </a:p>
        </p:txBody>
      </p:sp>
      <p:sp>
        <p:nvSpPr>
          <p:cNvPr id="3" name="Rectangle 2"/>
          <p:cNvSpPr/>
          <p:nvPr/>
        </p:nvSpPr>
        <p:spPr bwMode="auto">
          <a:xfrm>
            <a:off x="6400800" y="2114550"/>
            <a:ext cx="533400" cy="457200"/>
          </a:xfrm>
          <a:prstGeom prst="rect">
            <a:avLst/>
          </a:prstGeom>
          <a:noFill/>
          <a:ln w="5715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p:txBody>
      </p:sp>
      <p:cxnSp>
        <p:nvCxnSpPr>
          <p:cNvPr id="13" name="Straight Arrow Connector 12"/>
          <p:cNvCxnSpPr/>
          <p:nvPr/>
        </p:nvCxnSpPr>
        <p:spPr bwMode="auto">
          <a:xfrm>
            <a:off x="6858000" y="2571750"/>
            <a:ext cx="0" cy="762000"/>
          </a:xfrm>
          <a:prstGeom prst="straightConnector1">
            <a:avLst/>
          </a:prstGeom>
          <a:solidFill>
            <a:schemeClr val="accent1"/>
          </a:solidFill>
          <a:ln w="38100" cap="flat" cmpd="sng" algn="ctr">
            <a:solidFill>
              <a:srgbClr val="FF0000"/>
            </a:solidFill>
            <a:prstDash val="solid"/>
            <a:round/>
            <a:headEnd type="none" w="sm" len="sm"/>
            <a:tailEnd type="arrow"/>
          </a:ln>
          <a:effectLst/>
        </p:spPr>
      </p:cxnSp>
      <p:pic>
        <p:nvPicPr>
          <p:cNvPr id="23" name="Picture 22"/>
          <p:cNvPicPr>
            <a:picLocks noChangeAspect="1"/>
          </p:cNvPicPr>
          <p:nvPr/>
        </p:nvPicPr>
        <p:blipFill>
          <a:blip r:embed="rId10"/>
          <a:stretch>
            <a:fillRect/>
          </a:stretch>
        </p:blipFill>
        <p:spPr>
          <a:xfrm>
            <a:off x="530827" y="3714750"/>
            <a:ext cx="2178050" cy="1187450"/>
          </a:xfrm>
          <a:prstGeom prst="rect">
            <a:avLst/>
          </a:prstGeom>
        </p:spPr>
      </p:pic>
      <p:sp>
        <p:nvSpPr>
          <p:cNvPr id="24" name="TextBox 23"/>
          <p:cNvSpPr txBox="1"/>
          <p:nvPr/>
        </p:nvSpPr>
        <p:spPr>
          <a:xfrm>
            <a:off x="152400" y="4747796"/>
            <a:ext cx="2743200" cy="338554"/>
          </a:xfrm>
          <a:prstGeom prst="rect">
            <a:avLst/>
          </a:prstGeom>
          <a:noFill/>
        </p:spPr>
        <p:txBody>
          <a:bodyPr wrap="square" rtlCol="0">
            <a:spAutoFit/>
          </a:bodyPr>
          <a:lstStyle>
            <a:defPPr>
              <a:defRPr lang="en-US"/>
            </a:defPPr>
            <a:lvl1pPr>
              <a:defRPr b="1" i="1">
                <a:latin typeface="Arial"/>
                <a:cs typeface="Arial"/>
              </a:defRPr>
            </a:lvl1pPr>
          </a:lstStyle>
          <a:p>
            <a:pPr algn="ctr"/>
            <a:r>
              <a:rPr lang="en-US" sz="1600" i="0" dirty="0" smtClean="0">
                <a:solidFill>
                  <a:srgbClr val="000000"/>
                </a:solidFill>
              </a:rPr>
              <a:t>Right Lateral Ventricle</a:t>
            </a:r>
            <a:endParaRPr lang="en-US" sz="1600" i="0" dirty="0">
              <a:solidFill>
                <a:srgbClr val="000000"/>
              </a:solidFill>
            </a:endParaRPr>
          </a:p>
        </p:txBody>
      </p:sp>
      <p:sp>
        <p:nvSpPr>
          <p:cNvPr id="25" name="TextBox 24"/>
          <p:cNvSpPr txBox="1"/>
          <p:nvPr/>
        </p:nvSpPr>
        <p:spPr>
          <a:xfrm>
            <a:off x="2197100" y="4459022"/>
            <a:ext cx="543534" cy="307777"/>
          </a:xfrm>
          <a:prstGeom prst="rect">
            <a:avLst/>
          </a:prstGeom>
          <a:noFill/>
        </p:spPr>
        <p:txBody>
          <a:bodyPr wrap="none" rtlCol="0">
            <a:spAutoFit/>
          </a:bodyPr>
          <a:lstStyle/>
          <a:p>
            <a:r>
              <a:rPr lang="en-US" sz="1400" i="1" dirty="0" smtClean="0">
                <a:solidFill>
                  <a:schemeClr val="bg2">
                    <a:lumMod val="50000"/>
                  </a:schemeClr>
                </a:solidFill>
              </a:rPr>
              <a:t>JAX</a:t>
            </a:r>
            <a:endParaRPr lang="en-US" sz="1400" i="1" dirty="0">
              <a:solidFill>
                <a:schemeClr val="bg2">
                  <a:lumMod val="50000"/>
                </a:schemeClr>
              </a:solidFill>
            </a:endParaRPr>
          </a:p>
        </p:txBody>
      </p:sp>
      <p:cxnSp>
        <p:nvCxnSpPr>
          <p:cNvPr id="29" name="Straight Arrow Connector 28"/>
          <p:cNvCxnSpPr/>
          <p:nvPr/>
        </p:nvCxnSpPr>
        <p:spPr bwMode="auto">
          <a:xfrm>
            <a:off x="1371600" y="3703307"/>
            <a:ext cx="0" cy="381000"/>
          </a:xfrm>
          <a:prstGeom prst="straightConnector1">
            <a:avLst/>
          </a:prstGeom>
          <a:solidFill>
            <a:schemeClr val="accent1"/>
          </a:solidFill>
          <a:ln w="38100" cap="flat" cmpd="sng" algn="ctr">
            <a:solidFill>
              <a:srgbClr val="FF0000"/>
            </a:solidFill>
            <a:prstDash val="solid"/>
            <a:round/>
            <a:headEnd type="none" w="sm" len="sm"/>
            <a:tailEnd type="arrow"/>
          </a:ln>
          <a:effectLst/>
        </p:spPr>
      </p:cxnSp>
    </p:spTree>
    <p:extLst>
      <p:ext uri="{BB962C8B-B14F-4D97-AF65-F5344CB8AC3E}">
        <p14:creationId xmlns:p14="http://schemas.microsoft.com/office/powerpoint/2010/main" val="4063617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5" name="Straight Connector 54"/>
          <p:cNvCxnSpPr/>
          <p:nvPr/>
        </p:nvCxnSpPr>
        <p:spPr>
          <a:xfrm flipH="1">
            <a:off x="2923310" y="2920099"/>
            <a:ext cx="1378060" cy="0"/>
          </a:xfrm>
          <a:prstGeom prst="line">
            <a:avLst/>
          </a:prstGeom>
          <a:ln w="38100" cmpd="sng">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64" name="Rectangle 220"/>
          <p:cNvSpPr>
            <a:spLocks noChangeArrowheads="1"/>
          </p:cNvSpPr>
          <p:nvPr/>
        </p:nvSpPr>
        <p:spPr bwMode="auto">
          <a:xfrm>
            <a:off x="3303283" y="2733945"/>
            <a:ext cx="629299" cy="338554"/>
          </a:xfrm>
          <a:prstGeom prst="rect">
            <a:avLst/>
          </a:prstGeom>
          <a:solidFill>
            <a:srgbClr val="FFFFFF"/>
          </a:solidFill>
          <a:ln>
            <a:noFill/>
          </a:ln>
          <a:extLst/>
        </p:spPr>
        <p:txBody>
          <a:bodyPr wrap="none">
            <a:spAutoFit/>
          </a:bodyPr>
          <a:lstStyle/>
          <a:p>
            <a:r>
              <a:rPr lang="en-US" sz="1600" b="1" dirty="0" smtClean="0">
                <a:solidFill>
                  <a:srgbClr val="000000"/>
                </a:solidFill>
                <a:latin typeface="Arial" charset="0"/>
                <a:cs typeface="Arial" charset="0"/>
              </a:rPr>
              <a:t>ASO</a:t>
            </a:r>
            <a:endParaRPr lang="en-US" sz="1400" dirty="0">
              <a:solidFill>
                <a:srgbClr val="000000"/>
              </a:solidFill>
            </a:endParaRPr>
          </a:p>
        </p:txBody>
      </p:sp>
      <p:sp>
        <p:nvSpPr>
          <p:cNvPr id="69" name="Rectangle 5"/>
          <p:cNvSpPr>
            <a:spLocks noChangeArrowheads="1"/>
          </p:cNvSpPr>
          <p:nvPr/>
        </p:nvSpPr>
        <p:spPr bwMode="auto">
          <a:xfrm>
            <a:off x="7262522" y="1581150"/>
            <a:ext cx="1313581" cy="923330"/>
          </a:xfrm>
          <a:prstGeom prst="rect">
            <a:avLst/>
          </a:prstGeom>
          <a:noFill/>
          <a:ln>
            <a:noFill/>
          </a:ln>
          <a:extLst/>
        </p:spPr>
        <p:txBody>
          <a:bodyPr wrap="none">
            <a:spAutoFit/>
          </a:bodyPr>
          <a:lstStyle/>
          <a:p>
            <a:pPr algn="ctr"/>
            <a:r>
              <a:rPr lang="en-US" b="1" dirty="0" smtClean="0">
                <a:solidFill>
                  <a:srgbClr val="000000"/>
                </a:solidFill>
                <a:latin typeface="Arial" charset="0"/>
                <a:cs typeface="Arial" charset="0"/>
              </a:rPr>
              <a:t>BAC</a:t>
            </a:r>
          </a:p>
          <a:p>
            <a:pPr algn="ctr"/>
            <a:r>
              <a:rPr lang="en-US" b="1" dirty="0" smtClean="0">
                <a:solidFill>
                  <a:srgbClr val="000000"/>
                </a:solidFill>
                <a:latin typeface="Arial" charset="0"/>
                <a:cs typeface="Arial" charset="0"/>
              </a:rPr>
              <a:t>SCA2-Q22</a:t>
            </a:r>
          </a:p>
          <a:p>
            <a:pPr algn="ctr"/>
            <a:r>
              <a:rPr lang="en-US" b="1" dirty="0" smtClean="0">
                <a:solidFill>
                  <a:srgbClr val="000000"/>
                </a:solidFill>
                <a:latin typeface="Arial" charset="0"/>
                <a:cs typeface="Arial" charset="0"/>
              </a:rPr>
              <a:t>(FVB)</a:t>
            </a:r>
          </a:p>
        </p:txBody>
      </p:sp>
      <p:sp>
        <p:nvSpPr>
          <p:cNvPr id="70" name="Rectangle 6"/>
          <p:cNvSpPr>
            <a:spLocks noChangeArrowheads="1"/>
          </p:cNvSpPr>
          <p:nvPr/>
        </p:nvSpPr>
        <p:spPr bwMode="auto">
          <a:xfrm>
            <a:off x="7233050" y="3348832"/>
            <a:ext cx="1910950" cy="1138773"/>
          </a:xfrm>
          <a:prstGeom prst="rect">
            <a:avLst/>
          </a:prstGeom>
          <a:noFill/>
          <a:ln>
            <a:noFill/>
          </a:ln>
          <a:extLst/>
        </p:spPr>
        <p:txBody>
          <a:bodyPr wrap="none">
            <a:spAutoFit/>
          </a:bodyPr>
          <a:lstStyle/>
          <a:p>
            <a:pPr algn="ctr"/>
            <a:r>
              <a:rPr lang="en-US" b="1" i="1" dirty="0" smtClean="0">
                <a:solidFill>
                  <a:srgbClr val="000000"/>
                </a:solidFill>
                <a:latin typeface="Arial" charset="0"/>
                <a:cs typeface="Arial" charset="0"/>
              </a:rPr>
              <a:t>Pcp2-</a:t>
            </a:r>
          </a:p>
          <a:p>
            <a:pPr algn="ctr"/>
            <a:r>
              <a:rPr lang="en-US" b="1" i="1" dirty="0" smtClean="0">
                <a:solidFill>
                  <a:srgbClr val="000000"/>
                </a:solidFill>
                <a:latin typeface="Arial" charset="0"/>
                <a:cs typeface="Arial" charset="0"/>
              </a:rPr>
              <a:t>ATXN2</a:t>
            </a:r>
            <a:r>
              <a:rPr lang="en-US" b="1" dirty="0">
                <a:solidFill>
                  <a:srgbClr val="000000"/>
                </a:solidFill>
                <a:latin typeface="Arial" charset="0"/>
                <a:cs typeface="Arial" charset="0"/>
              </a:rPr>
              <a:t>-</a:t>
            </a:r>
            <a:r>
              <a:rPr lang="en-US" b="1" dirty="0" smtClean="0">
                <a:solidFill>
                  <a:srgbClr val="000000"/>
                </a:solidFill>
                <a:latin typeface="Arial" charset="0"/>
                <a:cs typeface="Arial" charset="0"/>
              </a:rPr>
              <a:t>Q127</a:t>
            </a:r>
          </a:p>
          <a:p>
            <a:pPr algn="ctr"/>
            <a:r>
              <a:rPr lang="en-US" b="1" dirty="0" smtClean="0">
                <a:solidFill>
                  <a:srgbClr val="000000"/>
                </a:solidFill>
                <a:latin typeface="Arial" charset="0"/>
                <a:cs typeface="Arial" charset="0"/>
              </a:rPr>
              <a:t>(B6/D2)</a:t>
            </a:r>
          </a:p>
          <a:p>
            <a:pPr algn="ctr"/>
            <a:r>
              <a:rPr lang="en-US" sz="1400" b="1" dirty="0" smtClean="0">
                <a:solidFill>
                  <a:srgbClr val="000000"/>
                </a:solidFill>
                <a:latin typeface="Arial" charset="0"/>
                <a:cs typeface="Arial" charset="0"/>
              </a:rPr>
              <a:t>(Hansen et al., 2013)</a:t>
            </a:r>
          </a:p>
        </p:txBody>
      </p:sp>
      <p:sp>
        <p:nvSpPr>
          <p:cNvPr id="80" name="Text Box 840"/>
          <p:cNvSpPr txBox="1">
            <a:spLocks noChangeArrowheads="1"/>
          </p:cNvSpPr>
          <p:nvPr/>
        </p:nvSpPr>
        <p:spPr bwMode="auto">
          <a:xfrm>
            <a:off x="381000" y="26106"/>
            <a:ext cx="8347007" cy="82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1472" tIns="40736" rIns="81472" bIns="40736">
            <a:spAutoFit/>
          </a:bodyPr>
          <a:lstStyle>
            <a:lvl1pPr defTabSz="817563">
              <a:defRPr sz="8800">
                <a:solidFill>
                  <a:schemeClr val="tx1"/>
                </a:solidFill>
                <a:latin typeface="Times New Roman" charset="0"/>
                <a:ea typeface="ＭＳ Ｐゴシック" charset="0"/>
                <a:cs typeface="ＭＳ Ｐゴシック" charset="0"/>
              </a:defRPr>
            </a:lvl1pPr>
            <a:lvl2pPr marL="742950" indent="-285750" defTabSz="817563">
              <a:defRPr sz="8800">
                <a:solidFill>
                  <a:schemeClr val="tx1"/>
                </a:solidFill>
                <a:latin typeface="Times New Roman" charset="0"/>
                <a:ea typeface="ＭＳ Ｐゴシック" charset="0"/>
              </a:defRPr>
            </a:lvl2pPr>
            <a:lvl3pPr marL="1143000" indent="-228600" defTabSz="817563">
              <a:defRPr sz="8800">
                <a:solidFill>
                  <a:schemeClr val="tx1"/>
                </a:solidFill>
                <a:latin typeface="Times New Roman" charset="0"/>
                <a:ea typeface="ＭＳ Ｐゴシック" charset="0"/>
              </a:defRPr>
            </a:lvl3pPr>
            <a:lvl4pPr marL="1600200" indent="-228600" defTabSz="817563">
              <a:defRPr sz="8800">
                <a:solidFill>
                  <a:schemeClr val="tx1"/>
                </a:solidFill>
                <a:latin typeface="Times New Roman" charset="0"/>
                <a:ea typeface="ＭＳ Ｐゴシック" charset="0"/>
              </a:defRPr>
            </a:lvl4pPr>
            <a:lvl5pPr marL="2057400" indent="-228600" defTabSz="817563">
              <a:defRPr sz="8800">
                <a:solidFill>
                  <a:schemeClr val="tx1"/>
                </a:solidFill>
                <a:latin typeface="Times New Roman" charset="0"/>
                <a:ea typeface="ＭＳ Ｐゴシック" charset="0"/>
              </a:defRPr>
            </a:lvl5pPr>
            <a:lvl6pPr marL="2514600" indent="-228600" defTabSz="817563" eaLnBrk="0" fontAlgn="base" hangingPunct="0">
              <a:spcBef>
                <a:spcPct val="0"/>
              </a:spcBef>
              <a:spcAft>
                <a:spcPct val="0"/>
              </a:spcAft>
              <a:defRPr sz="8800">
                <a:solidFill>
                  <a:schemeClr val="tx1"/>
                </a:solidFill>
                <a:latin typeface="Times New Roman" charset="0"/>
                <a:ea typeface="ＭＳ Ｐゴシック" charset="0"/>
              </a:defRPr>
            </a:lvl6pPr>
            <a:lvl7pPr marL="2971800" indent="-228600" defTabSz="817563" eaLnBrk="0" fontAlgn="base" hangingPunct="0">
              <a:spcBef>
                <a:spcPct val="0"/>
              </a:spcBef>
              <a:spcAft>
                <a:spcPct val="0"/>
              </a:spcAft>
              <a:defRPr sz="8800">
                <a:solidFill>
                  <a:schemeClr val="tx1"/>
                </a:solidFill>
                <a:latin typeface="Times New Roman" charset="0"/>
                <a:ea typeface="ＭＳ Ｐゴシック" charset="0"/>
              </a:defRPr>
            </a:lvl7pPr>
            <a:lvl8pPr marL="3429000" indent="-228600" defTabSz="817563" eaLnBrk="0" fontAlgn="base" hangingPunct="0">
              <a:spcBef>
                <a:spcPct val="0"/>
              </a:spcBef>
              <a:spcAft>
                <a:spcPct val="0"/>
              </a:spcAft>
              <a:defRPr sz="8800">
                <a:solidFill>
                  <a:schemeClr val="tx1"/>
                </a:solidFill>
                <a:latin typeface="Times New Roman" charset="0"/>
                <a:ea typeface="ＭＳ Ｐゴシック" charset="0"/>
              </a:defRPr>
            </a:lvl8pPr>
            <a:lvl9pPr marL="3886200" indent="-228600" defTabSz="817563" eaLnBrk="0" fontAlgn="base" hangingPunct="0">
              <a:spcBef>
                <a:spcPct val="0"/>
              </a:spcBef>
              <a:spcAft>
                <a:spcPct val="0"/>
              </a:spcAft>
              <a:defRPr sz="8800">
                <a:solidFill>
                  <a:schemeClr val="tx1"/>
                </a:solidFill>
                <a:latin typeface="Times New Roman" charset="0"/>
                <a:ea typeface="ＭＳ Ｐゴシック" charset="0"/>
              </a:defRPr>
            </a:lvl9pPr>
          </a:lstStyle>
          <a:p>
            <a:pPr algn="ctr"/>
            <a:r>
              <a:rPr lang="en-US" sz="2400" b="1" dirty="0" smtClean="0">
                <a:solidFill>
                  <a:srgbClr val="000000"/>
                </a:solidFill>
                <a:latin typeface="Arial" charset="0"/>
              </a:rPr>
              <a:t>Selected lead </a:t>
            </a:r>
            <a:r>
              <a:rPr lang="en-US" sz="2400" b="1" dirty="0">
                <a:solidFill>
                  <a:srgbClr val="000000"/>
                </a:solidFill>
                <a:latin typeface="Arial" charset="0"/>
              </a:rPr>
              <a:t>ASOs </a:t>
            </a:r>
            <a:r>
              <a:rPr lang="en-US" sz="2400" b="1" dirty="0" smtClean="0">
                <a:solidFill>
                  <a:srgbClr val="000000"/>
                </a:solidFill>
                <a:latin typeface="Arial" charset="0"/>
              </a:rPr>
              <a:t>tested for lowering </a:t>
            </a:r>
            <a:r>
              <a:rPr lang="en-US" sz="2400" b="1" i="1" dirty="0">
                <a:solidFill>
                  <a:srgbClr val="000000"/>
                </a:solidFill>
                <a:latin typeface="Arial" charset="0"/>
              </a:rPr>
              <a:t>ATXN2</a:t>
            </a:r>
            <a:r>
              <a:rPr lang="en-US" sz="2400" b="1" dirty="0">
                <a:solidFill>
                  <a:srgbClr val="000000"/>
                </a:solidFill>
                <a:latin typeface="Arial" charset="0"/>
              </a:rPr>
              <a:t> expression </a:t>
            </a:r>
            <a:r>
              <a:rPr lang="en-US" sz="2400" b="1" dirty="0" smtClean="0">
                <a:solidFill>
                  <a:srgbClr val="000000"/>
                </a:solidFill>
                <a:latin typeface="Arial" charset="0"/>
              </a:rPr>
              <a:t>in SCA2</a:t>
            </a:r>
            <a:r>
              <a:rPr lang="en-US" sz="2400" b="1" i="1" dirty="0" smtClean="0">
                <a:solidFill>
                  <a:srgbClr val="000000"/>
                </a:solidFill>
                <a:latin typeface="Arial" charset="0"/>
              </a:rPr>
              <a:t> </a:t>
            </a:r>
            <a:r>
              <a:rPr lang="en-US" sz="2400" b="1" dirty="0" smtClean="0">
                <a:solidFill>
                  <a:srgbClr val="000000"/>
                </a:solidFill>
                <a:latin typeface="Arial" charset="0"/>
              </a:rPr>
              <a:t>mice</a:t>
            </a:r>
            <a:endParaRPr lang="en-US" sz="2400" b="1" dirty="0">
              <a:solidFill>
                <a:srgbClr val="000000"/>
              </a:solidFill>
              <a:latin typeface="Arial" charset="0"/>
            </a:endParaRPr>
          </a:p>
        </p:txBody>
      </p:sp>
      <p:graphicFrame>
        <p:nvGraphicFramePr>
          <p:cNvPr id="65" name="Chart 64"/>
          <p:cNvGraphicFramePr>
            <a:graphicFrameLocks/>
          </p:cNvGraphicFramePr>
          <p:nvPr>
            <p:extLst>
              <p:ext uri="{D42A27DB-BD31-4B8C-83A1-F6EECF244321}">
                <p14:modId xmlns:p14="http://schemas.microsoft.com/office/powerpoint/2010/main" val="2234138665"/>
              </p:ext>
            </p:extLst>
          </p:nvPr>
        </p:nvGraphicFramePr>
        <p:xfrm>
          <a:off x="2041214" y="1166236"/>
          <a:ext cx="2504660" cy="158925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7" name="Chart 66"/>
          <p:cNvGraphicFramePr>
            <a:graphicFrameLocks/>
          </p:cNvGraphicFramePr>
          <p:nvPr>
            <p:extLst>
              <p:ext uri="{D42A27DB-BD31-4B8C-83A1-F6EECF244321}">
                <p14:modId xmlns:p14="http://schemas.microsoft.com/office/powerpoint/2010/main" val="1407692448"/>
              </p:ext>
            </p:extLst>
          </p:nvPr>
        </p:nvGraphicFramePr>
        <p:xfrm>
          <a:off x="4684422" y="1155289"/>
          <a:ext cx="2514600" cy="159291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4" name="Chart 73"/>
          <p:cNvGraphicFramePr>
            <a:graphicFrameLocks/>
          </p:cNvGraphicFramePr>
          <p:nvPr>
            <p:extLst>
              <p:ext uri="{D42A27DB-BD31-4B8C-83A1-F6EECF244321}">
                <p14:modId xmlns:p14="http://schemas.microsoft.com/office/powerpoint/2010/main" val="2944313224"/>
              </p:ext>
            </p:extLst>
          </p:nvPr>
        </p:nvGraphicFramePr>
        <p:xfrm>
          <a:off x="1990432" y="3011450"/>
          <a:ext cx="2602160" cy="157239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75" name="Chart 74"/>
          <p:cNvGraphicFramePr>
            <a:graphicFrameLocks/>
          </p:cNvGraphicFramePr>
          <p:nvPr>
            <p:extLst>
              <p:ext uri="{D42A27DB-BD31-4B8C-83A1-F6EECF244321}">
                <p14:modId xmlns:p14="http://schemas.microsoft.com/office/powerpoint/2010/main" val="2023560031"/>
              </p:ext>
            </p:extLst>
          </p:nvPr>
        </p:nvGraphicFramePr>
        <p:xfrm>
          <a:off x="4657116" y="3011450"/>
          <a:ext cx="2605406" cy="1572395"/>
        </p:xfrm>
        <a:graphic>
          <a:graphicData uri="http://schemas.openxmlformats.org/drawingml/2006/chart">
            <c:chart xmlns:c="http://schemas.openxmlformats.org/drawingml/2006/chart" xmlns:r="http://schemas.openxmlformats.org/officeDocument/2006/relationships" r:id="rId6"/>
          </a:graphicData>
        </a:graphic>
      </p:graphicFrame>
      <p:sp>
        <p:nvSpPr>
          <p:cNvPr id="27" name="TextBox 376"/>
          <p:cNvSpPr txBox="1">
            <a:spLocks noChangeArrowheads="1"/>
          </p:cNvSpPr>
          <p:nvPr/>
        </p:nvSpPr>
        <p:spPr bwMode="auto">
          <a:xfrm>
            <a:off x="2764859" y="919770"/>
            <a:ext cx="1332335" cy="369332"/>
          </a:xfrm>
          <a:prstGeom prst="rect">
            <a:avLst/>
          </a:prstGeom>
          <a:solidFill>
            <a:schemeClr val="tx2"/>
          </a:solidFill>
          <a:ln>
            <a:noFill/>
          </a:ln>
        </p:spPr>
        <p:txBody>
          <a:bodyPr wrap="square">
            <a:spAutoFit/>
          </a:bodyPr>
          <a:lstStyle>
            <a:lvl1pPr>
              <a:defRPr sz="8800">
                <a:solidFill>
                  <a:schemeClr val="tx1"/>
                </a:solidFill>
                <a:latin typeface="Times New Roman" charset="0"/>
                <a:ea typeface="ＭＳ Ｐゴシック" charset="0"/>
                <a:cs typeface="ＭＳ Ｐゴシック" charset="0"/>
              </a:defRPr>
            </a:lvl1pPr>
            <a:lvl2pPr marL="742950" indent="-285750">
              <a:defRPr sz="8800">
                <a:solidFill>
                  <a:schemeClr val="tx1"/>
                </a:solidFill>
                <a:latin typeface="Times New Roman" charset="0"/>
                <a:ea typeface="ＭＳ Ｐゴシック" charset="0"/>
              </a:defRPr>
            </a:lvl2pPr>
            <a:lvl3pPr marL="1143000" indent="-228600">
              <a:defRPr sz="8800">
                <a:solidFill>
                  <a:schemeClr val="tx1"/>
                </a:solidFill>
                <a:latin typeface="Times New Roman" charset="0"/>
                <a:ea typeface="ＭＳ Ｐゴシック" charset="0"/>
              </a:defRPr>
            </a:lvl3pPr>
            <a:lvl4pPr marL="1600200" indent="-228600">
              <a:defRPr sz="8800">
                <a:solidFill>
                  <a:schemeClr val="tx1"/>
                </a:solidFill>
                <a:latin typeface="Times New Roman" charset="0"/>
                <a:ea typeface="ＭＳ Ｐゴシック" charset="0"/>
              </a:defRPr>
            </a:lvl4pPr>
            <a:lvl5pPr marL="2057400" indent="-228600">
              <a:defRPr sz="88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88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88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88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8800">
                <a:solidFill>
                  <a:schemeClr val="tx1"/>
                </a:solidFill>
                <a:latin typeface="Times New Roman" charset="0"/>
                <a:ea typeface="ＭＳ Ｐゴシック" charset="0"/>
              </a:defRPr>
            </a:lvl9pPr>
          </a:lstStyle>
          <a:p>
            <a:pPr algn="ctr"/>
            <a:r>
              <a:rPr lang="en-US" sz="1800" b="1" i="1" dirty="0" smtClean="0">
                <a:solidFill>
                  <a:srgbClr val="000000"/>
                </a:solidFill>
                <a:latin typeface="Arial" charset="0"/>
                <a:cs typeface="Arial" charset="0"/>
              </a:rPr>
              <a:t>hATXN2</a:t>
            </a:r>
            <a:endParaRPr lang="en-US" sz="1800" b="1" i="1" dirty="0">
              <a:solidFill>
                <a:srgbClr val="000000"/>
              </a:solidFill>
              <a:latin typeface="Arial" charset="0"/>
              <a:cs typeface="Arial" charset="0"/>
            </a:endParaRPr>
          </a:p>
        </p:txBody>
      </p:sp>
      <p:sp>
        <p:nvSpPr>
          <p:cNvPr id="76" name="TextBox 376"/>
          <p:cNvSpPr txBox="1">
            <a:spLocks noChangeArrowheads="1"/>
          </p:cNvSpPr>
          <p:nvPr/>
        </p:nvSpPr>
        <p:spPr bwMode="auto">
          <a:xfrm>
            <a:off x="5522622" y="895350"/>
            <a:ext cx="1332335" cy="369332"/>
          </a:xfrm>
          <a:prstGeom prst="rect">
            <a:avLst/>
          </a:prstGeom>
          <a:solidFill>
            <a:schemeClr val="tx2"/>
          </a:solidFill>
          <a:ln>
            <a:noFill/>
          </a:ln>
        </p:spPr>
        <p:txBody>
          <a:bodyPr wrap="square">
            <a:spAutoFit/>
          </a:bodyPr>
          <a:lstStyle>
            <a:lvl1pPr>
              <a:defRPr sz="8800">
                <a:solidFill>
                  <a:schemeClr val="tx1"/>
                </a:solidFill>
                <a:latin typeface="Times New Roman" charset="0"/>
                <a:ea typeface="ＭＳ Ｐゴシック" charset="0"/>
                <a:cs typeface="ＭＳ Ｐゴシック" charset="0"/>
              </a:defRPr>
            </a:lvl1pPr>
            <a:lvl2pPr marL="742950" indent="-285750">
              <a:defRPr sz="8800">
                <a:solidFill>
                  <a:schemeClr val="tx1"/>
                </a:solidFill>
                <a:latin typeface="Times New Roman" charset="0"/>
                <a:ea typeface="ＭＳ Ｐゴシック" charset="0"/>
              </a:defRPr>
            </a:lvl2pPr>
            <a:lvl3pPr marL="1143000" indent="-228600">
              <a:defRPr sz="8800">
                <a:solidFill>
                  <a:schemeClr val="tx1"/>
                </a:solidFill>
                <a:latin typeface="Times New Roman" charset="0"/>
                <a:ea typeface="ＭＳ Ｐゴシック" charset="0"/>
              </a:defRPr>
            </a:lvl3pPr>
            <a:lvl4pPr marL="1600200" indent="-228600">
              <a:defRPr sz="8800">
                <a:solidFill>
                  <a:schemeClr val="tx1"/>
                </a:solidFill>
                <a:latin typeface="Times New Roman" charset="0"/>
                <a:ea typeface="ＭＳ Ｐゴシック" charset="0"/>
              </a:defRPr>
            </a:lvl4pPr>
            <a:lvl5pPr marL="2057400" indent="-228600">
              <a:defRPr sz="88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88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88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88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8800">
                <a:solidFill>
                  <a:schemeClr val="tx1"/>
                </a:solidFill>
                <a:latin typeface="Times New Roman" charset="0"/>
                <a:ea typeface="ＭＳ Ｐゴシック" charset="0"/>
              </a:defRPr>
            </a:lvl9pPr>
          </a:lstStyle>
          <a:p>
            <a:pPr algn="ctr"/>
            <a:r>
              <a:rPr lang="en-US" sz="1800" b="1" i="1" dirty="0" smtClean="0">
                <a:solidFill>
                  <a:srgbClr val="000000"/>
                </a:solidFill>
                <a:latin typeface="Arial" charset="0"/>
                <a:cs typeface="Arial" charset="0"/>
              </a:rPr>
              <a:t>mAtxn2</a:t>
            </a:r>
            <a:endParaRPr lang="en-US" sz="1800" b="1" i="1" dirty="0">
              <a:solidFill>
                <a:srgbClr val="000000"/>
              </a:solidFill>
              <a:latin typeface="Arial" charset="0"/>
              <a:cs typeface="Arial" charset="0"/>
            </a:endParaRPr>
          </a:p>
        </p:txBody>
      </p:sp>
      <p:sp>
        <p:nvSpPr>
          <p:cNvPr id="72" name="TextBox 355"/>
          <p:cNvSpPr txBox="1">
            <a:spLocks noChangeArrowheads="1"/>
          </p:cNvSpPr>
          <p:nvPr/>
        </p:nvSpPr>
        <p:spPr bwMode="auto">
          <a:xfrm>
            <a:off x="2364238" y="2546018"/>
            <a:ext cx="211427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800">
                <a:solidFill>
                  <a:schemeClr val="tx1"/>
                </a:solidFill>
                <a:latin typeface="Times New Roman" charset="0"/>
                <a:ea typeface="ＭＳ Ｐゴシック" charset="0"/>
                <a:cs typeface="ＭＳ Ｐゴシック" charset="0"/>
              </a:defRPr>
            </a:lvl1pPr>
            <a:lvl2pPr marL="742950" indent="-285750">
              <a:defRPr sz="8800">
                <a:solidFill>
                  <a:schemeClr val="tx1"/>
                </a:solidFill>
                <a:latin typeface="Times New Roman" charset="0"/>
                <a:ea typeface="ＭＳ Ｐゴシック" charset="0"/>
              </a:defRPr>
            </a:lvl2pPr>
            <a:lvl3pPr marL="1143000" indent="-228600">
              <a:defRPr sz="8800">
                <a:solidFill>
                  <a:schemeClr val="tx1"/>
                </a:solidFill>
                <a:latin typeface="Times New Roman" charset="0"/>
                <a:ea typeface="ＭＳ Ｐゴシック" charset="0"/>
              </a:defRPr>
            </a:lvl3pPr>
            <a:lvl4pPr marL="1600200" indent="-228600">
              <a:defRPr sz="8800">
                <a:solidFill>
                  <a:schemeClr val="tx1"/>
                </a:solidFill>
                <a:latin typeface="Times New Roman" charset="0"/>
                <a:ea typeface="ＭＳ Ｐゴシック" charset="0"/>
              </a:defRPr>
            </a:lvl4pPr>
            <a:lvl5pPr marL="2057400" indent="-228600">
              <a:defRPr sz="88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88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88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88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8800">
                <a:solidFill>
                  <a:schemeClr val="tx1"/>
                </a:solidFill>
                <a:latin typeface="Times New Roman" charset="0"/>
                <a:ea typeface="ＭＳ Ｐゴシック" charset="0"/>
              </a:defRPr>
            </a:lvl9pPr>
          </a:lstStyle>
          <a:p>
            <a:r>
              <a:rPr lang="en-US" sz="1600" b="1" dirty="0">
                <a:solidFill>
                  <a:srgbClr val="000000"/>
                </a:solidFill>
                <a:latin typeface="Arial" charset="0"/>
                <a:cs typeface="Arial" charset="0"/>
              </a:rPr>
              <a:t>Sal  </a:t>
            </a:r>
            <a:r>
              <a:rPr lang="en-US" sz="500" b="1" dirty="0" smtClean="0">
                <a:solidFill>
                  <a:srgbClr val="000000"/>
                </a:solidFill>
                <a:latin typeface="Arial" charset="0"/>
                <a:cs typeface="Arial" charset="0"/>
              </a:rPr>
              <a:t> </a:t>
            </a:r>
            <a:r>
              <a:rPr lang="en-US" sz="1600" b="1" dirty="0" smtClean="0">
                <a:solidFill>
                  <a:srgbClr val="000000"/>
                </a:solidFill>
                <a:latin typeface="Arial" charset="0"/>
                <a:cs typeface="Arial" charset="0"/>
              </a:rPr>
              <a:t>1  </a:t>
            </a:r>
            <a:r>
              <a:rPr lang="en-US" sz="1400" b="1" dirty="0" smtClean="0">
                <a:solidFill>
                  <a:srgbClr val="000000"/>
                </a:solidFill>
                <a:latin typeface="Arial" charset="0"/>
                <a:cs typeface="Arial" charset="0"/>
              </a:rPr>
              <a:t>  </a:t>
            </a:r>
            <a:r>
              <a:rPr lang="en-US" sz="1600" b="1" dirty="0" smtClean="0">
                <a:solidFill>
                  <a:srgbClr val="000000"/>
                </a:solidFill>
                <a:latin typeface="Arial" charset="0"/>
                <a:cs typeface="Arial" charset="0"/>
              </a:rPr>
              <a:t>2   </a:t>
            </a:r>
            <a:r>
              <a:rPr lang="en-US" sz="600" b="1" dirty="0" smtClean="0">
                <a:solidFill>
                  <a:srgbClr val="000000"/>
                </a:solidFill>
                <a:latin typeface="Arial" charset="0"/>
                <a:cs typeface="Arial" charset="0"/>
              </a:rPr>
              <a:t> </a:t>
            </a:r>
            <a:r>
              <a:rPr lang="en-US" sz="1600" b="1" dirty="0" smtClean="0">
                <a:solidFill>
                  <a:srgbClr val="000000"/>
                </a:solidFill>
                <a:latin typeface="Arial" charset="0"/>
                <a:cs typeface="Arial" charset="0"/>
              </a:rPr>
              <a:t>3    4    6</a:t>
            </a:r>
            <a:endParaRPr lang="en-US" sz="1600" b="1" dirty="0">
              <a:solidFill>
                <a:srgbClr val="000000"/>
              </a:solidFill>
              <a:latin typeface="Arial" charset="0"/>
              <a:cs typeface="Arial" charset="0"/>
            </a:endParaRPr>
          </a:p>
        </p:txBody>
      </p:sp>
      <p:cxnSp>
        <p:nvCxnSpPr>
          <p:cNvPr id="77" name="Straight Connector 76"/>
          <p:cNvCxnSpPr/>
          <p:nvPr/>
        </p:nvCxnSpPr>
        <p:spPr>
          <a:xfrm flipH="1">
            <a:off x="5560506" y="2920099"/>
            <a:ext cx="1378060" cy="0"/>
          </a:xfrm>
          <a:prstGeom prst="line">
            <a:avLst/>
          </a:prstGeom>
          <a:ln w="38100" cmpd="sng">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78" name="Rectangle 220"/>
          <p:cNvSpPr>
            <a:spLocks noChangeArrowheads="1"/>
          </p:cNvSpPr>
          <p:nvPr/>
        </p:nvSpPr>
        <p:spPr bwMode="auto">
          <a:xfrm>
            <a:off x="5940479" y="2733945"/>
            <a:ext cx="629299" cy="338554"/>
          </a:xfrm>
          <a:prstGeom prst="rect">
            <a:avLst/>
          </a:prstGeom>
          <a:solidFill>
            <a:srgbClr val="FFFFFF"/>
          </a:solidFill>
          <a:ln>
            <a:noFill/>
          </a:ln>
          <a:extLst/>
        </p:spPr>
        <p:txBody>
          <a:bodyPr wrap="none">
            <a:spAutoFit/>
          </a:bodyPr>
          <a:lstStyle/>
          <a:p>
            <a:r>
              <a:rPr lang="en-US" sz="1600" b="1" dirty="0" smtClean="0">
                <a:solidFill>
                  <a:srgbClr val="000000"/>
                </a:solidFill>
                <a:latin typeface="Arial" charset="0"/>
                <a:cs typeface="Arial" charset="0"/>
              </a:rPr>
              <a:t>ASO</a:t>
            </a:r>
            <a:endParaRPr lang="en-US" sz="1400" dirty="0">
              <a:solidFill>
                <a:srgbClr val="000000"/>
              </a:solidFill>
            </a:endParaRPr>
          </a:p>
        </p:txBody>
      </p:sp>
      <p:sp>
        <p:nvSpPr>
          <p:cNvPr id="81" name="TextBox 355"/>
          <p:cNvSpPr txBox="1">
            <a:spLocks noChangeArrowheads="1"/>
          </p:cNvSpPr>
          <p:nvPr/>
        </p:nvSpPr>
        <p:spPr bwMode="auto">
          <a:xfrm>
            <a:off x="5001434" y="2546018"/>
            <a:ext cx="211427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800">
                <a:solidFill>
                  <a:schemeClr val="tx1"/>
                </a:solidFill>
                <a:latin typeface="Times New Roman" charset="0"/>
                <a:ea typeface="ＭＳ Ｐゴシック" charset="0"/>
                <a:cs typeface="ＭＳ Ｐゴシック" charset="0"/>
              </a:defRPr>
            </a:lvl1pPr>
            <a:lvl2pPr marL="742950" indent="-285750">
              <a:defRPr sz="8800">
                <a:solidFill>
                  <a:schemeClr val="tx1"/>
                </a:solidFill>
                <a:latin typeface="Times New Roman" charset="0"/>
                <a:ea typeface="ＭＳ Ｐゴシック" charset="0"/>
              </a:defRPr>
            </a:lvl2pPr>
            <a:lvl3pPr marL="1143000" indent="-228600">
              <a:defRPr sz="8800">
                <a:solidFill>
                  <a:schemeClr val="tx1"/>
                </a:solidFill>
                <a:latin typeface="Times New Roman" charset="0"/>
                <a:ea typeface="ＭＳ Ｐゴシック" charset="0"/>
              </a:defRPr>
            </a:lvl3pPr>
            <a:lvl4pPr marL="1600200" indent="-228600">
              <a:defRPr sz="8800">
                <a:solidFill>
                  <a:schemeClr val="tx1"/>
                </a:solidFill>
                <a:latin typeface="Times New Roman" charset="0"/>
                <a:ea typeface="ＭＳ Ｐゴシック" charset="0"/>
              </a:defRPr>
            </a:lvl4pPr>
            <a:lvl5pPr marL="2057400" indent="-228600">
              <a:defRPr sz="88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88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88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88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8800">
                <a:solidFill>
                  <a:schemeClr val="tx1"/>
                </a:solidFill>
                <a:latin typeface="Times New Roman" charset="0"/>
                <a:ea typeface="ＭＳ Ｐゴシック" charset="0"/>
              </a:defRPr>
            </a:lvl9pPr>
          </a:lstStyle>
          <a:p>
            <a:r>
              <a:rPr lang="en-US" sz="1600" b="1" dirty="0">
                <a:solidFill>
                  <a:srgbClr val="000000"/>
                </a:solidFill>
                <a:latin typeface="Arial" charset="0"/>
                <a:cs typeface="Arial" charset="0"/>
              </a:rPr>
              <a:t>Sal  </a:t>
            </a:r>
            <a:r>
              <a:rPr lang="en-US" sz="500" b="1" dirty="0" smtClean="0">
                <a:solidFill>
                  <a:srgbClr val="000000"/>
                </a:solidFill>
                <a:latin typeface="Arial" charset="0"/>
                <a:cs typeface="Arial" charset="0"/>
              </a:rPr>
              <a:t> </a:t>
            </a:r>
            <a:r>
              <a:rPr lang="en-US" sz="1600" b="1" dirty="0" smtClean="0">
                <a:solidFill>
                  <a:srgbClr val="000000"/>
                </a:solidFill>
                <a:latin typeface="Arial" charset="0"/>
                <a:cs typeface="Arial" charset="0"/>
              </a:rPr>
              <a:t>1  </a:t>
            </a:r>
            <a:r>
              <a:rPr lang="en-US" sz="1400" b="1" dirty="0" smtClean="0">
                <a:solidFill>
                  <a:srgbClr val="000000"/>
                </a:solidFill>
                <a:latin typeface="Arial" charset="0"/>
                <a:cs typeface="Arial" charset="0"/>
              </a:rPr>
              <a:t>  </a:t>
            </a:r>
            <a:r>
              <a:rPr lang="en-US" sz="1600" b="1" dirty="0" smtClean="0">
                <a:solidFill>
                  <a:srgbClr val="000000"/>
                </a:solidFill>
                <a:latin typeface="Arial" charset="0"/>
                <a:cs typeface="Arial" charset="0"/>
              </a:rPr>
              <a:t>2   </a:t>
            </a:r>
            <a:r>
              <a:rPr lang="en-US" sz="600" b="1" dirty="0" smtClean="0">
                <a:solidFill>
                  <a:srgbClr val="000000"/>
                </a:solidFill>
                <a:latin typeface="Arial" charset="0"/>
                <a:cs typeface="Arial" charset="0"/>
              </a:rPr>
              <a:t> </a:t>
            </a:r>
            <a:r>
              <a:rPr lang="en-US" sz="1600" b="1" dirty="0" smtClean="0">
                <a:solidFill>
                  <a:srgbClr val="000000"/>
                </a:solidFill>
                <a:latin typeface="Arial" charset="0"/>
                <a:cs typeface="Arial" charset="0"/>
              </a:rPr>
              <a:t>3    4    6</a:t>
            </a:r>
            <a:endParaRPr lang="en-US" sz="1600" b="1" dirty="0">
              <a:solidFill>
                <a:srgbClr val="000000"/>
              </a:solidFill>
              <a:latin typeface="Arial" charset="0"/>
              <a:cs typeface="Arial" charset="0"/>
            </a:endParaRPr>
          </a:p>
        </p:txBody>
      </p:sp>
      <p:cxnSp>
        <p:nvCxnSpPr>
          <p:cNvPr id="82" name="Straight Connector 81"/>
          <p:cNvCxnSpPr/>
          <p:nvPr/>
        </p:nvCxnSpPr>
        <p:spPr>
          <a:xfrm flipH="1">
            <a:off x="2915878" y="4739629"/>
            <a:ext cx="1378060" cy="0"/>
          </a:xfrm>
          <a:prstGeom prst="line">
            <a:avLst/>
          </a:prstGeom>
          <a:ln w="38100" cmpd="sng">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83" name="Rectangle 220"/>
          <p:cNvSpPr>
            <a:spLocks noChangeArrowheads="1"/>
          </p:cNvSpPr>
          <p:nvPr/>
        </p:nvSpPr>
        <p:spPr bwMode="auto">
          <a:xfrm>
            <a:off x="3295851" y="4553475"/>
            <a:ext cx="629299" cy="338554"/>
          </a:xfrm>
          <a:prstGeom prst="rect">
            <a:avLst/>
          </a:prstGeom>
          <a:solidFill>
            <a:srgbClr val="FFFFFF"/>
          </a:solidFill>
          <a:ln>
            <a:noFill/>
          </a:ln>
          <a:extLst/>
        </p:spPr>
        <p:txBody>
          <a:bodyPr wrap="none">
            <a:spAutoFit/>
          </a:bodyPr>
          <a:lstStyle/>
          <a:p>
            <a:r>
              <a:rPr lang="en-US" sz="1600" b="1" dirty="0" smtClean="0">
                <a:solidFill>
                  <a:srgbClr val="000000"/>
                </a:solidFill>
                <a:latin typeface="Arial" charset="0"/>
                <a:cs typeface="Arial" charset="0"/>
              </a:rPr>
              <a:t>ASO</a:t>
            </a:r>
            <a:endParaRPr lang="en-US" sz="1400" dirty="0">
              <a:solidFill>
                <a:srgbClr val="000000"/>
              </a:solidFill>
            </a:endParaRPr>
          </a:p>
        </p:txBody>
      </p:sp>
      <p:sp>
        <p:nvSpPr>
          <p:cNvPr id="84" name="TextBox 355"/>
          <p:cNvSpPr txBox="1">
            <a:spLocks noChangeArrowheads="1"/>
          </p:cNvSpPr>
          <p:nvPr/>
        </p:nvSpPr>
        <p:spPr bwMode="auto">
          <a:xfrm>
            <a:off x="2356806" y="4365548"/>
            <a:ext cx="202153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800">
                <a:solidFill>
                  <a:schemeClr val="tx1"/>
                </a:solidFill>
                <a:latin typeface="Times New Roman" charset="0"/>
                <a:ea typeface="ＭＳ Ｐゴシック" charset="0"/>
                <a:cs typeface="ＭＳ Ｐゴシック" charset="0"/>
              </a:defRPr>
            </a:lvl1pPr>
            <a:lvl2pPr marL="742950" indent="-285750">
              <a:defRPr sz="8800">
                <a:solidFill>
                  <a:schemeClr val="tx1"/>
                </a:solidFill>
                <a:latin typeface="Times New Roman" charset="0"/>
                <a:ea typeface="ＭＳ Ｐゴシック" charset="0"/>
              </a:defRPr>
            </a:lvl2pPr>
            <a:lvl3pPr marL="1143000" indent="-228600">
              <a:defRPr sz="8800">
                <a:solidFill>
                  <a:schemeClr val="tx1"/>
                </a:solidFill>
                <a:latin typeface="Times New Roman" charset="0"/>
                <a:ea typeface="ＭＳ Ｐゴシック" charset="0"/>
              </a:defRPr>
            </a:lvl3pPr>
            <a:lvl4pPr marL="1600200" indent="-228600">
              <a:defRPr sz="8800">
                <a:solidFill>
                  <a:schemeClr val="tx1"/>
                </a:solidFill>
                <a:latin typeface="Times New Roman" charset="0"/>
                <a:ea typeface="ＭＳ Ｐゴシック" charset="0"/>
              </a:defRPr>
            </a:lvl4pPr>
            <a:lvl5pPr marL="2057400" indent="-228600">
              <a:defRPr sz="88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88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88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88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8800">
                <a:solidFill>
                  <a:schemeClr val="tx1"/>
                </a:solidFill>
                <a:latin typeface="Times New Roman" charset="0"/>
                <a:ea typeface="ＭＳ Ｐゴシック" charset="0"/>
              </a:defRPr>
            </a:lvl9pPr>
          </a:lstStyle>
          <a:p>
            <a:r>
              <a:rPr lang="en-US" sz="1600" b="1" dirty="0">
                <a:solidFill>
                  <a:srgbClr val="000000"/>
                </a:solidFill>
                <a:latin typeface="Arial" charset="0"/>
                <a:cs typeface="Arial" charset="0"/>
              </a:rPr>
              <a:t>Sal </a:t>
            </a:r>
            <a:r>
              <a:rPr lang="en-US" sz="1600" b="1" dirty="0" smtClean="0">
                <a:solidFill>
                  <a:srgbClr val="000000"/>
                </a:solidFill>
                <a:latin typeface="Arial" charset="0"/>
                <a:cs typeface="Arial" charset="0"/>
              </a:rPr>
              <a:t>  </a:t>
            </a:r>
            <a:r>
              <a:rPr lang="en-US" sz="1100" b="1" dirty="0" smtClean="0">
                <a:solidFill>
                  <a:srgbClr val="000000"/>
                </a:solidFill>
                <a:latin typeface="Arial" charset="0"/>
                <a:cs typeface="Arial" charset="0"/>
              </a:rPr>
              <a:t> </a:t>
            </a:r>
            <a:r>
              <a:rPr lang="en-US" sz="1600" b="1" dirty="0" smtClean="0">
                <a:solidFill>
                  <a:srgbClr val="000000"/>
                </a:solidFill>
                <a:latin typeface="Arial" charset="0"/>
                <a:cs typeface="Arial" charset="0"/>
              </a:rPr>
              <a:t>1   </a:t>
            </a:r>
            <a:r>
              <a:rPr lang="en-US" sz="1400" b="1" dirty="0" smtClean="0">
                <a:solidFill>
                  <a:srgbClr val="000000"/>
                </a:solidFill>
                <a:latin typeface="Arial" charset="0"/>
                <a:cs typeface="Arial" charset="0"/>
              </a:rPr>
              <a:t>  </a:t>
            </a:r>
            <a:r>
              <a:rPr lang="en-US" sz="1600" b="1" dirty="0" smtClean="0">
                <a:solidFill>
                  <a:srgbClr val="000000"/>
                </a:solidFill>
                <a:latin typeface="Arial" charset="0"/>
                <a:cs typeface="Arial" charset="0"/>
              </a:rPr>
              <a:t>3     </a:t>
            </a:r>
            <a:r>
              <a:rPr lang="en-US" sz="600" b="1" dirty="0" smtClean="0">
                <a:solidFill>
                  <a:srgbClr val="000000"/>
                </a:solidFill>
                <a:latin typeface="Arial" charset="0"/>
                <a:cs typeface="Arial" charset="0"/>
              </a:rPr>
              <a:t> </a:t>
            </a:r>
            <a:r>
              <a:rPr lang="en-US" sz="1600" b="1" dirty="0" smtClean="0">
                <a:solidFill>
                  <a:srgbClr val="000000"/>
                </a:solidFill>
                <a:latin typeface="Arial" charset="0"/>
                <a:cs typeface="Arial" charset="0"/>
              </a:rPr>
              <a:t>7     8</a:t>
            </a:r>
            <a:endParaRPr lang="en-US" sz="1600" b="1" dirty="0">
              <a:solidFill>
                <a:srgbClr val="000000"/>
              </a:solidFill>
              <a:latin typeface="Arial" charset="0"/>
              <a:cs typeface="Arial" charset="0"/>
            </a:endParaRPr>
          </a:p>
        </p:txBody>
      </p:sp>
      <p:cxnSp>
        <p:nvCxnSpPr>
          <p:cNvPr id="85" name="Straight Connector 84"/>
          <p:cNvCxnSpPr/>
          <p:nvPr/>
        </p:nvCxnSpPr>
        <p:spPr>
          <a:xfrm flipH="1">
            <a:off x="5595090" y="4744920"/>
            <a:ext cx="1378060" cy="0"/>
          </a:xfrm>
          <a:prstGeom prst="line">
            <a:avLst/>
          </a:prstGeom>
          <a:ln w="38100" cmpd="sng">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86" name="Rectangle 220"/>
          <p:cNvSpPr>
            <a:spLocks noChangeArrowheads="1"/>
          </p:cNvSpPr>
          <p:nvPr/>
        </p:nvSpPr>
        <p:spPr bwMode="auto">
          <a:xfrm>
            <a:off x="5975063" y="4558766"/>
            <a:ext cx="629299" cy="338554"/>
          </a:xfrm>
          <a:prstGeom prst="rect">
            <a:avLst/>
          </a:prstGeom>
          <a:solidFill>
            <a:srgbClr val="FFFFFF"/>
          </a:solidFill>
          <a:ln>
            <a:noFill/>
          </a:ln>
          <a:extLst/>
        </p:spPr>
        <p:txBody>
          <a:bodyPr wrap="none">
            <a:spAutoFit/>
          </a:bodyPr>
          <a:lstStyle/>
          <a:p>
            <a:r>
              <a:rPr lang="en-US" sz="1600" b="1" dirty="0" smtClean="0">
                <a:solidFill>
                  <a:srgbClr val="000000"/>
                </a:solidFill>
                <a:latin typeface="Arial" charset="0"/>
                <a:cs typeface="Arial" charset="0"/>
              </a:rPr>
              <a:t>ASO</a:t>
            </a:r>
            <a:endParaRPr lang="en-US" sz="1400" dirty="0">
              <a:solidFill>
                <a:srgbClr val="000000"/>
              </a:solidFill>
            </a:endParaRPr>
          </a:p>
        </p:txBody>
      </p:sp>
      <p:sp>
        <p:nvSpPr>
          <p:cNvPr id="87" name="TextBox 355"/>
          <p:cNvSpPr txBox="1">
            <a:spLocks noChangeArrowheads="1"/>
          </p:cNvSpPr>
          <p:nvPr/>
        </p:nvSpPr>
        <p:spPr bwMode="auto">
          <a:xfrm>
            <a:off x="5036018" y="4370839"/>
            <a:ext cx="202153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800">
                <a:solidFill>
                  <a:schemeClr val="tx1"/>
                </a:solidFill>
                <a:latin typeface="Times New Roman" charset="0"/>
                <a:ea typeface="ＭＳ Ｐゴシック" charset="0"/>
                <a:cs typeface="ＭＳ Ｐゴシック" charset="0"/>
              </a:defRPr>
            </a:lvl1pPr>
            <a:lvl2pPr marL="742950" indent="-285750">
              <a:defRPr sz="8800">
                <a:solidFill>
                  <a:schemeClr val="tx1"/>
                </a:solidFill>
                <a:latin typeface="Times New Roman" charset="0"/>
                <a:ea typeface="ＭＳ Ｐゴシック" charset="0"/>
              </a:defRPr>
            </a:lvl2pPr>
            <a:lvl3pPr marL="1143000" indent="-228600">
              <a:defRPr sz="8800">
                <a:solidFill>
                  <a:schemeClr val="tx1"/>
                </a:solidFill>
                <a:latin typeface="Times New Roman" charset="0"/>
                <a:ea typeface="ＭＳ Ｐゴシック" charset="0"/>
              </a:defRPr>
            </a:lvl3pPr>
            <a:lvl4pPr marL="1600200" indent="-228600">
              <a:defRPr sz="8800">
                <a:solidFill>
                  <a:schemeClr val="tx1"/>
                </a:solidFill>
                <a:latin typeface="Times New Roman" charset="0"/>
                <a:ea typeface="ＭＳ Ｐゴシック" charset="0"/>
              </a:defRPr>
            </a:lvl4pPr>
            <a:lvl5pPr marL="2057400" indent="-228600">
              <a:defRPr sz="88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88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88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88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8800">
                <a:solidFill>
                  <a:schemeClr val="tx1"/>
                </a:solidFill>
                <a:latin typeface="Times New Roman" charset="0"/>
                <a:ea typeface="ＭＳ Ｐゴシック" charset="0"/>
              </a:defRPr>
            </a:lvl9pPr>
          </a:lstStyle>
          <a:p>
            <a:r>
              <a:rPr lang="en-US" sz="1600" b="1" dirty="0">
                <a:solidFill>
                  <a:srgbClr val="000000"/>
                </a:solidFill>
                <a:latin typeface="Arial" charset="0"/>
                <a:cs typeface="Arial" charset="0"/>
              </a:rPr>
              <a:t>Sal </a:t>
            </a:r>
            <a:r>
              <a:rPr lang="en-US" sz="1600" b="1" dirty="0" smtClean="0">
                <a:solidFill>
                  <a:srgbClr val="000000"/>
                </a:solidFill>
                <a:latin typeface="Arial" charset="0"/>
                <a:cs typeface="Arial" charset="0"/>
              </a:rPr>
              <a:t>  </a:t>
            </a:r>
            <a:r>
              <a:rPr lang="en-US" sz="1100" b="1" dirty="0" smtClean="0">
                <a:solidFill>
                  <a:srgbClr val="000000"/>
                </a:solidFill>
                <a:latin typeface="Arial" charset="0"/>
                <a:cs typeface="Arial" charset="0"/>
              </a:rPr>
              <a:t> </a:t>
            </a:r>
            <a:r>
              <a:rPr lang="en-US" sz="1600" b="1" dirty="0" smtClean="0">
                <a:solidFill>
                  <a:srgbClr val="000000"/>
                </a:solidFill>
                <a:latin typeface="Arial" charset="0"/>
                <a:cs typeface="Arial" charset="0"/>
              </a:rPr>
              <a:t>1   </a:t>
            </a:r>
            <a:r>
              <a:rPr lang="en-US" sz="1400" b="1" dirty="0" smtClean="0">
                <a:solidFill>
                  <a:srgbClr val="000000"/>
                </a:solidFill>
                <a:latin typeface="Arial" charset="0"/>
                <a:cs typeface="Arial" charset="0"/>
              </a:rPr>
              <a:t>  </a:t>
            </a:r>
            <a:r>
              <a:rPr lang="en-US" sz="1600" b="1" dirty="0" smtClean="0">
                <a:solidFill>
                  <a:srgbClr val="000000"/>
                </a:solidFill>
                <a:latin typeface="Arial" charset="0"/>
                <a:cs typeface="Arial" charset="0"/>
              </a:rPr>
              <a:t>3     </a:t>
            </a:r>
            <a:r>
              <a:rPr lang="en-US" sz="600" b="1" dirty="0" smtClean="0">
                <a:solidFill>
                  <a:srgbClr val="000000"/>
                </a:solidFill>
                <a:latin typeface="Arial" charset="0"/>
                <a:cs typeface="Arial" charset="0"/>
              </a:rPr>
              <a:t> </a:t>
            </a:r>
            <a:r>
              <a:rPr lang="en-US" sz="1600" b="1" dirty="0" smtClean="0">
                <a:solidFill>
                  <a:srgbClr val="000000"/>
                </a:solidFill>
                <a:latin typeface="Arial" charset="0"/>
                <a:cs typeface="Arial" charset="0"/>
              </a:rPr>
              <a:t>7     8</a:t>
            </a:r>
            <a:endParaRPr lang="en-US" sz="1600" b="1" dirty="0">
              <a:solidFill>
                <a:srgbClr val="000000"/>
              </a:solidFill>
              <a:latin typeface="Arial" charset="0"/>
              <a:cs typeface="Arial" charset="0"/>
            </a:endParaRPr>
          </a:p>
        </p:txBody>
      </p:sp>
      <p:sp>
        <p:nvSpPr>
          <p:cNvPr id="88" name="Rectangle 235"/>
          <p:cNvSpPr>
            <a:spLocks noChangeArrowheads="1"/>
          </p:cNvSpPr>
          <p:nvPr/>
        </p:nvSpPr>
        <p:spPr bwMode="auto">
          <a:xfrm>
            <a:off x="152400" y="1123950"/>
            <a:ext cx="1463712" cy="1200329"/>
          </a:xfrm>
          <a:prstGeom prst="rect">
            <a:avLst/>
          </a:prstGeom>
          <a:noFill/>
          <a:ln w="9525">
            <a:solidFill>
              <a:srgbClr val="4B4B4B"/>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p>
            <a:r>
              <a:rPr lang="en-US" b="1" dirty="0" smtClean="0">
                <a:solidFill>
                  <a:srgbClr val="000000"/>
                </a:solidFill>
                <a:latin typeface="Arial" charset="0"/>
                <a:cs typeface="Arial" charset="0"/>
              </a:rPr>
              <a:t>250 </a:t>
            </a:r>
            <a:r>
              <a:rPr lang="en-US" b="1" dirty="0">
                <a:solidFill>
                  <a:srgbClr val="000000"/>
                </a:solidFill>
                <a:latin typeface="Symbol" charset="0"/>
                <a:cs typeface="Symbol" charset="0"/>
              </a:rPr>
              <a:t>m</a:t>
            </a:r>
            <a:r>
              <a:rPr lang="en-US" b="1" dirty="0">
                <a:solidFill>
                  <a:srgbClr val="000000"/>
                </a:solidFill>
                <a:latin typeface="Arial" charset="0"/>
                <a:cs typeface="Arial" charset="0"/>
              </a:rPr>
              <a:t>g </a:t>
            </a:r>
            <a:r>
              <a:rPr lang="en-US" b="1" dirty="0" smtClean="0">
                <a:solidFill>
                  <a:srgbClr val="000000"/>
                </a:solidFill>
                <a:latin typeface="Arial" charset="0"/>
                <a:cs typeface="Arial" charset="0"/>
              </a:rPr>
              <a:t>ASO</a:t>
            </a:r>
            <a:endParaRPr lang="en-US" b="1" dirty="0">
              <a:solidFill>
                <a:srgbClr val="000000"/>
              </a:solidFill>
              <a:latin typeface="Arial" charset="0"/>
              <a:cs typeface="Arial" charset="0"/>
            </a:endParaRPr>
          </a:p>
          <a:p>
            <a:r>
              <a:rPr lang="en-US" b="1" dirty="0" smtClean="0">
                <a:solidFill>
                  <a:srgbClr val="000000"/>
                </a:solidFill>
                <a:latin typeface="Arial" charset="0"/>
                <a:cs typeface="Arial" charset="0"/>
              </a:rPr>
              <a:t>7d, </a:t>
            </a:r>
            <a:r>
              <a:rPr lang="en-US" b="1" dirty="0" err="1" smtClean="0">
                <a:solidFill>
                  <a:srgbClr val="000000"/>
                </a:solidFill>
                <a:latin typeface="Arial" charset="0"/>
                <a:cs typeface="Arial" charset="0"/>
              </a:rPr>
              <a:t>qPCR</a:t>
            </a:r>
            <a:r>
              <a:rPr lang="en-US" b="1" dirty="0" smtClean="0">
                <a:solidFill>
                  <a:srgbClr val="000000"/>
                </a:solidFill>
                <a:latin typeface="Arial" charset="0"/>
                <a:cs typeface="Arial" charset="0"/>
              </a:rPr>
              <a:t>, </a:t>
            </a:r>
          </a:p>
          <a:p>
            <a:r>
              <a:rPr lang="en-US" b="1" dirty="0" smtClean="0">
                <a:solidFill>
                  <a:srgbClr val="000000"/>
                </a:solidFill>
                <a:latin typeface="Arial" charset="0"/>
                <a:cs typeface="Arial" charset="0"/>
              </a:rPr>
              <a:t>n=2-3, </a:t>
            </a:r>
          </a:p>
          <a:p>
            <a:r>
              <a:rPr lang="en-US" b="1" dirty="0" err="1" smtClean="0">
                <a:solidFill>
                  <a:srgbClr val="000000"/>
                </a:solidFill>
                <a:latin typeface="Arial" charset="0"/>
                <a:cs typeface="Arial" charset="0"/>
              </a:rPr>
              <a:t>mean</a:t>
            </a:r>
            <a:r>
              <a:rPr lang="en-US" dirty="0" err="1">
                <a:solidFill>
                  <a:srgbClr val="000000"/>
                </a:solidFill>
                <a:latin typeface="ＭＳ ゴシック" charset="0"/>
                <a:ea typeface="ＭＳ ゴシック" charset="0"/>
                <a:cs typeface="ＭＳ ゴシック" charset="0"/>
              </a:rPr>
              <a:t>±</a:t>
            </a:r>
            <a:r>
              <a:rPr lang="en-US" b="1" dirty="0" err="1">
                <a:solidFill>
                  <a:srgbClr val="000000"/>
                </a:solidFill>
                <a:latin typeface="Arial" charset="0"/>
              </a:rPr>
              <a:t>SD</a:t>
            </a:r>
            <a:r>
              <a:rPr lang="en-US" b="1" dirty="0">
                <a:solidFill>
                  <a:srgbClr val="000000"/>
                </a:solidFill>
                <a:latin typeface="Arial" charset="0"/>
                <a:cs typeface="Arial" charset="0"/>
              </a:rPr>
              <a:t>.</a:t>
            </a:r>
            <a:endParaRPr lang="en-US" sz="1600" dirty="0">
              <a:solidFill>
                <a:srgbClr val="000000"/>
              </a:solidFill>
            </a:endParaRPr>
          </a:p>
        </p:txBody>
      </p:sp>
      <p:sp>
        <p:nvSpPr>
          <p:cNvPr id="89" name="Rectangle 5"/>
          <p:cNvSpPr>
            <a:spLocks noChangeArrowheads="1"/>
          </p:cNvSpPr>
          <p:nvPr/>
        </p:nvSpPr>
        <p:spPr bwMode="auto">
          <a:xfrm rot="16200000">
            <a:off x="284388" y="2615685"/>
            <a:ext cx="3200400" cy="369332"/>
          </a:xfrm>
          <a:prstGeom prst="rect">
            <a:avLst/>
          </a:prstGeom>
          <a:noFill/>
          <a:ln>
            <a:noFill/>
          </a:ln>
          <a:extLst/>
        </p:spPr>
        <p:txBody>
          <a:bodyPr wrap="square">
            <a:spAutoFit/>
          </a:bodyPr>
          <a:lstStyle/>
          <a:p>
            <a:pPr algn="ctr"/>
            <a:r>
              <a:rPr lang="en-US" b="1" dirty="0" smtClean="0">
                <a:solidFill>
                  <a:srgbClr val="000000"/>
                </a:solidFill>
                <a:latin typeface="Arial" charset="0"/>
                <a:cs typeface="Arial" charset="0"/>
              </a:rPr>
              <a:t>% </a:t>
            </a:r>
            <a:r>
              <a:rPr lang="en-US" b="1" i="1" dirty="0" smtClean="0">
                <a:solidFill>
                  <a:srgbClr val="000000"/>
                </a:solidFill>
                <a:latin typeface="Arial" charset="0"/>
                <a:cs typeface="Arial" charset="0"/>
              </a:rPr>
              <a:t>ATXN2</a:t>
            </a:r>
            <a:r>
              <a:rPr lang="en-US" b="1" dirty="0" smtClean="0">
                <a:solidFill>
                  <a:srgbClr val="000000"/>
                </a:solidFill>
                <a:latin typeface="Arial" charset="0"/>
                <a:cs typeface="Arial" charset="0"/>
              </a:rPr>
              <a:t>  Expression</a:t>
            </a:r>
          </a:p>
        </p:txBody>
      </p:sp>
      <p:cxnSp>
        <p:nvCxnSpPr>
          <p:cNvPr id="90" name="Straight Connector 89"/>
          <p:cNvCxnSpPr/>
          <p:nvPr/>
        </p:nvCxnSpPr>
        <p:spPr>
          <a:xfrm flipH="1">
            <a:off x="4595522" y="1047750"/>
            <a:ext cx="3230" cy="3733800"/>
          </a:xfrm>
          <a:prstGeom prst="line">
            <a:avLst/>
          </a:prstGeom>
          <a:ln w="38100" cmpd="sng">
            <a:solidFill>
              <a:srgbClr val="00000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90845325"/>
      </p:ext>
    </p:extLst>
  </p:cSld>
  <p:clrMapOvr>
    <a:masterClrMapping/>
  </p:clrMapOvr>
  <p:transition xmlns:p14="http://schemas.microsoft.com/office/powerpoint/2010/main">
    <p:checker/>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447"/>
          <p:cNvSpPr txBox="1">
            <a:spLocks noChangeArrowheads="1"/>
          </p:cNvSpPr>
          <p:nvPr/>
        </p:nvSpPr>
        <p:spPr bwMode="auto">
          <a:xfrm rot="16200000">
            <a:off x="-427839" y="1896200"/>
            <a:ext cx="1865390" cy="40011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800">
                <a:solidFill>
                  <a:schemeClr val="tx1"/>
                </a:solidFill>
                <a:latin typeface="Times New Roman" charset="0"/>
                <a:ea typeface="ＭＳ Ｐゴシック" charset="0"/>
                <a:cs typeface="ＭＳ Ｐゴシック" charset="0"/>
              </a:defRPr>
            </a:lvl1pPr>
            <a:lvl2pPr marL="742950" indent="-285750">
              <a:defRPr sz="8800">
                <a:solidFill>
                  <a:schemeClr val="tx1"/>
                </a:solidFill>
                <a:latin typeface="Times New Roman" charset="0"/>
                <a:ea typeface="ＭＳ Ｐゴシック" charset="0"/>
              </a:defRPr>
            </a:lvl2pPr>
            <a:lvl3pPr marL="1143000" indent="-228600">
              <a:defRPr sz="8800">
                <a:solidFill>
                  <a:schemeClr val="tx1"/>
                </a:solidFill>
                <a:latin typeface="Times New Roman" charset="0"/>
                <a:ea typeface="ＭＳ Ｐゴシック" charset="0"/>
              </a:defRPr>
            </a:lvl3pPr>
            <a:lvl4pPr marL="1600200" indent="-228600">
              <a:defRPr sz="8800">
                <a:solidFill>
                  <a:schemeClr val="tx1"/>
                </a:solidFill>
                <a:latin typeface="Times New Roman" charset="0"/>
                <a:ea typeface="ＭＳ Ｐゴシック" charset="0"/>
              </a:defRPr>
            </a:lvl4pPr>
            <a:lvl5pPr marL="2057400" indent="-228600">
              <a:defRPr sz="88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88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88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88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8800">
                <a:solidFill>
                  <a:schemeClr val="tx1"/>
                </a:solidFill>
                <a:latin typeface="Times New Roman" charset="0"/>
                <a:ea typeface="ＭＳ Ｐゴシック" charset="0"/>
              </a:defRPr>
            </a:lvl9pPr>
          </a:lstStyle>
          <a:p>
            <a:r>
              <a:rPr lang="en-US" sz="2000" b="1" i="1" dirty="0">
                <a:solidFill>
                  <a:srgbClr val="000000"/>
                </a:solidFill>
                <a:latin typeface="Arial" charset="0"/>
                <a:cs typeface="Arial" charset="0"/>
              </a:rPr>
              <a:t>% Iba1 / Actin</a:t>
            </a:r>
            <a:endParaRPr lang="en-US" sz="2000" b="1" dirty="0">
              <a:solidFill>
                <a:srgbClr val="000000"/>
              </a:solidFill>
              <a:latin typeface="Arial" charset="0"/>
              <a:cs typeface="Arial" charset="0"/>
            </a:endParaRPr>
          </a:p>
        </p:txBody>
      </p:sp>
      <p:cxnSp>
        <p:nvCxnSpPr>
          <p:cNvPr id="14" name="Straight Connector 13"/>
          <p:cNvCxnSpPr/>
          <p:nvPr/>
        </p:nvCxnSpPr>
        <p:spPr bwMode="auto">
          <a:xfrm flipH="1">
            <a:off x="1640587" y="3603262"/>
            <a:ext cx="2002535" cy="0"/>
          </a:xfrm>
          <a:prstGeom prst="line">
            <a:avLst/>
          </a:prstGeom>
          <a:ln w="38100" cmpd="sng">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15" name="TextBox 450"/>
          <p:cNvSpPr txBox="1">
            <a:spLocks noChangeArrowheads="1"/>
          </p:cNvSpPr>
          <p:nvPr/>
        </p:nvSpPr>
        <p:spPr bwMode="auto">
          <a:xfrm>
            <a:off x="2181078" y="3438593"/>
            <a:ext cx="884540" cy="33855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8800">
                <a:solidFill>
                  <a:schemeClr val="tx1"/>
                </a:solidFill>
                <a:latin typeface="Times New Roman" charset="0"/>
                <a:ea typeface="ＭＳ Ｐゴシック" charset="0"/>
                <a:cs typeface="ＭＳ Ｐゴシック" charset="0"/>
              </a:defRPr>
            </a:lvl1pPr>
            <a:lvl2pPr marL="742950" indent="-285750">
              <a:defRPr sz="8800">
                <a:solidFill>
                  <a:schemeClr val="tx1"/>
                </a:solidFill>
                <a:latin typeface="Times New Roman" charset="0"/>
                <a:ea typeface="ＭＳ Ｐゴシック" charset="0"/>
              </a:defRPr>
            </a:lvl2pPr>
            <a:lvl3pPr marL="1143000" indent="-228600">
              <a:defRPr sz="8800">
                <a:solidFill>
                  <a:schemeClr val="tx1"/>
                </a:solidFill>
                <a:latin typeface="Times New Roman" charset="0"/>
                <a:ea typeface="ＭＳ Ｐゴシック" charset="0"/>
              </a:defRPr>
            </a:lvl3pPr>
            <a:lvl4pPr marL="1600200" indent="-228600">
              <a:defRPr sz="8800">
                <a:solidFill>
                  <a:schemeClr val="tx1"/>
                </a:solidFill>
                <a:latin typeface="Times New Roman" charset="0"/>
                <a:ea typeface="ＭＳ Ｐゴシック" charset="0"/>
              </a:defRPr>
            </a:lvl4pPr>
            <a:lvl5pPr marL="2057400" indent="-228600">
              <a:defRPr sz="88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88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88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88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8800">
                <a:solidFill>
                  <a:schemeClr val="tx1"/>
                </a:solidFill>
                <a:latin typeface="Times New Roman" charset="0"/>
                <a:ea typeface="ＭＳ Ｐゴシック" charset="0"/>
              </a:defRPr>
            </a:lvl9pPr>
          </a:lstStyle>
          <a:p>
            <a:r>
              <a:rPr lang="en-US" sz="1600" b="1" dirty="0" smtClean="0">
                <a:solidFill>
                  <a:srgbClr val="000000"/>
                </a:solidFill>
                <a:latin typeface="Arial" charset="0"/>
                <a:cs typeface="Arial" charset="0"/>
              </a:rPr>
              <a:t>200 </a:t>
            </a:r>
            <a:r>
              <a:rPr lang="en-US" sz="1600" b="1" dirty="0" smtClean="0">
                <a:solidFill>
                  <a:srgbClr val="000000"/>
                </a:solidFill>
                <a:latin typeface="Symbol" charset="0"/>
                <a:cs typeface="Symbol" charset="0"/>
              </a:rPr>
              <a:t>m</a:t>
            </a:r>
            <a:r>
              <a:rPr lang="en-US" sz="1600" b="1" dirty="0" smtClean="0">
                <a:solidFill>
                  <a:srgbClr val="000000"/>
                </a:solidFill>
                <a:latin typeface="Arial" charset="0"/>
                <a:cs typeface="Arial" charset="0"/>
              </a:rPr>
              <a:t>g</a:t>
            </a:r>
            <a:endParaRPr lang="en-US" sz="1600" dirty="0">
              <a:solidFill>
                <a:srgbClr val="000000"/>
              </a:solidFill>
            </a:endParaRPr>
          </a:p>
        </p:txBody>
      </p:sp>
      <p:graphicFrame>
        <p:nvGraphicFramePr>
          <p:cNvPr id="16" name="Chart 15"/>
          <p:cNvGraphicFramePr>
            <a:graphicFrameLocks/>
          </p:cNvGraphicFramePr>
          <p:nvPr>
            <p:extLst>
              <p:ext uri="{D42A27DB-BD31-4B8C-83A1-F6EECF244321}">
                <p14:modId xmlns:p14="http://schemas.microsoft.com/office/powerpoint/2010/main" val="1386820654"/>
              </p:ext>
            </p:extLst>
          </p:nvPr>
        </p:nvGraphicFramePr>
        <p:xfrm>
          <a:off x="681039" y="1200150"/>
          <a:ext cx="3128961" cy="2371823"/>
        </p:xfrm>
        <a:graphic>
          <a:graphicData uri="http://schemas.openxmlformats.org/drawingml/2006/chart">
            <c:chart xmlns:c="http://schemas.openxmlformats.org/drawingml/2006/chart" xmlns:r="http://schemas.openxmlformats.org/officeDocument/2006/relationships" r:id="rId3"/>
          </a:graphicData>
        </a:graphic>
      </p:graphicFrame>
      <p:sp>
        <p:nvSpPr>
          <p:cNvPr id="20" name="TextBox 3"/>
          <p:cNvSpPr txBox="1">
            <a:spLocks noChangeArrowheads="1"/>
          </p:cNvSpPr>
          <p:nvPr/>
        </p:nvSpPr>
        <p:spPr bwMode="auto">
          <a:xfrm>
            <a:off x="1568079" y="1123950"/>
            <a:ext cx="1542332" cy="369332"/>
          </a:xfrm>
          <a:prstGeom prst="rect">
            <a:avLst/>
          </a:prstGeom>
          <a:solidFill>
            <a:srgbClr val="FFFFFF"/>
          </a:solidFill>
          <a:ln>
            <a:noFill/>
          </a:ln>
          <a:extLst/>
        </p:spPr>
        <p:txBody>
          <a:bodyPr wrap="none">
            <a:spAutoFit/>
          </a:bodyPr>
          <a:lstStyle>
            <a:lvl1pPr>
              <a:defRPr sz="8800">
                <a:solidFill>
                  <a:schemeClr val="tx1"/>
                </a:solidFill>
                <a:latin typeface="Times New Roman" charset="0"/>
                <a:ea typeface="ＭＳ Ｐゴシック" charset="0"/>
                <a:cs typeface="ＭＳ Ｐゴシック" charset="0"/>
              </a:defRPr>
            </a:lvl1pPr>
            <a:lvl2pPr marL="742950" indent="-285750">
              <a:defRPr sz="8800">
                <a:solidFill>
                  <a:schemeClr val="tx1"/>
                </a:solidFill>
                <a:latin typeface="Times New Roman" charset="0"/>
                <a:ea typeface="ＭＳ Ｐゴシック" charset="0"/>
              </a:defRPr>
            </a:lvl2pPr>
            <a:lvl3pPr marL="1143000" indent="-228600">
              <a:defRPr sz="8800">
                <a:solidFill>
                  <a:schemeClr val="tx1"/>
                </a:solidFill>
                <a:latin typeface="Times New Roman" charset="0"/>
                <a:ea typeface="ＭＳ Ｐゴシック" charset="0"/>
              </a:defRPr>
            </a:lvl3pPr>
            <a:lvl4pPr marL="1600200" indent="-228600">
              <a:defRPr sz="8800">
                <a:solidFill>
                  <a:schemeClr val="tx1"/>
                </a:solidFill>
                <a:latin typeface="Times New Roman" charset="0"/>
                <a:ea typeface="ＭＳ Ｐゴシック" charset="0"/>
              </a:defRPr>
            </a:lvl4pPr>
            <a:lvl5pPr marL="2057400" indent="-228600">
              <a:defRPr sz="88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88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88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88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8800">
                <a:solidFill>
                  <a:schemeClr val="tx1"/>
                </a:solidFill>
                <a:latin typeface="Times New Roman" charset="0"/>
                <a:ea typeface="ＭＳ Ｐゴシック" charset="0"/>
              </a:defRPr>
            </a:lvl9pPr>
          </a:lstStyle>
          <a:p>
            <a:r>
              <a:rPr lang="en-US" sz="1800" b="1" i="1" dirty="0" err="1">
                <a:solidFill>
                  <a:srgbClr val="000000"/>
                </a:solidFill>
                <a:latin typeface="Arial" charset="0"/>
                <a:cs typeface="Arial" charset="0"/>
              </a:rPr>
              <a:t>Microgliosis</a:t>
            </a:r>
            <a:endParaRPr lang="en-US" sz="5400" b="1" dirty="0">
              <a:latin typeface="Avenir Book" charset="0"/>
              <a:cs typeface="Avenir Book" charset="0"/>
            </a:endParaRPr>
          </a:p>
        </p:txBody>
      </p:sp>
      <p:cxnSp>
        <p:nvCxnSpPr>
          <p:cNvPr id="21" name="Straight Arrow Connector 20"/>
          <p:cNvCxnSpPr/>
          <p:nvPr/>
        </p:nvCxnSpPr>
        <p:spPr>
          <a:xfrm>
            <a:off x="2634879" y="1504950"/>
            <a:ext cx="533400" cy="304800"/>
          </a:xfrm>
          <a:prstGeom prst="straightConnector1">
            <a:avLst/>
          </a:prstGeom>
          <a:ln w="38100"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58479" y="3790950"/>
            <a:ext cx="2542945" cy="1323439"/>
          </a:xfrm>
          <a:prstGeom prst="rect">
            <a:avLst/>
          </a:prstGeom>
        </p:spPr>
        <p:txBody>
          <a:bodyPr wrap="square">
            <a:spAutoFit/>
          </a:bodyPr>
          <a:lstStyle/>
          <a:p>
            <a:pPr marL="342900" lvl="0" indent="-342900">
              <a:buFont typeface="Arial"/>
              <a:buChar char="•"/>
            </a:pPr>
            <a:r>
              <a:rPr lang="en-US" sz="2000" b="1" dirty="0" err="1" smtClean="0">
                <a:solidFill>
                  <a:srgbClr val="000000"/>
                </a:solidFill>
                <a:latin typeface="Arial" charset="0"/>
              </a:rPr>
              <a:t>qPCR</a:t>
            </a:r>
            <a:endParaRPr lang="en-US" sz="2000" b="1" dirty="0" smtClean="0">
              <a:solidFill>
                <a:srgbClr val="000000"/>
              </a:solidFill>
              <a:latin typeface="Arial" charset="0"/>
            </a:endParaRPr>
          </a:p>
          <a:p>
            <a:pPr marL="342900" lvl="0" indent="-342900">
              <a:buFont typeface="Arial"/>
              <a:buChar char="•"/>
            </a:pPr>
            <a:r>
              <a:rPr lang="en-US" sz="2000" b="1" dirty="0" smtClean="0">
                <a:solidFill>
                  <a:srgbClr val="000000"/>
                </a:solidFill>
                <a:latin typeface="Arial" charset="0"/>
              </a:rPr>
              <a:t>N=2-11</a:t>
            </a:r>
          </a:p>
          <a:p>
            <a:pPr marL="342900" lvl="0" indent="-342900">
              <a:buFont typeface="Arial"/>
              <a:buChar char="•"/>
            </a:pPr>
            <a:r>
              <a:rPr lang="en-US" sz="2000" b="1" dirty="0" smtClean="0">
                <a:solidFill>
                  <a:srgbClr val="000000"/>
                </a:solidFill>
                <a:latin typeface="Arial" charset="0"/>
              </a:rPr>
              <a:t>7 days</a:t>
            </a:r>
          </a:p>
          <a:p>
            <a:pPr marL="342900" indent="-342900">
              <a:buFont typeface="Arial"/>
              <a:buChar char="•"/>
            </a:pPr>
            <a:r>
              <a:rPr lang="en-US" sz="2000" b="1" dirty="0" err="1" smtClean="0">
                <a:solidFill>
                  <a:srgbClr val="000000"/>
                </a:solidFill>
                <a:latin typeface="Arial" charset="0"/>
                <a:cs typeface="Arial" charset="0"/>
              </a:rPr>
              <a:t>mean</a:t>
            </a:r>
            <a:r>
              <a:rPr lang="en-US" sz="2000" dirty="0" err="1" smtClean="0">
                <a:solidFill>
                  <a:srgbClr val="000000"/>
                </a:solidFill>
                <a:latin typeface="ＭＳ ゴシック" charset="0"/>
                <a:ea typeface="ＭＳ ゴシック" charset="0"/>
                <a:cs typeface="ＭＳ ゴシック" charset="0"/>
              </a:rPr>
              <a:t>±</a:t>
            </a:r>
            <a:r>
              <a:rPr lang="en-US" sz="2000" b="1" dirty="0" err="1" smtClean="0">
                <a:solidFill>
                  <a:srgbClr val="000000"/>
                </a:solidFill>
                <a:latin typeface="Arial" charset="0"/>
              </a:rPr>
              <a:t>SD</a:t>
            </a:r>
            <a:endParaRPr lang="en-US" sz="2000" b="1" dirty="0" smtClean="0">
              <a:solidFill>
                <a:srgbClr val="000000"/>
              </a:solidFill>
              <a:latin typeface="Arial" charset="0"/>
            </a:endParaRPr>
          </a:p>
        </p:txBody>
      </p:sp>
      <p:sp>
        <p:nvSpPr>
          <p:cNvPr id="25" name="Text Box 840"/>
          <p:cNvSpPr txBox="1">
            <a:spLocks noChangeArrowheads="1"/>
          </p:cNvSpPr>
          <p:nvPr/>
        </p:nvSpPr>
        <p:spPr bwMode="auto">
          <a:xfrm>
            <a:off x="413745" y="197209"/>
            <a:ext cx="8347007" cy="82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1472" tIns="40736" rIns="81472" bIns="40736">
            <a:spAutoFit/>
          </a:bodyPr>
          <a:lstStyle>
            <a:lvl1pPr defTabSz="817563">
              <a:defRPr sz="8800">
                <a:solidFill>
                  <a:schemeClr val="tx1"/>
                </a:solidFill>
                <a:latin typeface="Times New Roman" charset="0"/>
                <a:ea typeface="ＭＳ Ｐゴシック" charset="0"/>
                <a:cs typeface="ＭＳ Ｐゴシック" charset="0"/>
              </a:defRPr>
            </a:lvl1pPr>
            <a:lvl2pPr marL="742950" indent="-285750" defTabSz="817563">
              <a:defRPr sz="8800">
                <a:solidFill>
                  <a:schemeClr val="tx1"/>
                </a:solidFill>
                <a:latin typeface="Times New Roman" charset="0"/>
                <a:ea typeface="ＭＳ Ｐゴシック" charset="0"/>
              </a:defRPr>
            </a:lvl2pPr>
            <a:lvl3pPr marL="1143000" indent="-228600" defTabSz="817563">
              <a:defRPr sz="8800">
                <a:solidFill>
                  <a:schemeClr val="tx1"/>
                </a:solidFill>
                <a:latin typeface="Times New Roman" charset="0"/>
                <a:ea typeface="ＭＳ Ｐゴシック" charset="0"/>
              </a:defRPr>
            </a:lvl3pPr>
            <a:lvl4pPr marL="1600200" indent="-228600" defTabSz="817563">
              <a:defRPr sz="8800">
                <a:solidFill>
                  <a:schemeClr val="tx1"/>
                </a:solidFill>
                <a:latin typeface="Times New Roman" charset="0"/>
                <a:ea typeface="ＭＳ Ｐゴシック" charset="0"/>
              </a:defRPr>
            </a:lvl4pPr>
            <a:lvl5pPr marL="2057400" indent="-228600" defTabSz="817563">
              <a:defRPr sz="8800">
                <a:solidFill>
                  <a:schemeClr val="tx1"/>
                </a:solidFill>
                <a:latin typeface="Times New Roman" charset="0"/>
                <a:ea typeface="ＭＳ Ｐゴシック" charset="0"/>
              </a:defRPr>
            </a:lvl5pPr>
            <a:lvl6pPr marL="2514600" indent="-228600" defTabSz="817563" eaLnBrk="0" fontAlgn="base" hangingPunct="0">
              <a:spcBef>
                <a:spcPct val="0"/>
              </a:spcBef>
              <a:spcAft>
                <a:spcPct val="0"/>
              </a:spcAft>
              <a:defRPr sz="8800">
                <a:solidFill>
                  <a:schemeClr val="tx1"/>
                </a:solidFill>
                <a:latin typeface="Times New Roman" charset="0"/>
                <a:ea typeface="ＭＳ Ｐゴシック" charset="0"/>
              </a:defRPr>
            </a:lvl6pPr>
            <a:lvl7pPr marL="2971800" indent="-228600" defTabSz="817563" eaLnBrk="0" fontAlgn="base" hangingPunct="0">
              <a:spcBef>
                <a:spcPct val="0"/>
              </a:spcBef>
              <a:spcAft>
                <a:spcPct val="0"/>
              </a:spcAft>
              <a:defRPr sz="8800">
                <a:solidFill>
                  <a:schemeClr val="tx1"/>
                </a:solidFill>
                <a:latin typeface="Times New Roman" charset="0"/>
                <a:ea typeface="ＭＳ Ｐゴシック" charset="0"/>
              </a:defRPr>
            </a:lvl7pPr>
            <a:lvl8pPr marL="3429000" indent="-228600" defTabSz="817563" eaLnBrk="0" fontAlgn="base" hangingPunct="0">
              <a:spcBef>
                <a:spcPct val="0"/>
              </a:spcBef>
              <a:spcAft>
                <a:spcPct val="0"/>
              </a:spcAft>
              <a:defRPr sz="8800">
                <a:solidFill>
                  <a:schemeClr val="tx1"/>
                </a:solidFill>
                <a:latin typeface="Times New Roman" charset="0"/>
                <a:ea typeface="ＭＳ Ｐゴシック" charset="0"/>
              </a:defRPr>
            </a:lvl8pPr>
            <a:lvl9pPr marL="3886200" indent="-228600" defTabSz="817563" eaLnBrk="0" fontAlgn="base" hangingPunct="0">
              <a:spcBef>
                <a:spcPct val="0"/>
              </a:spcBef>
              <a:spcAft>
                <a:spcPct val="0"/>
              </a:spcAft>
              <a:defRPr sz="8800">
                <a:solidFill>
                  <a:schemeClr val="tx1"/>
                </a:solidFill>
                <a:latin typeface="Times New Roman" charset="0"/>
                <a:ea typeface="ＭＳ Ｐゴシック" charset="0"/>
              </a:defRPr>
            </a:lvl9pPr>
          </a:lstStyle>
          <a:p>
            <a:r>
              <a:rPr lang="en-US" sz="2400" b="1" dirty="0" smtClean="0">
                <a:solidFill>
                  <a:srgbClr val="000000"/>
                </a:solidFill>
                <a:latin typeface="Arial" charset="0"/>
              </a:rPr>
              <a:t>The three best lead ASOs did not significantly elevate the </a:t>
            </a:r>
            <a:r>
              <a:rPr lang="en-US" sz="2400" b="1" dirty="0" err="1" smtClean="0">
                <a:solidFill>
                  <a:srgbClr val="000000"/>
                </a:solidFill>
                <a:latin typeface="Arial" charset="0"/>
              </a:rPr>
              <a:t>microgliosis</a:t>
            </a:r>
            <a:r>
              <a:rPr lang="en-US" sz="2400" b="1" dirty="0" smtClean="0">
                <a:solidFill>
                  <a:srgbClr val="000000"/>
                </a:solidFill>
                <a:latin typeface="Arial" charset="0"/>
              </a:rPr>
              <a:t> marker </a:t>
            </a:r>
            <a:r>
              <a:rPr lang="en-US" sz="2400" b="1" i="1" dirty="0" smtClean="0">
                <a:solidFill>
                  <a:srgbClr val="000000"/>
                </a:solidFill>
                <a:latin typeface="Arial" charset="0"/>
              </a:rPr>
              <a:t>Iba1</a:t>
            </a:r>
            <a:r>
              <a:rPr lang="en-US" sz="2400" b="1" dirty="0" smtClean="0">
                <a:solidFill>
                  <a:srgbClr val="000000"/>
                </a:solidFill>
                <a:latin typeface="Arial" charset="0"/>
              </a:rPr>
              <a:t> in </a:t>
            </a:r>
            <a:r>
              <a:rPr lang="en-US" sz="2400" b="1" i="1" dirty="0" smtClean="0">
                <a:solidFill>
                  <a:srgbClr val="000000"/>
                </a:solidFill>
                <a:latin typeface="Arial" charset="0"/>
              </a:rPr>
              <a:t>ATXN2</a:t>
            </a:r>
            <a:r>
              <a:rPr lang="en-US" sz="2400" b="1" dirty="0" smtClean="0">
                <a:solidFill>
                  <a:srgbClr val="000000"/>
                </a:solidFill>
                <a:latin typeface="Arial" charset="0"/>
              </a:rPr>
              <a:t>-Q127 mice</a:t>
            </a:r>
            <a:endParaRPr lang="en-US" sz="2400" b="1" dirty="0">
              <a:solidFill>
                <a:srgbClr val="000000"/>
              </a:solidFill>
              <a:latin typeface="Arial" charset="0"/>
            </a:endParaRPr>
          </a:p>
        </p:txBody>
      </p:sp>
      <p:sp>
        <p:nvSpPr>
          <p:cNvPr id="6" name="TextBox 5"/>
          <p:cNvSpPr txBox="1"/>
          <p:nvPr/>
        </p:nvSpPr>
        <p:spPr>
          <a:xfrm>
            <a:off x="5638800" y="1200150"/>
            <a:ext cx="1621169" cy="369332"/>
          </a:xfrm>
          <a:prstGeom prst="rect">
            <a:avLst/>
          </a:prstGeom>
          <a:noFill/>
        </p:spPr>
        <p:txBody>
          <a:bodyPr wrap="none" rtlCol="0">
            <a:spAutoFit/>
          </a:bodyPr>
          <a:lstStyle/>
          <a:p>
            <a:r>
              <a:rPr lang="en-US" b="1" dirty="0" smtClean="0">
                <a:solidFill>
                  <a:srgbClr val="000000"/>
                </a:solidFill>
                <a:latin typeface="Arial"/>
                <a:cs typeface="Arial"/>
              </a:rPr>
              <a:t>Iba1 Staining</a:t>
            </a:r>
            <a:endParaRPr lang="en-US" b="1" dirty="0">
              <a:solidFill>
                <a:srgbClr val="000000"/>
              </a:solidFill>
              <a:latin typeface="Arial"/>
              <a:cs typeface="Arial"/>
            </a:endParaRPr>
          </a:p>
        </p:txBody>
      </p:sp>
      <p:sp>
        <p:nvSpPr>
          <p:cNvPr id="5" name="TextBox 4"/>
          <p:cNvSpPr txBox="1"/>
          <p:nvPr/>
        </p:nvSpPr>
        <p:spPr>
          <a:xfrm>
            <a:off x="4648200" y="1592818"/>
            <a:ext cx="826330" cy="369332"/>
          </a:xfrm>
          <a:prstGeom prst="rect">
            <a:avLst/>
          </a:prstGeom>
          <a:noFill/>
        </p:spPr>
        <p:txBody>
          <a:bodyPr wrap="none" rtlCol="0">
            <a:spAutoFit/>
          </a:bodyPr>
          <a:lstStyle/>
          <a:p>
            <a:r>
              <a:rPr lang="en-US" dirty="0" smtClean="0">
                <a:solidFill>
                  <a:srgbClr val="000000"/>
                </a:solidFill>
                <a:latin typeface="Arial"/>
                <a:cs typeface="Arial"/>
              </a:rPr>
              <a:t>Saline</a:t>
            </a:r>
            <a:endParaRPr lang="en-US" dirty="0">
              <a:solidFill>
                <a:srgbClr val="000000"/>
              </a:solidFill>
              <a:latin typeface="Arial"/>
              <a:cs typeface="Arial"/>
            </a:endParaRPr>
          </a:p>
        </p:txBody>
      </p:sp>
      <p:sp>
        <p:nvSpPr>
          <p:cNvPr id="19" name="TextBox 18"/>
          <p:cNvSpPr txBox="1"/>
          <p:nvPr/>
        </p:nvSpPr>
        <p:spPr>
          <a:xfrm>
            <a:off x="6096000" y="1592818"/>
            <a:ext cx="813344" cy="369332"/>
          </a:xfrm>
          <a:prstGeom prst="rect">
            <a:avLst/>
          </a:prstGeom>
          <a:noFill/>
        </p:spPr>
        <p:txBody>
          <a:bodyPr wrap="none" rtlCol="0">
            <a:spAutoFit/>
          </a:bodyPr>
          <a:lstStyle/>
          <a:p>
            <a:r>
              <a:rPr lang="en-US" dirty="0" smtClean="0">
                <a:solidFill>
                  <a:srgbClr val="000000"/>
                </a:solidFill>
                <a:latin typeface="Arial"/>
                <a:cs typeface="Arial"/>
              </a:rPr>
              <a:t>ASO1</a:t>
            </a:r>
            <a:endParaRPr lang="en-US" dirty="0">
              <a:solidFill>
                <a:srgbClr val="000000"/>
              </a:solidFill>
              <a:latin typeface="Arial"/>
              <a:cs typeface="Arial"/>
            </a:endParaRPr>
          </a:p>
        </p:txBody>
      </p:sp>
      <p:pic>
        <p:nvPicPr>
          <p:cNvPr id="17" name="Picture 16" descr="2-no338-Saline-M76-R.jpg"/>
          <p:cNvPicPr>
            <a:picLocks noChangeAspect="1"/>
          </p:cNvPicPr>
          <p:nvPr/>
        </p:nvPicPr>
        <p:blipFill rotWithShape="1">
          <a:blip r:embed="rId4">
            <a:extLst>
              <a:ext uri="{28A0092B-C50C-407E-A947-70E740481C1C}">
                <a14:useLocalDpi xmlns:a14="http://schemas.microsoft.com/office/drawing/2010/main" val="0"/>
              </a:ext>
            </a:extLst>
          </a:blip>
          <a:srcRect l="15075" t="12790" b="3804"/>
          <a:stretch/>
        </p:blipFill>
        <p:spPr>
          <a:xfrm>
            <a:off x="4244318" y="1996479"/>
            <a:ext cx="1460999" cy="1147889"/>
          </a:xfrm>
          <a:prstGeom prst="rect">
            <a:avLst/>
          </a:prstGeom>
        </p:spPr>
      </p:pic>
      <p:pic>
        <p:nvPicPr>
          <p:cNvPr id="18" name="Picture 17" descr="14-no342-250ug-ASO133-M78-R.jpg"/>
          <p:cNvPicPr>
            <a:picLocks noChangeAspect="1"/>
          </p:cNvPicPr>
          <p:nvPr/>
        </p:nvPicPr>
        <p:blipFill rotWithShape="1">
          <a:blip r:embed="rId5">
            <a:extLst>
              <a:ext uri="{28A0092B-C50C-407E-A947-70E740481C1C}">
                <a14:useLocalDpi xmlns:a14="http://schemas.microsoft.com/office/drawing/2010/main" val="0"/>
              </a:ext>
            </a:extLst>
          </a:blip>
          <a:srcRect l="10249" t="13938" r="1" b="593"/>
          <a:stretch/>
        </p:blipFill>
        <p:spPr>
          <a:xfrm>
            <a:off x="5806417" y="1992580"/>
            <a:ext cx="1517558" cy="1156072"/>
          </a:xfrm>
          <a:prstGeom prst="rect">
            <a:avLst/>
          </a:prstGeom>
        </p:spPr>
      </p:pic>
      <p:pic>
        <p:nvPicPr>
          <p:cNvPr id="2" name="Picture 1"/>
          <p:cNvPicPr>
            <a:picLocks noChangeAspect="1"/>
          </p:cNvPicPr>
          <p:nvPr/>
        </p:nvPicPr>
        <p:blipFill>
          <a:blip r:embed="rId6"/>
          <a:stretch>
            <a:fillRect/>
          </a:stretch>
        </p:blipFill>
        <p:spPr>
          <a:xfrm>
            <a:off x="7429500" y="1997075"/>
            <a:ext cx="1510263" cy="1148396"/>
          </a:xfrm>
          <a:prstGeom prst="rect">
            <a:avLst/>
          </a:prstGeom>
        </p:spPr>
      </p:pic>
      <p:sp>
        <p:nvSpPr>
          <p:cNvPr id="23" name="TextBox 22"/>
          <p:cNvSpPr txBox="1"/>
          <p:nvPr/>
        </p:nvSpPr>
        <p:spPr>
          <a:xfrm>
            <a:off x="7696200" y="1592818"/>
            <a:ext cx="813344" cy="369332"/>
          </a:xfrm>
          <a:prstGeom prst="rect">
            <a:avLst/>
          </a:prstGeom>
          <a:noFill/>
        </p:spPr>
        <p:txBody>
          <a:bodyPr wrap="none" rtlCol="0">
            <a:spAutoFit/>
          </a:bodyPr>
          <a:lstStyle/>
          <a:p>
            <a:r>
              <a:rPr lang="en-US" dirty="0" smtClean="0">
                <a:solidFill>
                  <a:srgbClr val="000000"/>
                </a:solidFill>
                <a:latin typeface="Arial"/>
                <a:cs typeface="Arial"/>
              </a:rPr>
              <a:t>ASO8</a:t>
            </a:r>
            <a:endParaRPr lang="en-US" dirty="0">
              <a:solidFill>
                <a:srgbClr val="000000"/>
              </a:solidFill>
              <a:latin typeface="Arial"/>
              <a:cs typeface="Arial"/>
            </a:endParaRPr>
          </a:p>
        </p:txBody>
      </p:sp>
      <p:pic>
        <p:nvPicPr>
          <p:cNvPr id="9" name="Picture 8"/>
          <p:cNvPicPr>
            <a:picLocks noChangeAspect="1"/>
          </p:cNvPicPr>
          <p:nvPr/>
        </p:nvPicPr>
        <p:blipFill>
          <a:blip r:embed="rId7"/>
          <a:stretch>
            <a:fillRect/>
          </a:stretch>
        </p:blipFill>
        <p:spPr>
          <a:xfrm>
            <a:off x="5334000" y="3891087"/>
            <a:ext cx="2590800" cy="1178063"/>
          </a:xfrm>
          <a:prstGeom prst="rect">
            <a:avLst/>
          </a:prstGeom>
        </p:spPr>
      </p:pic>
      <p:cxnSp>
        <p:nvCxnSpPr>
          <p:cNvPr id="12" name="Straight Arrow Connector 11"/>
          <p:cNvCxnSpPr/>
          <p:nvPr/>
        </p:nvCxnSpPr>
        <p:spPr bwMode="auto">
          <a:xfrm>
            <a:off x="6781800" y="3790950"/>
            <a:ext cx="0" cy="557337"/>
          </a:xfrm>
          <a:prstGeom prst="straightConnector1">
            <a:avLst/>
          </a:prstGeom>
          <a:solidFill>
            <a:schemeClr val="accent1"/>
          </a:solidFill>
          <a:ln w="28575" cap="flat" cmpd="sng" algn="ctr">
            <a:solidFill>
              <a:srgbClr val="000000"/>
            </a:solidFill>
            <a:prstDash val="solid"/>
            <a:round/>
            <a:headEnd type="none" w="sm" len="sm"/>
            <a:tailEnd type="arrow"/>
          </a:ln>
          <a:effectLst/>
        </p:spPr>
      </p:cxnSp>
      <p:sp>
        <p:nvSpPr>
          <p:cNvPr id="26" name="TextBox 25"/>
          <p:cNvSpPr txBox="1"/>
          <p:nvPr/>
        </p:nvSpPr>
        <p:spPr>
          <a:xfrm rot="1923023">
            <a:off x="7204677" y="3881991"/>
            <a:ext cx="736387" cy="369332"/>
          </a:xfrm>
          <a:prstGeom prst="rect">
            <a:avLst/>
          </a:prstGeom>
          <a:noFill/>
        </p:spPr>
        <p:txBody>
          <a:bodyPr wrap="none" rtlCol="0">
            <a:spAutoFit/>
          </a:bodyPr>
          <a:lstStyle/>
          <a:p>
            <a:r>
              <a:rPr lang="en-US" b="1" dirty="0" smtClean="0">
                <a:solidFill>
                  <a:srgbClr val="000000"/>
                </a:solidFill>
                <a:latin typeface="Arial"/>
                <a:cs typeface="Arial"/>
              </a:rPr>
              <a:t>Axial</a:t>
            </a:r>
            <a:endParaRPr lang="en-US" b="1" dirty="0">
              <a:solidFill>
                <a:srgbClr val="000000"/>
              </a:solidFill>
              <a:latin typeface="Arial"/>
              <a:cs typeface="Arial"/>
            </a:endParaRPr>
          </a:p>
        </p:txBody>
      </p:sp>
      <p:sp>
        <p:nvSpPr>
          <p:cNvPr id="30" name="TextBox 29"/>
          <p:cNvSpPr txBox="1"/>
          <p:nvPr/>
        </p:nvSpPr>
        <p:spPr>
          <a:xfrm>
            <a:off x="5574470" y="3433686"/>
            <a:ext cx="1595584" cy="369332"/>
          </a:xfrm>
          <a:prstGeom prst="rect">
            <a:avLst/>
          </a:prstGeom>
          <a:noFill/>
        </p:spPr>
        <p:txBody>
          <a:bodyPr wrap="none" rtlCol="0">
            <a:spAutoFit/>
          </a:bodyPr>
          <a:lstStyle/>
          <a:p>
            <a:r>
              <a:rPr lang="en-US" b="1" dirty="0" smtClean="0">
                <a:solidFill>
                  <a:srgbClr val="000000"/>
                </a:solidFill>
                <a:latin typeface="Arial"/>
                <a:cs typeface="Arial"/>
              </a:rPr>
              <a:t>Injection site</a:t>
            </a:r>
            <a:endParaRPr lang="en-US" b="1" dirty="0">
              <a:solidFill>
                <a:srgbClr val="000000"/>
              </a:solidFill>
              <a:latin typeface="Arial"/>
              <a:cs typeface="Arial"/>
            </a:endParaRPr>
          </a:p>
        </p:txBody>
      </p:sp>
    </p:spTree>
    <p:extLst>
      <p:ext uri="{BB962C8B-B14F-4D97-AF65-F5344CB8AC3E}">
        <p14:creationId xmlns:p14="http://schemas.microsoft.com/office/powerpoint/2010/main" val="421536310"/>
      </p:ext>
    </p:extLst>
  </p:cSld>
  <p:clrMapOvr>
    <a:masterClrMapping/>
  </p:clrMapOvr>
  <p:transition xmlns:p14="http://schemas.microsoft.com/office/powerpoint/2010/main">
    <p:checker/>
  </p:transition>
  <p:timing>
    <p:tnLst>
      <p:par>
        <p:cTn xmlns:p14="http://schemas.microsoft.com/office/powerpoint/2010/main" id="1" dur="indefinite" restart="never" nodeType="tmRoot"/>
      </p:par>
    </p:tnLst>
  </p:timing>
</p:sld>
</file>

<file path=ppt/theme/theme1.xml><?xml version="1.0" encoding="utf-8"?>
<a:theme xmlns:a="http://schemas.openxmlformats.org/drawingml/2006/main" name="Default Design">
  <a:themeElements>
    <a:clrScheme name="Default Design 1">
      <a:dk1>
        <a:srgbClr val="969696"/>
      </a:dk1>
      <a:lt1>
        <a:srgbClr val="FFFF00"/>
      </a:lt1>
      <a:dk2>
        <a:srgbClr val="000066"/>
      </a:dk2>
      <a:lt2>
        <a:srgbClr val="FFFFFF"/>
      </a:lt2>
      <a:accent1>
        <a:srgbClr val="00CC99"/>
      </a:accent1>
      <a:accent2>
        <a:srgbClr val="FF3300"/>
      </a:accent2>
      <a:accent3>
        <a:srgbClr val="AAAAB8"/>
      </a:accent3>
      <a:accent4>
        <a:srgbClr val="DADA00"/>
      </a:accent4>
      <a:accent5>
        <a:srgbClr val="AAE2CA"/>
      </a:accent5>
      <a:accent6>
        <a:srgbClr val="E72D00"/>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969696"/>
        </a:dk1>
        <a:lt1>
          <a:srgbClr val="FFFF00"/>
        </a:lt1>
        <a:dk2>
          <a:srgbClr val="000066"/>
        </a:dk2>
        <a:lt2>
          <a:srgbClr val="FFFFFF"/>
        </a:lt2>
        <a:accent1>
          <a:srgbClr val="00CC99"/>
        </a:accent1>
        <a:accent2>
          <a:srgbClr val="FF3300"/>
        </a:accent2>
        <a:accent3>
          <a:srgbClr val="AAAAB8"/>
        </a:accent3>
        <a:accent4>
          <a:srgbClr val="DADA00"/>
        </a:accent4>
        <a:accent5>
          <a:srgbClr val="AAE2CA"/>
        </a:accent5>
        <a:accent6>
          <a:srgbClr val="E72D00"/>
        </a:accent6>
        <a:hlink>
          <a:srgbClr val="CCCCFF"/>
        </a:hlink>
        <a:folHlink>
          <a:srgbClr val="B2B2B2"/>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Default Design 4">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333333"/>
    </a:dk1>
    <a:lt1>
      <a:srgbClr val="5482D4"/>
    </a:lt1>
    <a:dk2>
      <a:srgbClr val="004C2B"/>
    </a:dk2>
    <a:lt2>
      <a:srgbClr val="578963"/>
    </a:lt2>
    <a:accent1>
      <a:srgbClr val="FFFFFF"/>
    </a:accent1>
    <a:accent2>
      <a:srgbClr val="B3E1B3"/>
    </a:accent2>
    <a:accent3>
      <a:srgbClr val="B3C1E6"/>
    </a:accent3>
    <a:accent4>
      <a:srgbClr val="2A2A2A"/>
    </a:accent4>
    <a:accent5>
      <a:srgbClr val="FFFFFF"/>
    </a:accent5>
    <a:accent6>
      <a:srgbClr val="A2CCA2"/>
    </a:accent6>
    <a:hlink>
      <a:srgbClr val="BDD7E5"/>
    </a:hlink>
    <a:folHlink>
      <a:srgbClr val="D2AAD2"/>
    </a:folHlink>
  </a:clrScheme>
  <a:fontScheme name="Seren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Default Design 1">
    <a:dk1>
      <a:srgbClr val="969696"/>
    </a:dk1>
    <a:lt1>
      <a:srgbClr val="FFFF00"/>
    </a:lt1>
    <a:dk2>
      <a:srgbClr val="000066"/>
    </a:dk2>
    <a:lt2>
      <a:srgbClr val="FFFFFF"/>
    </a:lt2>
    <a:accent1>
      <a:srgbClr val="00CC99"/>
    </a:accent1>
    <a:accent2>
      <a:srgbClr val="FF3300"/>
    </a:accent2>
    <a:accent3>
      <a:srgbClr val="AAAAB8"/>
    </a:accent3>
    <a:accent4>
      <a:srgbClr val="DADA00"/>
    </a:accent4>
    <a:accent5>
      <a:srgbClr val="AAE2CA"/>
    </a:accent5>
    <a:accent6>
      <a:srgbClr val="E72D00"/>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Default Design 1">
    <a:dk1>
      <a:srgbClr val="969696"/>
    </a:dk1>
    <a:lt1>
      <a:srgbClr val="FFFF00"/>
    </a:lt1>
    <a:dk2>
      <a:srgbClr val="000066"/>
    </a:dk2>
    <a:lt2>
      <a:srgbClr val="FFFFFF"/>
    </a:lt2>
    <a:accent1>
      <a:srgbClr val="00CC99"/>
    </a:accent1>
    <a:accent2>
      <a:srgbClr val="FF3300"/>
    </a:accent2>
    <a:accent3>
      <a:srgbClr val="AAAAB8"/>
    </a:accent3>
    <a:accent4>
      <a:srgbClr val="DADA00"/>
    </a:accent4>
    <a:accent5>
      <a:srgbClr val="AAE2CA"/>
    </a:accent5>
    <a:accent6>
      <a:srgbClr val="E72D00"/>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Default Design 1">
    <a:dk1>
      <a:srgbClr val="969696"/>
    </a:dk1>
    <a:lt1>
      <a:srgbClr val="FFFF00"/>
    </a:lt1>
    <a:dk2>
      <a:srgbClr val="000066"/>
    </a:dk2>
    <a:lt2>
      <a:srgbClr val="FFFFFF"/>
    </a:lt2>
    <a:accent1>
      <a:srgbClr val="00CC99"/>
    </a:accent1>
    <a:accent2>
      <a:srgbClr val="FF3300"/>
    </a:accent2>
    <a:accent3>
      <a:srgbClr val="AAAAB8"/>
    </a:accent3>
    <a:accent4>
      <a:srgbClr val="DADA00"/>
    </a:accent4>
    <a:accent5>
      <a:srgbClr val="AAE2CA"/>
    </a:accent5>
    <a:accent6>
      <a:srgbClr val="E72D00"/>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Default Design 1">
    <a:dk1>
      <a:srgbClr val="969696"/>
    </a:dk1>
    <a:lt1>
      <a:srgbClr val="FFFF00"/>
    </a:lt1>
    <a:dk2>
      <a:srgbClr val="000066"/>
    </a:dk2>
    <a:lt2>
      <a:srgbClr val="FFFFFF"/>
    </a:lt2>
    <a:accent1>
      <a:srgbClr val="00CC99"/>
    </a:accent1>
    <a:accent2>
      <a:srgbClr val="FF3300"/>
    </a:accent2>
    <a:accent3>
      <a:srgbClr val="AAAAB8"/>
    </a:accent3>
    <a:accent4>
      <a:srgbClr val="DADA00"/>
    </a:accent4>
    <a:accent5>
      <a:srgbClr val="AAE2CA"/>
    </a:accent5>
    <a:accent6>
      <a:srgbClr val="E72D00"/>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Default Design 1">
    <a:dk1>
      <a:srgbClr val="969696"/>
    </a:dk1>
    <a:lt1>
      <a:srgbClr val="FFFF00"/>
    </a:lt1>
    <a:dk2>
      <a:srgbClr val="000066"/>
    </a:dk2>
    <a:lt2>
      <a:srgbClr val="FFFFFF"/>
    </a:lt2>
    <a:accent1>
      <a:srgbClr val="00CC99"/>
    </a:accent1>
    <a:accent2>
      <a:srgbClr val="FF3300"/>
    </a:accent2>
    <a:accent3>
      <a:srgbClr val="AAAAB8"/>
    </a:accent3>
    <a:accent4>
      <a:srgbClr val="DADA00"/>
    </a:accent4>
    <a:accent5>
      <a:srgbClr val="AAE2CA"/>
    </a:accent5>
    <a:accent6>
      <a:srgbClr val="E72D00"/>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Default Design 1">
    <a:dk1>
      <a:srgbClr val="969696"/>
    </a:dk1>
    <a:lt1>
      <a:srgbClr val="FFFF00"/>
    </a:lt1>
    <a:dk2>
      <a:srgbClr val="000066"/>
    </a:dk2>
    <a:lt2>
      <a:srgbClr val="FFFFFF"/>
    </a:lt2>
    <a:accent1>
      <a:srgbClr val="00CC99"/>
    </a:accent1>
    <a:accent2>
      <a:srgbClr val="FF3300"/>
    </a:accent2>
    <a:accent3>
      <a:srgbClr val="AAAAB8"/>
    </a:accent3>
    <a:accent4>
      <a:srgbClr val="DADA00"/>
    </a:accent4>
    <a:accent5>
      <a:srgbClr val="AAE2CA"/>
    </a:accent5>
    <a:accent6>
      <a:srgbClr val="E72D00"/>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Default Design 1">
    <a:dk1>
      <a:srgbClr val="969696"/>
    </a:dk1>
    <a:lt1>
      <a:srgbClr val="FFFF00"/>
    </a:lt1>
    <a:dk2>
      <a:srgbClr val="000066"/>
    </a:dk2>
    <a:lt2>
      <a:srgbClr val="FFFFFF"/>
    </a:lt2>
    <a:accent1>
      <a:srgbClr val="00CC99"/>
    </a:accent1>
    <a:accent2>
      <a:srgbClr val="FF3300"/>
    </a:accent2>
    <a:accent3>
      <a:srgbClr val="AAAAB8"/>
    </a:accent3>
    <a:accent4>
      <a:srgbClr val="DADA00"/>
    </a:accent4>
    <a:accent5>
      <a:srgbClr val="AAE2CA"/>
    </a:accent5>
    <a:accent6>
      <a:srgbClr val="E72D00"/>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40862</TotalTime>
  <Words>2262</Words>
  <Application>Microsoft Macintosh PowerPoint</Application>
  <PresentationFormat>On-screen Show (16:9)</PresentationFormat>
  <Paragraphs>256</Paragraphs>
  <Slides>15</Slides>
  <Notes>14</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Default Design</vt:lpstr>
      <vt:lpstr>Treatment of spinocerebellar ataxia type 2 (SCA2) with MOE antisense oligonucleotides</vt:lpstr>
      <vt:lpstr>Disclosures</vt:lpstr>
      <vt:lpstr>Spinocerebellar Ataxia Type 2 (SCA2)</vt:lpstr>
      <vt:lpstr>PowerPoint Presentation</vt:lpstr>
      <vt:lpstr>PowerPoint Presentation</vt:lpstr>
      <vt:lpstr>A cell-based screen identifies potent ASOs against mouse &amp; human ATXN2.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CSHS</dc:creator>
  <cp:lastModifiedBy>Daniel Scoles</cp:lastModifiedBy>
  <cp:revision>1316</cp:revision>
  <dcterms:created xsi:type="dcterms:W3CDTF">1998-04-15T11:22:02Z</dcterms:created>
  <dcterms:modified xsi:type="dcterms:W3CDTF">2014-05-03T01:41:06Z</dcterms:modified>
</cp:coreProperties>
</file>