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454" r:id="rId3"/>
    <p:sldId id="587" r:id="rId4"/>
    <p:sldId id="588" r:id="rId5"/>
    <p:sldId id="584" r:id="rId6"/>
    <p:sldId id="590" r:id="rId7"/>
    <p:sldId id="569" r:id="rId8"/>
    <p:sldId id="580" r:id="rId9"/>
    <p:sldId id="598" r:id="rId10"/>
    <p:sldId id="561" r:id="rId11"/>
    <p:sldId id="570" r:id="rId12"/>
    <p:sldId id="591" r:id="rId13"/>
    <p:sldId id="572" r:id="rId14"/>
    <p:sldId id="589" r:id="rId15"/>
    <p:sldId id="594" r:id="rId16"/>
    <p:sldId id="595" r:id="rId17"/>
    <p:sldId id="579" r:id="rId18"/>
    <p:sldId id="573" r:id="rId19"/>
    <p:sldId id="592" r:id="rId20"/>
    <p:sldId id="576" r:id="rId21"/>
    <p:sldId id="597" r:id="rId22"/>
    <p:sldId id="577"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7855"/>
    <a:srgbClr val="64395F"/>
    <a:srgbClr val="D52A60"/>
    <a:srgbClr val="C27852"/>
    <a:srgbClr val="CC2856"/>
    <a:srgbClr val="E50037"/>
    <a:srgbClr val="53BB25"/>
    <a:srgbClr val="22D00E"/>
    <a:srgbClr val="DADA0B"/>
    <a:srgbClr val="AC00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61" autoAdjust="0"/>
    <p:restoredTop sz="92218" autoAdjust="0"/>
  </p:normalViewPr>
  <p:slideViewPr>
    <p:cSldViewPr snapToObjects="1">
      <p:cViewPr varScale="1">
        <p:scale>
          <a:sx n="142" d="100"/>
          <a:sy n="142" d="100"/>
        </p:scale>
        <p:origin x="-320" y="-120"/>
      </p:cViewPr>
      <p:guideLst>
        <p:guide orient="horz" pos="2160"/>
        <p:guide pos="2880"/>
      </p:guideLst>
    </p:cSldViewPr>
  </p:slid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haimeiwang:Dropbox:Dan:emailed%20data:Proscillaridin:2012-11-14-S2-ATPA2-in-96wel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haimeiwang:Downloads:2012-11-2%20SH%20with%20Pro%20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danielscoles:Dropbox:Dan:emailed%20data:2013-1-8-ASO-m90-103-ATXN2-and-mactin-repea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chemeClr val="tx1"/>
            </a:solidFill>
            <a:effectLst/>
          </c:spPr>
          <c:invertIfNegative val="0"/>
          <c:errBars>
            <c:errBarType val="plus"/>
            <c:errValType val="cust"/>
            <c:noEndCap val="0"/>
            <c:plus>
              <c:numRef>
                <c:f>Sheet1!$C$26:$D$26</c:f>
                <c:numCache>
                  <c:formatCode>General</c:formatCode>
                  <c:ptCount val="2"/>
                  <c:pt idx="0">
                    <c:v>0.355785260739263</c:v>
                  </c:pt>
                  <c:pt idx="1">
                    <c:v>0.891620285865371</c:v>
                  </c:pt>
                </c:numCache>
              </c:numRef>
            </c:plus>
            <c:minus>
              <c:numLit>
                <c:formatCode>General</c:formatCode>
                <c:ptCount val="1"/>
                <c:pt idx="0">
                  <c:v>1.0</c:v>
                </c:pt>
              </c:numLit>
            </c:minus>
          </c:errBars>
          <c:cat>
            <c:strRef>
              <c:f>Sheet1!$C$4:$D$4</c:f>
              <c:strCache>
                <c:ptCount val="2"/>
                <c:pt idx="0">
                  <c:v>Control</c:v>
                </c:pt>
                <c:pt idx="1">
                  <c:v>ATP1A2</c:v>
                </c:pt>
              </c:strCache>
            </c:strRef>
          </c:cat>
          <c:val>
            <c:numRef>
              <c:f>Sheet1!$C$25:$D$25</c:f>
              <c:numCache>
                <c:formatCode>General</c:formatCode>
                <c:ptCount val="2"/>
                <c:pt idx="0">
                  <c:v>8.022398533949104</c:v>
                </c:pt>
                <c:pt idx="1">
                  <c:v>13.65163184383718</c:v>
                </c:pt>
              </c:numCache>
            </c:numRef>
          </c:val>
        </c:ser>
        <c:dLbls>
          <c:showLegendKey val="0"/>
          <c:showVal val="0"/>
          <c:showCatName val="0"/>
          <c:showSerName val="0"/>
          <c:showPercent val="0"/>
          <c:showBubbleSize val="0"/>
        </c:dLbls>
        <c:gapWidth val="40"/>
        <c:axId val="2083079256"/>
        <c:axId val="2083082264"/>
      </c:barChart>
      <c:catAx>
        <c:axId val="2083079256"/>
        <c:scaling>
          <c:orientation val="minMax"/>
        </c:scaling>
        <c:delete val="0"/>
        <c:axPos val="b"/>
        <c:majorTickMark val="out"/>
        <c:minorTickMark val="none"/>
        <c:tickLblPos val="nextTo"/>
        <c:txPr>
          <a:bodyPr/>
          <a:lstStyle/>
          <a:p>
            <a:pPr>
              <a:defRPr sz="1800"/>
            </a:pPr>
            <a:endParaRPr lang="en-US"/>
          </a:p>
        </c:txPr>
        <c:crossAx val="2083082264"/>
        <c:crosses val="autoZero"/>
        <c:auto val="1"/>
        <c:lblAlgn val="ctr"/>
        <c:lblOffset val="100"/>
        <c:noMultiLvlLbl val="0"/>
      </c:catAx>
      <c:valAx>
        <c:axId val="2083082264"/>
        <c:scaling>
          <c:orientation val="minMax"/>
        </c:scaling>
        <c:delete val="0"/>
        <c:axPos val="l"/>
        <c:majorGridlines/>
        <c:title>
          <c:tx>
            <c:rich>
              <a:bodyPr rot="-5400000" vert="horz"/>
              <a:lstStyle/>
              <a:p>
                <a:pPr>
                  <a:defRPr/>
                </a:pPr>
                <a:r>
                  <a:rPr lang="en-US" sz="2000" dirty="0" smtClean="0"/>
                  <a:t>Relative Expression</a:t>
                </a:r>
                <a:endParaRPr lang="en-US" sz="2000" dirty="0"/>
              </a:p>
            </c:rich>
          </c:tx>
          <c:layout>
            <c:manualLayout>
              <c:xMode val="edge"/>
              <c:yMode val="edge"/>
              <c:x val="0.0273972602739726"/>
              <c:y val="0.131121515216003"/>
            </c:manualLayout>
          </c:layout>
          <c:overlay val="0"/>
        </c:title>
        <c:numFmt formatCode="General" sourceLinked="1"/>
        <c:majorTickMark val="out"/>
        <c:minorTickMark val="none"/>
        <c:tickLblPos val="nextTo"/>
        <c:crossAx val="208307925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chemeClr val="tx1"/>
            </a:solidFill>
            <a:effectLst/>
          </c:spPr>
          <c:invertIfNegative val="0"/>
          <c:errBars>
            <c:errBarType val="plus"/>
            <c:errValType val="cust"/>
            <c:noEndCap val="0"/>
            <c:plus>
              <c:numRef>
                <c:f>'[2012-11-2%20SH%20with%20Pro%20A.xlsx]Sheet1'!$J$17:$L$17</c:f>
                <c:numCache>
                  <c:formatCode>General</c:formatCode>
                  <c:ptCount val="3"/>
                  <c:pt idx="0">
                    <c:v>0.353603472557234</c:v>
                  </c:pt>
                  <c:pt idx="1">
                    <c:v>0.0881102330811355</c:v>
                  </c:pt>
                  <c:pt idx="2">
                    <c:v>0.252670471371094</c:v>
                  </c:pt>
                </c:numCache>
              </c:numRef>
            </c:plus>
            <c:minus>
              <c:numLit>
                <c:formatCode>General</c:formatCode>
                <c:ptCount val="1"/>
                <c:pt idx="0">
                  <c:v>1.0</c:v>
                </c:pt>
              </c:numLit>
            </c:minus>
          </c:errBars>
          <c:cat>
            <c:numRef>
              <c:f>'[2012-11-2%20SH%20with%20Pro%20A.xlsx]Sheet1'!$J$13:$M$13</c:f>
              <c:numCache>
                <c:formatCode>General</c:formatCode>
                <c:ptCount val="4"/>
                <c:pt idx="0">
                  <c:v>0.0</c:v>
                </c:pt>
                <c:pt idx="1">
                  <c:v>0.1</c:v>
                </c:pt>
                <c:pt idx="2">
                  <c:v>1.0</c:v>
                </c:pt>
                <c:pt idx="3">
                  <c:v>10.0</c:v>
                </c:pt>
              </c:numCache>
            </c:numRef>
          </c:cat>
          <c:val>
            <c:numRef>
              <c:f>'[2012-11-2%20SH%20with%20Pro%20A.xlsx]Sheet1'!$J$16:$L$16</c:f>
              <c:numCache>
                <c:formatCode>General</c:formatCode>
                <c:ptCount val="3"/>
                <c:pt idx="0">
                  <c:v>1.581673771427956</c:v>
                </c:pt>
                <c:pt idx="1">
                  <c:v>0.896150092021024</c:v>
                </c:pt>
                <c:pt idx="2">
                  <c:v>0.814477409957163</c:v>
                </c:pt>
              </c:numCache>
            </c:numRef>
          </c:val>
        </c:ser>
        <c:dLbls>
          <c:showLegendKey val="0"/>
          <c:showVal val="0"/>
          <c:showCatName val="0"/>
          <c:showSerName val="0"/>
          <c:showPercent val="0"/>
          <c:showBubbleSize val="0"/>
        </c:dLbls>
        <c:gapWidth val="40"/>
        <c:axId val="2083112088"/>
        <c:axId val="2083118104"/>
      </c:barChart>
      <c:catAx>
        <c:axId val="2083112088"/>
        <c:scaling>
          <c:orientation val="minMax"/>
        </c:scaling>
        <c:delete val="0"/>
        <c:axPos val="b"/>
        <c:title>
          <c:tx>
            <c:rich>
              <a:bodyPr/>
              <a:lstStyle/>
              <a:p>
                <a:pPr>
                  <a:defRPr/>
                </a:pPr>
                <a:r>
                  <a:rPr lang="en-US" dirty="0" err="1" smtClean="0"/>
                  <a:t>Proscillaridin</a:t>
                </a:r>
                <a:r>
                  <a:rPr lang="en-US" dirty="0" smtClean="0"/>
                  <a:t> </a:t>
                </a:r>
                <a:r>
                  <a:rPr lang="en-US" dirty="0"/>
                  <a:t>A (</a:t>
                </a:r>
                <a:r>
                  <a:rPr lang="en-US" dirty="0" err="1"/>
                  <a:t>nM</a:t>
                </a:r>
                <a:r>
                  <a:rPr lang="en-US" dirty="0"/>
                  <a:t>)</a:t>
                </a:r>
              </a:p>
            </c:rich>
          </c:tx>
          <c:layout/>
          <c:overlay val="0"/>
        </c:title>
        <c:numFmt formatCode="General" sourceLinked="1"/>
        <c:majorTickMark val="out"/>
        <c:minorTickMark val="none"/>
        <c:tickLblPos val="nextTo"/>
        <c:crossAx val="2083118104"/>
        <c:crosses val="autoZero"/>
        <c:auto val="1"/>
        <c:lblAlgn val="ctr"/>
        <c:lblOffset val="100"/>
        <c:noMultiLvlLbl val="0"/>
      </c:catAx>
      <c:valAx>
        <c:axId val="2083118104"/>
        <c:scaling>
          <c:orientation val="minMax"/>
          <c:max val="2.0"/>
        </c:scaling>
        <c:delete val="0"/>
        <c:axPos val="l"/>
        <c:majorGridlines/>
        <c:title>
          <c:tx>
            <c:rich>
              <a:bodyPr rot="-5400000" vert="horz"/>
              <a:lstStyle/>
              <a:p>
                <a:pPr>
                  <a:defRPr/>
                </a:pPr>
                <a:r>
                  <a:rPr lang="en-US" dirty="0" smtClean="0"/>
                  <a:t>Relative Abundance</a:t>
                </a:r>
                <a:endParaRPr lang="en-US" dirty="0"/>
              </a:p>
            </c:rich>
          </c:tx>
          <c:layout>
            <c:manualLayout>
              <c:xMode val="edge"/>
              <c:yMode val="edge"/>
              <c:x val="0.0133333333333333"/>
              <c:y val="0.208362026059546"/>
            </c:manualLayout>
          </c:layout>
          <c:overlay val="0"/>
        </c:title>
        <c:numFmt formatCode="General" sourceLinked="1"/>
        <c:majorTickMark val="out"/>
        <c:minorTickMark val="none"/>
        <c:tickLblPos val="nextTo"/>
        <c:crossAx val="2083112088"/>
        <c:crosses val="autoZero"/>
        <c:crossBetween val="between"/>
      </c:valAx>
    </c:plotArea>
    <c:plotVisOnly val="1"/>
    <c:dispBlanksAs val="gap"/>
    <c:showDLblsOverMax val="0"/>
  </c:chart>
  <c:txPr>
    <a:bodyPr/>
    <a:lstStyle/>
    <a:p>
      <a:pPr>
        <a:defRPr sz="1800" b="1">
          <a:latin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chemeClr val="tx1"/>
            </a:solidFill>
            <a:ln>
              <a:noFill/>
            </a:ln>
            <a:effectLst/>
          </c:spPr>
          <c:invertIfNegative val="0"/>
          <c:errBars>
            <c:errBarType val="plus"/>
            <c:errValType val="cust"/>
            <c:noEndCap val="0"/>
            <c:plus>
              <c:numRef>
                <c:f>Sheet1!$D$22:$D$25</c:f>
                <c:numCache>
                  <c:formatCode>General</c:formatCode>
                  <c:ptCount val="4"/>
                  <c:pt idx="0">
                    <c:v>2.353197070091966</c:v>
                  </c:pt>
                  <c:pt idx="1">
                    <c:v>1.947376931565918</c:v>
                  </c:pt>
                  <c:pt idx="2">
                    <c:v>0.873197794182118</c:v>
                  </c:pt>
                  <c:pt idx="3">
                    <c:v>0.384536337857709</c:v>
                  </c:pt>
                </c:numCache>
              </c:numRef>
            </c:plus>
            <c:minus>
              <c:numLit>
                <c:formatCode>General</c:formatCode>
                <c:ptCount val="1"/>
                <c:pt idx="0">
                  <c:v>1.0</c:v>
                </c:pt>
              </c:numLit>
            </c:minus>
          </c:errBars>
          <c:cat>
            <c:strRef>
              <c:f>Sheet1!$B$22:$B$25</c:f>
              <c:strCache>
                <c:ptCount val="4"/>
                <c:pt idx="0">
                  <c:v>Saline</c:v>
                </c:pt>
                <c:pt idx="1">
                  <c:v>9d</c:v>
                </c:pt>
                <c:pt idx="2">
                  <c:v>18d</c:v>
                </c:pt>
                <c:pt idx="3">
                  <c:v>27d</c:v>
                </c:pt>
              </c:strCache>
            </c:strRef>
          </c:cat>
          <c:val>
            <c:numRef>
              <c:f>Sheet1!$C$22:$C$25</c:f>
              <c:numCache>
                <c:formatCode>General</c:formatCode>
                <c:ptCount val="4"/>
                <c:pt idx="0">
                  <c:v>8.387948932031863</c:v>
                </c:pt>
                <c:pt idx="1">
                  <c:v>2.938443396866925</c:v>
                </c:pt>
                <c:pt idx="2">
                  <c:v>0.886638128382929</c:v>
                </c:pt>
                <c:pt idx="3">
                  <c:v>1.420773995382705</c:v>
                </c:pt>
              </c:numCache>
            </c:numRef>
          </c:val>
        </c:ser>
        <c:dLbls>
          <c:showLegendKey val="0"/>
          <c:showVal val="0"/>
          <c:showCatName val="0"/>
          <c:showSerName val="0"/>
          <c:showPercent val="0"/>
          <c:showBubbleSize val="0"/>
        </c:dLbls>
        <c:gapWidth val="40"/>
        <c:axId val="2020191752"/>
        <c:axId val="2020011720"/>
      </c:barChart>
      <c:catAx>
        <c:axId val="2020191752"/>
        <c:scaling>
          <c:orientation val="minMax"/>
        </c:scaling>
        <c:delete val="0"/>
        <c:axPos val="b"/>
        <c:title>
          <c:tx>
            <c:rich>
              <a:bodyPr/>
              <a:lstStyle/>
              <a:p>
                <a:pPr>
                  <a:defRPr/>
                </a:pPr>
                <a:r>
                  <a:rPr lang="en-US" sz="1200" dirty="0"/>
                  <a:t>Days after injection</a:t>
                </a:r>
              </a:p>
            </c:rich>
          </c:tx>
          <c:layout/>
          <c:overlay val="0"/>
        </c:title>
        <c:majorTickMark val="out"/>
        <c:minorTickMark val="none"/>
        <c:tickLblPos val="nextTo"/>
        <c:txPr>
          <a:bodyPr rot="-3600000" vert="horz"/>
          <a:lstStyle/>
          <a:p>
            <a:pPr>
              <a:defRPr/>
            </a:pPr>
            <a:endParaRPr lang="en-US"/>
          </a:p>
        </c:txPr>
        <c:crossAx val="2020011720"/>
        <c:crosses val="autoZero"/>
        <c:auto val="1"/>
        <c:lblAlgn val="ctr"/>
        <c:lblOffset val="100"/>
        <c:noMultiLvlLbl val="0"/>
      </c:catAx>
      <c:valAx>
        <c:axId val="2020011720"/>
        <c:scaling>
          <c:orientation val="minMax"/>
        </c:scaling>
        <c:delete val="0"/>
        <c:axPos val="l"/>
        <c:majorGridlines/>
        <c:title>
          <c:tx>
            <c:rich>
              <a:bodyPr/>
              <a:lstStyle/>
              <a:p>
                <a:pPr>
                  <a:defRPr/>
                </a:pPr>
                <a:r>
                  <a:rPr lang="en-US" i="1"/>
                  <a:t>ATXN2</a:t>
                </a:r>
                <a:r>
                  <a:rPr lang="en-US"/>
                  <a:t> / </a:t>
                </a:r>
                <a:r>
                  <a:rPr lang="en-US" i="1"/>
                  <a:t>Actin</a:t>
                </a:r>
              </a:p>
            </c:rich>
          </c:tx>
          <c:layout/>
          <c:overlay val="0"/>
        </c:title>
        <c:numFmt formatCode="General" sourceLinked="1"/>
        <c:majorTickMark val="out"/>
        <c:minorTickMark val="none"/>
        <c:tickLblPos val="nextTo"/>
        <c:crossAx val="2020191752"/>
        <c:crosses val="autoZero"/>
        <c:crossBetween val="between"/>
      </c:valAx>
    </c:plotArea>
    <c:plotVisOnly val="1"/>
    <c:dispBlanksAs val="gap"/>
    <c:showDLblsOverMax val="0"/>
  </c:chart>
  <c:txPr>
    <a:bodyPr/>
    <a:lstStyle/>
    <a:p>
      <a:pPr>
        <a:defRPr sz="16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C40E7E-36CD-694F-A6F6-D70855A6D225}" type="datetimeFigureOut">
              <a:rPr lang="en-US" smtClean="0"/>
              <a:pPr/>
              <a:t>5/17/13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397E57-822F-6D4B-A004-D14803D61C13}" type="slidenum">
              <a:rPr lang="en-US" smtClean="0"/>
              <a:pPr/>
              <a:t>‹#›</a:t>
            </a:fld>
            <a:endParaRPr lang="en-US"/>
          </a:p>
        </p:txBody>
      </p:sp>
    </p:spTree>
    <p:extLst>
      <p:ext uri="{BB962C8B-B14F-4D97-AF65-F5344CB8AC3E}">
        <p14:creationId xmlns:p14="http://schemas.microsoft.com/office/powerpoint/2010/main" val="39669732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397E57-822F-6D4B-A004-D14803D61C1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We come together as a team with all the components needed to developing this technology successfully. </a:t>
            </a:r>
          </a:p>
          <a:p>
            <a:pPr>
              <a:spcBef>
                <a:spcPct val="0"/>
              </a:spcBef>
            </a:pPr>
            <a:endParaRPr lang="en-US">
              <a:latin typeface="Calibri" charset="0"/>
            </a:endParaRPr>
          </a:p>
          <a:p>
            <a:pPr>
              <a:spcBef>
                <a:spcPct val="0"/>
              </a:spcBef>
            </a:pPr>
            <a:r>
              <a:rPr lang="en-US">
                <a:latin typeface="Calibri" charset="0"/>
              </a:rPr>
              <a:t>Gene Hung, the Executive Director of Molecular Pathology at ISIS Pharmaceuticals, has years of experience on approaches to gene therapy including ASO drug development.</a:t>
            </a:r>
          </a:p>
          <a:p>
            <a:pPr>
              <a:spcBef>
                <a:spcPct val="0"/>
              </a:spcBef>
            </a:pPr>
            <a:endParaRPr lang="en-US">
              <a:latin typeface="Calibri" charset="0"/>
            </a:endParaRPr>
          </a:p>
          <a:p>
            <a:pPr>
              <a:spcBef>
                <a:spcPct val="0"/>
              </a:spcBef>
            </a:pPr>
            <a:r>
              <a:rPr lang="en-US">
                <a:latin typeface="Calibri" charset="0"/>
              </a:rPr>
              <a:t>I have nearly 2 decades of research experience in preclinical neuroscience, and have undergone specialized training at Isis Pharmaceuticals on the surgical delivery of ASO drugs to mice.</a:t>
            </a:r>
          </a:p>
          <a:p>
            <a:pPr>
              <a:spcBef>
                <a:spcPct val="0"/>
              </a:spcBef>
            </a:pPr>
            <a:endParaRPr lang="en-US">
              <a:latin typeface="Calibri" charset="0"/>
            </a:endParaRPr>
          </a:p>
          <a:p>
            <a:pPr>
              <a:spcBef>
                <a:spcPct val="0"/>
              </a:spcBef>
            </a:pPr>
            <a:r>
              <a:rPr lang="en-US">
                <a:latin typeface="Calibri" charset="0"/>
              </a:rPr>
              <a:t>Dr. Stefan Pulst is a neurologist and neuro-geneticist and has cared for SCA2 patients for 3 decades . He discovered the SCA2 gene in 1996, maintains a clinic for ataxia, is an expert on clinical trials, and has experience in finance and management. The Department of Neurology has more than doubled its margin since Dr. Pulst became Chair in 2007.</a:t>
            </a:r>
          </a:p>
          <a:p>
            <a:pPr>
              <a:spcBef>
                <a:spcPct val="0"/>
              </a:spcBef>
            </a:pPr>
            <a:endParaRPr lang="en-US">
              <a:latin typeface="Calibri" charset="0"/>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49668E-ED04-1444-ACA4-861DC2A99EA3}" type="slidenum">
              <a:rPr lang="en-US" sz="1200">
                <a:solidFill>
                  <a:srgbClr val="000000"/>
                </a:solidFill>
              </a:rPr>
              <a:pPr eaLnBrk="1" hangingPunct="1"/>
              <a:t>22</a:t>
            </a:fld>
            <a:endParaRPr 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organization of this talk has had may iterations.  I tried to make the </a:t>
            </a:r>
            <a:r>
              <a:rPr lang="en-US" baseline="0" dirty="0" smtClean="0"/>
              <a:t>final version the most bare bones of all of them.</a:t>
            </a:r>
            <a:endParaRPr lang="en-US" dirty="0" smtClean="0"/>
          </a:p>
          <a:p>
            <a:endParaRPr lang="en-US" dirty="0" smtClean="0"/>
          </a:p>
          <a:p>
            <a:r>
              <a:rPr lang="en-US" dirty="0" smtClean="0"/>
              <a:t>What I will</a:t>
            </a:r>
            <a:r>
              <a:rPr lang="en-US" baseline="0" dirty="0" smtClean="0"/>
              <a:t> do right at the is start provide you with the format of the pilot compound screen that I conducted and larger screen that we are doing at the NIH Chemical Genomics Center (the NCGC).  This will serve as a sort of kernel of information on how compound screening is conducted for those who are unfamiliar.  </a:t>
            </a:r>
          </a:p>
          <a:p>
            <a:endParaRPr lang="en-US" baseline="0" dirty="0" smtClean="0"/>
          </a:p>
          <a:p>
            <a:r>
              <a:rPr lang="en-US" baseline="0" dirty="0" smtClean="0"/>
              <a:t>We will then build on this with discussions on screen design depending on the mechanism of disease, and on different readouts.</a:t>
            </a:r>
          </a:p>
          <a:p>
            <a:endParaRPr lang="en-US" baseline="0" dirty="0" smtClean="0"/>
          </a:p>
          <a:p>
            <a:r>
              <a:rPr lang="en-US" baseline="0" dirty="0" smtClean="0"/>
              <a:t>Finally we will discuss what is needed to enter the MLPCN (molecular libraries probe centers network). We did gain entrance into the MLPCN so this is something that I do have some knowledge on that may be useful to others here seeking the same.</a:t>
            </a:r>
          </a:p>
          <a:p>
            <a:endParaRPr lang="en-US" baseline="0" dirty="0" smtClean="0"/>
          </a:p>
          <a:p>
            <a:r>
              <a:rPr lang="en-US" baseline="0" dirty="0" smtClean="0"/>
              <a:t>There will be deficiencies.  While this talk is intended to be fairly comprehensive there are some methods I am not familiar with that will be discussed very briefly or not at all…  for example high throughput flow cytometry.  I try to at least make reference to such techniques so that it might help others think about their own applications of HT screening.</a:t>
            </a:r>
          </a:p>
          <a:p>
            <a:endParaRPr lang="en-US" baseline="0" dirty="0" smtClean="0"/>
          </a:p>
          <a:p>
            <a:r>
              <a:rPr lang="en-US" baseline="0" dirty="0" smtClean="0"/>
              <a:t>Overall this discussion is from the point of view of targeting a disease gene, with relevance to movement disorders, and making particular reference to polyglutamine disorders.  There are many ways to conduct compound screening for multiple purposes that because of the disease gene focus may not be mentioned.</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C397E57-822F-6D4B-A004-D14803D61C13}"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you study one there are things that you can do to advance the development of treatments for others…and that is why I am here presenting my data on the development of SCA2 therapeutics at a forum on HD.  </a:t>
            </a:r>
          </a:p>
          <a:p>
            <a:endParaRPr lang="en-US" baseline="0" dirty="0" smtClean="0"/>
          </a:p>
          <a:p>
            <a:r>
              <a:rPr lang="en-US" baseline="0" dirty="0" smtClean="0"/>
              <a:t>The genes have multiple functions, and for all of them we do not understand which functions are associated with pathogenesis…  One thing these all have in common is a net gain of normal function. Therefore we have a hypothesis that lowering the disease gene expression may be therapeutic.  </a:t>
            </a:r>
            <a:endParaRPr lang="en-US" dirty="0"/>
          </a:p>
        </p:txBody>
      </p:sp>
      <p:sp>
        <p:nvSpPr>
          <p:cNvPr id="4" name="Slide Number Placeholder 3"/>
          <p:cNvSpPr>
            <a:spLocks noGrp="1"/>
          </p:cNvSpPr>
          <p:nvPr>
            <p:ph type="sldNum" sz="quarter" idx="10"/>
          </p:nvPr>
        </p:nvSpPr>
        <p:spPr/>
        <p:txBody>
          <a:bodyPr/>
          <a:lstStyle/>
          <a:p>
            <a:fld id="{9C397E57-822F-6D4B-A004-D14803D61C13}" type="slidenum">
              <a:rPr lang="en-US" smtClean="0"/>
              <a:pPr/>
              <a:t>6</a:t>
            </a:fld>
            <a:endParaRPr lang="en-US"/>
          </a:p>
        </p:txBody>
      </p:sp>
    </p:spTree>
    <p:extLst>
      <p:ext uri="{BB962C8B-B14F-4D97-AF65-F5344CB8AC3E}">
        <p14:creationId xmlns:p14="http://schemas.microsoft.com/office/powerpoint/2010/main" val="2469439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a definitive cellular pathway mediating mutant ataxin-2 function related to SCA2</a:t>
            </a:r>
            <a:r>
              <a:rPr lang="en-US" baseline="0" dirty="0" smtClean="0"/>
              <a:t> onset </a:t>
            </a:r>
            <a:r>
              <a:rPr lang="en-US" dirty="0" smtClean="0"/>
              <a:t>is not known,</a:t>
            </a:r>
            <a:r>
              <a:rPr lang="en-US" baseline="0" dirty="0" smtClean="0"/>
              <a:t> we are pursuing a strategy to </a:t>
            </a:r>
            <a:r>
              <a:rPr lang="en-US" baseline="0" dirty="0" err="1" smtClean="0"/>
              <a:t>downregulate</a:t>
            </a:r>
            <a:r>
              <a:rPr lang="en-US" baseline="0" dirty="0" smtClean="0"/>
              <a:t> </a:t>
            </a:r>
            <a:r>
              <a:rPr lang="en-US" i="1" baseline="0" dirty="0" smtClean="0"/>
              <a:t>ATXN2 </a:t>
            </a:r>
            <a:r>
              <a:rPr lang="en-US" baseline="0" dirty="0" smtClean="0"/>
              <a:t>expression or </a:t>
            </a:r>
            <a:r>
              <a:rPr lang="en-US" i="1" baseline="0" dirty="0" smtClean="0"/>
              <a:t>ATXN2</a:t>
            </a:r>
            <a:r>
              <a:rPr lang="en-US" baseline="0" dirty="0" smtClean="0"/>
              <a:t> mRNA stability. </a:t>
            </a:r>
            <a:endParaRPr lang="en-US" b="1" u="sng" strike="sngStrike" baseline="0" dirty="0" smtClean="0"/>
          </a:p>
          <a:p>
            <a:endParaRPr lang="en-US" baseline="0" dirty="0" smtClean="0"/>
          </a:p>
          <a:p>
            <a:r>
              <a:rPr lang="en-US" baseline="0" dirty="0" smtClean="0"/>
              <a:t>In so doing we are characterizing the expression control regions of the </a:t>
            </a:r>
            <a:r>
              <a:rPr lang="en-US" i="1" baseline="0" dirty="0" smtClean="0"/>
              <a:t>ATXN2 </a:t>
            </a:r>
            <a:r>
              <a:rPr lang="en-US" baseline="0" dirty="0" smtClean="0"/>
              <a:t>gene. </a:t>
            </a:r>
            <a:endParaRPr lang="en-US" strike="sngStrike" baseline="0" dirty="0" smtClean="0"/>
          </a:p>
          <a:p>
            <a:endParaRPr lang="en-US" baseline="0" dirty="0" smtClean="0"/>
          </a:p>
          <a:p>
            <a:r>
              <a:rPr lang="en-US" baseline="0" dirty="0" smtClean="0"/>
              <a:t>This </a:t>
            </a:r>
            <a:r>
              <a:rPr lang="en-US" strike="noStrike" baseline="0" dirty="0" smtClean="0"/>
              <a:t>approach </a:t>
            </a:r>
            <a:r>
              <a:rPr lang="en-US" baseline="0" dirty="0" smtClean="0"/>
              <a:t>is supported by several observations providing the study rationale:</a:t>
            </a:r>
            <a:br>
              <a:rPr lang="en-US" baseline="0" dirty="0" smtClean="0"/>
            </a:br>
            <a:r>
              <a:rPr lang="en-US" baseline="0" dirty="0" smtClean="0"/>
              <a:t>Gene dosage is important in SCA2 as patients homozygous for the mutation show a more severe phenotype.</a:t>
            </a:r>
            <a:br>
              <a:rPr lang="en-US" baseline="0" dirty="0" smtClean="0"/>
            </a:br>
            <a:r>
              <a:rPr lang="en-US" baseline="0" dirty="0" smtClean="0"/>
              <a:t>This also supported by experiments in transgenic mice as doubling of transgene dosage results in significantly </a:t>
            </a:r>
            <a:r>
              <a:rPr lang="en-US" baseline="0" dirty="0" err="1" smtClean="0"/>
              <a:t>earlier</a:t>
            </a:r>
            <a:r>
              <a:rPr lang="en-US" baseline="0" dirty="0" smtClean="0"/>
              <a:t> onset of SCA2 mouse disease phenotype. </a:t>
            </a:r>
          </a:p>
          <a:p>
            <a:r>
              <a:rPr lang="en-US" baseline="0" dirty="0" smtClean="0"/>
              <a:t>Knockout of </a:t>
            </a:r>
            <a:r>
              <a:rPr lang="en-US" i="1" baseline="0" dirty="0" smtClean="0"/>
              <a:t>ATXN2 </a:t>
            </a:r>
            <a:r>
              <a:rPr lang="en-US" baseline="0" dirty="0" smtClean="0"/>
              <a:t>in mice on the other hand does not result in major CNS dysfunction, but causes obesity, a potentially beneficial side-effect as SCA2 patients are very often underweight. </a:t>
            </a:r>
          </a:p>
          <a:p>
            <a:r>
              <a:rPr lang="en-US" baseline="0" dirty="0" smtClean="0"/>
              <a:t>Additionally, downregulation of mutant SCA1 or SCA3 alleles in rodents even after disease onset resulted in reversal of the phenotype.  </a:t>
            </a:r>
          </a:p>
          <a:p>
            <a:r>
              <a:rPr lang="en-US" baseline="0" dirty="0" smtClean="0"/>
              <a:t>In one study an shRNA was used to target total </a:t>
            </a:r>
            <a:r>
              <a:rPr lang="en-US" i="1" baseline="0" dirty="0" smtClean="0"/>
              <a:t>ATXN1 </a:t>
            </a:r>
            <a:r>
              <a:rPr lang="en-US" baseline="0" dirty="0" smtClean="0"/>
              <a:t>expression resulting in improved phenotype.</a:t>
            </a:r>
          </a:p>
          <a:p>
            <a:endParaRPr lang="en-US" baseline="0" dirty="0" smtClean="0"/>
          </a:p>
          <a:p>
            <a:endParaRPr lang="en-US" strike="sngStrike" dirty="0"/>
          </a:p>
        </p:txBody>
      </p:sp>
      <p:sp>
        <p:nvSpPr>
          <p:cNvPr id="4" name="Slide Number Placeholder 3"/>
          <p:cNvSpPr>
            <a:spLocks noGrp="1"/>
          </p:cNvSpPr>
          <p:nvPr>
            <p:ph type="sldNum" sz="quarter" idx="10"/>
          </p:nvPr>
        </p:nvSpPr>
        <p:spPr/>
        <p:txBody>
          <a:bodyPr/>
          <a:lstStyle/>
          <a:p>
            <a:fld id="{9C397E57-822F-6D4B-A004-D14803D61C13}"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Anticipation – genotype</a:t>
            </a:r>
            <a:r>
              <a:rPr lang="en-US" baseline="0" dirty="0" smtClean="0"/>
              <a:t> phenotype correlation with generation component</a:t>
            </a:r>
          </a:p>
          <a:p>
            <a:endParaRPr lang="en-US" baseline="0" dirty="0" smtClean="0"/>
          </a:p>
          <a:p>
            <a:r>
              <a:rPr lang="en-US" baseline="0" smtClean="0"/>
              <a:t>ATXN2 vulnerabilities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0AFE63-88AA-4B43-B54C-53BB01FB201D}" type="slidenum">
              <a:rPr lang="en-US" smtClean="0"/>
              <a:pPr/>
              <a:t>11</a:t>
            </a:fld>
            <a:endParaRPr lang="en-US"/>
          </a:p>
        </p:txBody>
      </p:sp>
    </p:spTree>
    <p:extLst>
      <p:ext uri="{BB962C8B-B14F-4D97-AF65-F5344CB8AC3E}">
        <p14:creationId xmlns:p14="http://schemas.microsoft.com/office/powerpoint/2010/main" val="1341022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Anticipation – genotype</a:t>
            </a:r>
            <a:r>
              <a:rPr lang="en-US" baseline="0" dirty="0" smtClean="0"/>
              <a:t> phenotype correlation with generation component</a:t>
            </a:r>
          </a:p>
          <a:p>
            <a:endParaRPr lang="en-US" baseline="0" dirty="0" smtClean="0"/>
          </a:p>
          <a:p>
            <a:r>
              <a:rPr lang="en-US" baseline="0" smtClean="0"/>
              <a:t>ATXN2 vulnerabilities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0AFE63-88AA-4B43-B54C-53BB01FB201D}" type="slidenum">
              <a:rPr lang="en-US" smtClean="0"/>
              <a:pPr/>
              <a:t>12</a:t>
            </a:fld>
            <a:endParaRPr lang="en-US"/>
          </a:p>
        </p:txBody>
      </p:sp>
    </p:spTree>
    <p:extLst>
      <p:ext uri="{BB962C8B-B14F-4D97-AF65-F5344CB8AC3E}">
        <p14:creationId xmlns:p14="http://schemas.microsoft.com/office/powerpoint/2010/main" val="1341022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The ataxin-2 mutation leads to a gain of function for the gene and much that we know about SCA2 biology indicates that destroying the gene function would be therapeutic for this disease.  </a:t>
            </a:r>
          </a:p>
          <a:p>
            <a:pPr>
              <a:spcBef>
                <a:spcPct val="0"/>
              </a:spcBef>
            </a:pPr>
            <a:endParaRPr lang="en-US">
              <a:latin typeface="Calibri" charset="0"/>
            </a:endParaRPr>
          </a:p>
          <a:p>
            <a:pPr>
              <a:spcBef>
                <a:spcPct val="0"/>
              </a:spcBef>
            </a:pPr>
            <a:r>
              <a:rPr lang="en-US">
                <a:latin typeface="Calibri" charset="0"/>
              </a:rPr>
              <a:t>Isis Pharmaceuticals are leading experts on developing a type of drug called antisense oligonucleotides, or ASO drugs, that function to so-to-speak, seek-and-destroy gene function…this is really a unique approach compared to traditional drugs that work on the protein level to shut down their function.  The foundation of our technology is the development of ASO drugs for SCA2 to be tested in novel SCA2 mouse models that we have made in our university laboratories.  </a:t>
            </a:r>
          </a:p>
          <a:p>
            <a:pPr>
              <a:spcBef>
                <a:spcPct val="0"/>
              </a:spcBef>
            </a:pPr>
            <a:endParaRPr lang="en-US">
              <a:latin typeface="Calibri" charset="0"/>
            </a:endParaRPr>
          </a:p>
          <a:p>
            <a:pPr>
              <a:spcBef>
                <a:spcPct val="0"/>
              </a:spcBef>
            </a:pPr>
            <a:r>
              <a:rPr lang="en-US">
                <a:latin typeface="Calibri" charset="0"/>
              </a:rPr>
              <a:t>-- Talk them thru the slide –</a:t>
            </a:r>
          </a:p>
          <a:p>
            <a:pPr>
              <a:spcBef>
                <a:spcPct val="0"/>
              </a:spcBef>
            </a:pPr>
            <a:endParaRPr lang="en-US">
              <a:latin typeface="Calibri" charset="0"/>
            </a:endParaRPr>
          </a:p>
          <a:p>
            <a:pPr>
              <a:spcBef>
                <a:spcPct val="0"/>
              </a:spcBef>
            </a:pPr>
            <a:r>
              <a:rPr lang="en-US">
                <a:latin typeface="Calibri" charset="0"/>
              </a:rPr>
              <a:t>When the drug enters the cell it hybridizes to the RNA of the target gene stimulating a native process in the cell to degrade the target RNA; gene function is destroyed.  We have preliminary data demonstrating prototype SCA2 ASOs work in mice. We deliver them by injection into the brain ventricle. Special stains tell us that the drug enters the Purkinje cells, which is the cell type that is compromised in SCA2 patients, and we have observed lower ATXN2 expression with increasing drug dose.</a:t>
            </a:r>
          </a:p>
          <a:p>
            <a:pPr>
              <a:spcBef>
                <a:spcPct val="0"/>
              </a:spcBef>
            </a:pPr>
            <a:endParaRPr lang="en-US">
              <a:latin typeface="Calibri" charset="0"/>
            </a:endParaRPr>
          </a:p>
          <a:p>
            <a:pPr>
              <a:spcBef>
                <a:spcPct val="0"/>
              </a:spcBef>
            </a:pPr>
            <a:r>
              <a:rPr lang="en-US">
                <a:latin typeface="Calibri" charset="0"/>
              </a:rPr>
              <a:t>In patients ASO drugs can be delivered with intrathecal pumps to the spinal fluid where the drug will diffuse to the brain. The University of Utah Department of Neurology is currently participating in a clinical trial on spinal muscular atrophy with Isis Pharmaceuticals where this method is being used.</a:t>
            </a:r>
          </a:p>
          <a:p>
            <a:pPr>
              <a:spcBef>
                <a:spcPct val="0"/>
              </a:spcBef>
            </a:pPr>
            <a:endParaRPr lang="en-US">
              <a:latin typeface="Calibri" charset="0"/>
            </a:endParaRPr>
          </a:p>
          <a:p>
            <a:pPr>
              <a:spcBef>
                <a:spcPct val="0"/>
              </a:spcBef>
            </a:pPr>
            <a:r>
              <a:rPr lang="en-US">
                <a:latin typeface="Calibri" charset="0"/>
              </a:rPr>
              <a:t>We also have micropumps allowing us to model this in mice.</a:t>
            </a: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9D5BE6-4EE4-ED4D-B254-DD494AF7E6E5}" type="slidenum">
              <a:rPr lang="en-US" sz="1200">
                <a:solidFill>
                  <a:srgbClr val="000000"/>
                </a:solidFill>
              </a:rPr>
              <a:pPr eaLnBrk="1" hangingPunct="1"/>
              <a:t>16</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Anticipation – genotype</a:t>
            </a:r>
            <a:r>
              <a:rPr lang="en-US" baseline="0" dirty="0" smtClean="0"/>
              <a:t> phenotype correlation with generation component</a:t>
            </a:r>
          </a:p>
          <a:p>
            <a:endParaRPr lang="en-US" baseline="0" dirty="0" smtClean="0"/>
          </a:p>
          <a:p>
            <a:r>
              <a:rPr lang="en-US" baseline="0" smtClean="0"/>
              <a:t>ATXN2 vulnerabilities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0AFE63-88AA-4B43-B54C-53BB01FB201D}" type="slidenum">
              <a:rPr lang="en-US" smtClean="0"/>
              <a:pPr/>
              <a:t>18</a:t>
            </a:fld>
            <a:endParaRPr lang="en-US"/>
          </a:p>
        </p:txBody>
      </p:sp>
    </p:spTree>
    <p:extLst>
      <p:ext uri="{BB962C8B-B14F-4D97-AF65-F5344CB8AC3E}">
        <p14:creationId xmlns:p14="http://schemas.microsoft.com/office/powerpoint/2010/main" val="1341022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The ataxin-2 mutation leads to a gain of function for the gene and much that we know about SCA2 biology indicates that destroying the gene function would be therapeutic for this disease.  </a:t>
            </a:r>
          </a:p>
          <a:p>
            <a:pPr>
              <a:spcBef>
                <a:spcPct val="0"/>
              </a:spcBef>
            </a:pPr>
            <a:endParaRPr lang="en-US">
              <a:latin typeface="Calibri" charset="0"/>
            </a:endParaRPr>
          </a:p>
          <a:p>
            <a:pPr>
              <a:spcBef>
                <a:spcPct val="0"/>
              </a:spcBef>
            </a:pPr>
            <a:r>
              <a:rPr lang="en-US">
                <a:latin typeface="Calibri" charset="0"/>
              </a:rPr>
              <a:t>Isis Pharmaceuticals are leading experts on developing a type of drug called antisense oligonucleotides, or ASO drugs, that function to so-to-speak, seek-and-destroy gene function…this is really a unique approach compared to traditional drugs that work on the protein level to shut down their function.  The foundation of our technology is the development of ASO drugs for SCA2 to be tested in novel SCA2 mouse models that we have made in our university laboratories.  </a:t>
            </a:r>
          </a:p>
          <a:p>
            <a:pPr>
              <a:spcBef>
                <a:spcPct val="0"/>
              </a:spcBef>
            </a:pPr>
            <a:endParaRPr lang="en-US">
              <a:latin typeface="Calibri" charset="0"/>
            </a:endParaRPr>
          </a:p>
          <a:p>
            <a:pPr>
              <a:spcBef>
                <a:spcPct val="0"/>
              </a:spcBef>
            </a:pPr>
            <a:r>
              <a:rPr lang="en-US">
                <a:latin typeface="Calibri" charset="0"/>
              </a:rPr>
              <a:t>-- Talk them thru the slide –</a:t>
            </a:r>
          </a:p>
          <a:p>
            <a:pPr>
              <a:spcBef>
                <a:spcPct val="0"/>
              </a:spcBef>
            </a:pPr>
            <a:endParaRPr lang="en-US">
              <a:latin typeface="Calibri" charset="0"/>
            </a:endParaRPr>
          </a:p>
          <a:p>
            <a:pPr>
              <a:spcBef>
                <a:spcPct val="0"/>
              </a:spcBef>
            </a:pPr>
            <a:r>
              <a:rPr lang="en-US">
                <a:latin typeface="Calibri" charset="0"/>
              </a:rPr>
              <a:t>When the drug enters the cell it hybridizes to the RNA of the target gene stimulating a native process in the cell to degrade the target RNA; gene function is destroyed.  We have preliminary data demonstrating prototype SCA2 ASOs work in mice. We deliver them by injection into the brain ventricle. Special stains tell us that the drug enters the Purkinje cells, which is the cell type that is compromised in SCA2 patients, and we have observed lower ATXN2 expression with increasing drug dose.</a:t>
            </a:r>
          </a:p>
          <a:p>
            <a:pPr>
              <a:spcBef>
                <a:spcPct val="0"/>
              </a:spcBef>
            </a:pPr>
            <a:endParaRPr lang="en-US">
              <a:latin typeface="Calibri" charset="0"/>
            </a:endParaRPr>
          </a:p>
          <a:p>
            <a:pPr>
              <a:spcBef>
                <a:spcPct val="0"/>
              </a:spcBef>
            </a:pPr>
            <a:r>
              <a:rPr lang="en-US">
                <a:latin typeface="Calibri" charset="0"/>
              </a:rPr>
              <a:t>In patients ASO drugs can be delivered with intrathecal pumps to the spinal fluid where the drug will diffuse to the brain. The University of Utah Department of Neurology is currently participating in a clinical trial on spinal muscular atrophy with Isis Pharmaceuticals where this method is being used.</a:t>
            </a:r>
          </a:p>
          <a:p>
            <a:pPr>
              <a:spcBef>
                <a:spcPct val="0"/>
              </a:spcBef>
            </a:pPr>
            <a:endParaRPr lang="en-US">
              <a:latin typeface="Calibri" charset="0"/>
            </a:endParaRPr>
          </a:p>
          <a:p>
            <a:pPr>
              <a:spcBef>
                <a:spcPct val="0"/>
              </a:spcBef>
            </a:pPr>
            <a:r>
              <a:rPr lang="en-US">
                <a:latin typeface="Calibri" charset="0"/>
              </a:rPr>
              <a:t>We also have micropumps allowing us to model this in mice.</a:t>
            </a: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9152BB-4064-BC41-9EBF-43054EF0600B}" type="slidenum">
              <a:rPr lang="en-US" sz="1200">
                <a:solidFill>
                  <a:srgbClr val="000000"/>
                </a:solidFill>
              </a:rPr>
              <a:pPr eaLnBrk="1" hangingPunct="1"/>
              <a:t>20</a:t>
            </a:fld>
            <a:endParaRPr 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3A13A6-A91D-AD44-8055-CF9C841A5FAC}" type="datetimeFigureOut">
              <a:rPr lang="en-US" smtClean="0"/>
              <a:pPr/>
              <a:t>5/17/13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36A1E-695A-6949-8DDF-1F0048B68C2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A13A6-A91D-AD44-8055-CF9C841A5FAC}" type="datetimeFigureOut">
              <a:rPr lang="en-US" smtClean="0"/>
              <a:pPr/>
              <a:t>5/17/13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36A1E-695A-6949-8DDF-1F0048B68C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A13A6-A91D-AD44-8055-CF9C841A5FAC}" type="datetimeFigureOut">
              <a:rPr lang="en-US" smtClean="0"/>
              <a:pPr/>
              <a:t>5/17/13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36A1E-695A-6949-8DDF-1F0048B68C2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A13A6-A91D-AD44-8055-CF9C841A5FAC}" type="datetimeFigureOut">
              <a:rPr lang="en-US" smtClean="0"/>
              <a:pPr/>
              <a:t>5/17/13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36A1E-695A-6949-8DDF-1F0048B68C2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3A13A6-A91D-AD44-8055-CF9C841A5FAC}" type="datetimeFigureOut">
              <a:rPr lang="en-US" smtClean="0"/>
              <a:pPr/>
              <a:t>5/17/13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36A1E-695A-6949-8DDF-1F0048B68C2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3A13A6-A91D-AD44-8055-CF9C841A5FAC}" type="datetimeFigureOut">
              <a:rPr lang="en-US" smtClean="0"/>
              <a:pPr/>
              <a:t>5/17/13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36A1E-695A-6949-8DDF-1F0048B68C2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3A13A6-A91D-AD44-8055-CF9C841A5FAC}" type="datetimeFigureOut">
              <a:rPr lang="en-US" smtClean="0"/>
              <a:pPr/>
              <a:t>5/17/13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136A1E-695A-6949-8DDF-1F0048B68C2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3A13A6-A91D-AD44-8055-CF9C841A5FAC}" type="datetimeFigureOut">
              <a:rPr lang="en-US" smtClean="0"/>
              <a:pPr/>
              <a:t>5/17/13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136A1E-695A-6949-8DDF-1F0048B68C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A13A6-A91D-AD44-8055-CF9C841A5FAC}" type="datetimeFigureOut">
              <a:rPr lang="en-US" smtClean="0"/>
              <a:pPr/>
              <a:t>5/17/13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136A1E-695A-6949-8DDF-1F0048B68C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A13A6-A91D-AD44-8055-CF9C841A5FAC}" type="datetimeFigureOut">
              <a:rPr lang="en-US" smtClean="0"/>
              <a:pPr/>
              <a:t>5/17/13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36A1E-695A-6949-8DDF-1F0048B68C2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A13A6-A91D-AD44-8055-CF9C841A5FAC}" type="datetimeFigureOut">
              <a:rPr lang="en-US" smtClean="0"/>
              <a:pPr/>
              <a:t>5/17/13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36A1E-695A-6949-8DDF-1F0048B68C2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A13A6-A91D-AD44-8055-CF9C841A5FAC}" type="datetimeFigureOut">
              <a:rPr lang="en-US" smtClean="0"/>
              <a:pPr/>
              <a:t>5/17/13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36A1E-695A-6949-8DDF-1F0048B68C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3.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24.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3.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2.jpg"/><Relationship Id="rId7" Type="http://schemas.openxmlformats.org/officeDocument/2006/relationships/image" Target="../media/image33.jpg"/><Relationship Id="rId8"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microsoft.com/office/2007/relationships/hdphoto" Target="../media/hdphoto1.wdp"/><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microsoft.com/office/2007/relationships/media" Target="../media/media1.gif"/><Relationship Id="rId2" Type="http://schemas.openxmlformats.org/officeDocument/2006/relationships/video" Target="../media/media1.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7388" y="2093655"/>
            <a:ext cx="8151812" cy="3293209"/>
          </a:xfrm>
          <a:prstGeom prst="rect">
            <a:avLst/>
          </a:prstGeom>
          <a:noFill/>
        </p:spPr>
        <p:txBody>
          <a:bodyPr wrap="square" rtlCol="0">
            <a:spAutoFit/>
          </a:bodyPr>
          <a:lstStyle/>
          <a:p>
            <a:pPr algn="ctr"/>
            <a:r>
              <a:rPr lang="en-US" sz="4000" dirty="0" smtClean="0"/>
              <a:t>Developing Therapeutics for </a:t>
            </a:r>
            <a:r>
              <a:rPr lang="en-US" sz="4000" dirty="0" err="1" smtClean="0"/>
              <a:t>Polyglutamine</a:t>
            </a:r>
            <a:r>
              <a:rPr lang="en-US" sz="4000" dirty="0" smtClean="0"/>
              <a:t> Diseases</a:t>
            </a:r>
          </a:p>
          <a:p>
            <a:pPr algn="ctr"/>
            <a:endParaRPr lang="en-US" sz="3200" dirty="0" smtClean="0"/>
          </a:p>
          <a:p>
            <a:pPr algn="ctr"/>
            <a:r>
              <a:rPr lang="en-US" sz="3200" dirty="0" smtClean="0"/>
              <a:t>Daniel R. Scoles, Ph.D.</a:t>
            </a:r>
          </a:p>
          <a:p>
            <a:pPr algn="ctr"/>
            <a:r>
              <a:rPr lang="en-US" sz="3200" dirty="0" smtClean="0"/>
              <a:t>Research Associate Professor</a:t>
            </a:r>
          </a:p>
          <a:p>
            <a:pPr algn="ctr"/>
            <a:r>
              <a:rPr lang="en-US" sz="3200" dirty="0" smtClean="0"/>
              <a:t>Department of Neurology</a:t>
            </a:r>
          </a:p>
        </p:txBody>
      </p:sp>
      <p:grpSp>
        <p:nvGrpSpPr>
          <p:cNvPr id="4" name="Group 4"/>
          <p:cNvGrpSpPr>
            <a:grpSpLocks/>
          </p:cNvGrpSpPr>
          <p:nvPr/>
        </p:nvGrpSpPr>
        <p:grpSpPr bwMode="auto">
          <a:xfrm>
            <a:off x="0" y="0"/>
            <a:ext cx="9144000" cy="546100"/>
            <a:chOff x="0" y="0"/>
            <a:chExt cx="5760" cy="344"/>
          </a:xfrm>
        </p:grpSpPr>
        <p:sp>
          <p:nvSpPr>
            <p:cNvPr id="5" name="Rectangle 5"/>
            <p:cNvSpPr>
              <a:spLocks noChangeArrowheads="1"/>
            </p:cNvSpPr>
            <p:nvPr/>
          </p:nvSpPr>
          <p:spPr bwMode="auto">
            <a:xfrm>
              <a:off x="0" y="0"/>
              <a:ext cx="180" cy="336"/>
            </a:xfrm>
            <a:prstGeom prst="rect">
              <a:avLst/>
            </a:prstGeom>
            <a:gradFill rotWithShape="0">
              <a:gsLst>
                <a:gs pos="0">
                  <a:srgbClr val="C0C0C0"/>
                </a:gs>
                <a:gs pos="100000">
                  <a:schemeClr val="bg1"/>
                </a:gs>
              </a:gsLst>
              <a:lin ang="0" scaled="1"/>
            </a:gradFill>
            <a:ln w="9525">
              <a:noFill/>
              <a:miter lim="800000"/>
              <a:headEnd/>
              <a:tailEnd/>
            </a:ln>
            <a:effectLst/>
          </p:spPr>
          <p:txBody>
            <a:bodyPr wrap="none" anchor="ctr">
              <a:prstTxWarp prst="textNoShape">
                <a:avLst/>
              </a:prstTxWarp>
            </a:bodyPr>
            <a:lstStyle/>
            <a:p>
              <a:pPr algn="ctr" eaLnBrk="1" hangingPunct="1">
                <a:defRPr/>
              </a:pPr>
              <a:endParaRPr lang="en-US" sz="2400">
                <a:latin typeface="Times New Roman" charset="0"/>
              </a:endParaRPr>
            </a:p>
          </p:txBody>
        </p:sp>
        <p:sp>
          <p:nvSpPr>
            <p:cNvPr id="6" name="Rectangle 6"/>
            <p:cNvSpPr>
              <a:spLocks noChangeArrowheads="1"/>
            </p:cNvSpPr>
            <p:nvPr/>
          </p:nvSpPr>
          <p:spPr bwMode="auto">
            <a:xfrm>
              <a:off x="260" y="85"/>
              <a:ext cx="5500" cy="173"/>
            </a:xfrm>
            <a:prstGeom prst="rect">
              <a:avLst/>
            </a:prstGeom>
            <a:gradFill rotWithShape="1">
              <a:gsLst>
                <a:gs pos="0">
                  <a:srgbClr val="CC3300"/>
                </a:gs>
                <a:gs pos="100000">
                  <a:schemeClr val="bg1"/>
                </a:gs>
              </a:gsLst>
              <a:lin ang="0" scaled="1"/>
            </a:gradFill>
            <a:ln w="9525">
              <a:noFill/>
              <a:miter lim="800000"/>
              <a:headEnd/>
              <a:tailEnd/>
            </a:ln>
          </p:spPr>
          <p:txBody>
            <a:bodyPr>
              <a:prstTxWarp prst="textNoShape">
                <a:avLst/>
              </a:prstTxWarp>
            </a:bodyPr>
            <a:lstStyle/>
            <a:p>
              <a:pPr eaLnBrk="1" hangingPunct="1">
                <a:defRPr/>
              </a:pPr>
              <a:endParaRPr lang="en-US" sz="2400">
                <a:latin typeface="Times New Roman" charset="0"/>
              </a:endParaRPr>
            </a:p>
          </p:txBody>
        </p:sp>
        <p:sp>
          <p:nvSpPr>
            <p:cNvPr id="7" name="Rectangle 7"/>
            <p:cNvSpPr>
              <a:spLocks noChangeArrowheads="1"/>
            </p:cNvSpPr>
            <p:nvPr/>
          </p:nvSpPr>
          <p:spPr bwMode="auto">
            <a:xfrm>
              <a:off x="258" y="85"/>
              <a:ext cx="87" cy="89"/>
            </a:xfrm>
            <a:prstGeom prst="rect">
              <a:avLst/>
            </a:prstGeom>
            <a:solidFill>
              <a:srgbClr val="C0C0C0"/>
            </a:solidFill>
            <a:ln w="9525">
              <a:noFill/>
              <a:miter lim="800000"/>
              <a:headEnd/>
              <a:tailEnd/>
            </a:ln>
          </p:spPr>
          <p:txBody>
            <a:bodyPr>
              <a:prstTxWarp prst="textNoShape">
                <a:avLst/>
              </a:prstTxWarp>
            </a:bodyPr>
            <a:lstStyle/>
            <a:p>
              <a:pPr eaLnBrk="1" hangingPunct="1">
                <a:defRPr/>
              </a:pPr>
              <a:endParaRPr lang="en-US">
                <a:solidFill>
                  <a:schemeClr val="hlink"/>
                </a:solidFill>
                <a:latin typeface="Arial" charset="0"/>
              </a:endParaRPr>
            </a:p>
          </p:txBody>
        </p:sp>
        <p:sp>
          <p:nvSpPr>
            <p:cNvPr id="8" name="Rectangle 8"/>
            <p:cNvSpPr>
              <a:spLocks noChangeArrowheads="1"/>
            </p:cNvSpPr>
            <p:nvPr/>
          </p:nvSpPr>
          <p:spPr bwMode="auto">
            <a:xfrm>
              <a:off x="345" y="0"/>
              <a:ext cx="88" cy="87"/>
            </a:xfrm>
            <a:prstGeom prst="rect">
              <a:avLst/>
            </a:prstGeom>
            <a:solidFill>
              <a:srgbClr val="C0C0C0"/>
            </a:solidFill>
            <a:ln w="9525">
              <a:noFill/>
              <a:miter lim="800000"/>
              <a:headEnd/>
              <a:tailEnd/>
            </a:ln>
          </p:spPr>
          <p:txBody>
            <a:bodyPr>
              <a:prstTxWarp prst="textNoShape">
                <a:avLst/>
              </a:prstTxWarp>
            </a:bodyPr>
            <a:lstStyle/>
            <a:p>
              <a:pPr eaLnBrk="1" hangingPunct="1">
                <a:defRPr/>
              </a:pPr>
              <a:endParaRPr lang="en-US">
                <a:solidFill>
                  <a:schemeClr val="hlink"/>
                </a:solidFill>
                <a:latin typeface="Arial" charset="0"/>
              </a:endParaRPr>
            </a:p>
          </p:txBody>
        </p:sp>
        <p:sp>
          <p:nvSpPr>
            <p:cNvPr id="9" name="Rectangle 9"/>
            <p:cNvSpPr>
              <a:spLocks noChangeArrowheads="1"/>
            </p:cNvSpPr>
            <p:nvPr/>
          </p:nvSpPr>
          <p:spPr bwMode="auto">
            <a:xfrm>
              <a:off x="345" y="85"/>
              <a:ext cx="88" cy="89"/>
            </a:xfrm>
            <a:prstGeom prst="rect">
              <a:avLst/>
            </a:prstGeom>
            <a:solidFill>
              <a:srgbClr val="990000"/>
            </a:solidFill>
            <a:ln w="9525">
              <a:noFill/>
              <a:miter lim="800000"/>
              <a:headEnd/>
              <a:tailEnd/>
            </a:ln>
          </p:spPr>
          <p:txBody>
            <a:bodyPr>
              <a:prstTxWarp prst="textNoShape">
                <a:avLst/>
              </a:prstTxWarp>
            </a:bodyPr>
            <a:lstStyle/>
            <a:p>
              <a:pPr eaLnBrk="1" hangingPunct="1">
                <a:defRPr/>
              </a:pPr>
              <a:endParaRPr lang="en-US">
                <a:solidFill>
                  <a:schemeClr val="accent2"/>
                </a:solidFill>
                <a:latin typeface="Arial" charset="0"/>
              </a:endParaRPr>
            </a:p>
          </p:txBody>
        </p:sp>
        <p:sp>
          <p:nvSpPr>
            <p:cNvPr id="10" name="Rectangle 10"/>
            <p:cNvSpPr>
              <a:spLocks noChangeArrowheads="1"/>
            </p:cNvSpPr>
            <p:nvPr/>
          </p:nvSpPr>
          <p:spPr bwMode="auto">
            <a:xfrm>
              <a:off x="173" y="173"/>
              <a:ext cx="86" cy="87"/>
            </a:xfrm>
            <a:prstGeom prst="rect">
              <a:avLst/>
            </a:prstGeom>
            <a:solidFill>
              <a:srgbClr val="C0C0C0"/>
            </a:solidFill>
            <a:ln w="9525">
              <a:noFill/>
              <a:miter lim="800000"/>
              <a:headEnd/>
              <a:tailEnd/>
            </a:ln>
          </p:spPr>
          <p:txBody>
            <a:bodyPr>
              <a:prstTxWarp prst="textNoShape">
                <a:avLst/>
              </a:prstTxWarp>
            </a:bodyPr>
            <a:lstStyle/>
            <a:p>
              <a:pPr eaLnBrk="1" hangingPunct="1">
                <a:defRPr/>
              </a:pPr>
              <a:endParaRPr lang="en-US">
                <a:solidFill>
                  <a:schemeClr val="hlink"/>
                </a:solidFill>
                <a:latin typeface="Arial" charset="0"/>
              </a:endParaRPr>
            </a:p>
          </p:txBody>
        </p:sp>
        <p:sp>
          <p:nvSpPr>
            <p:cNvPr id="11" name="Rectangle 11"/>
            <p:cNvSpPr>
              <a:spLocks noChangeArrowheads="1"/>
            </p:cNvSpPr>
            <p:nvPr/>
          </p:nvSpPr>
          <p:spPr bwMode="auto">
            <a:xfrm>
              <a:off x="83" y="86"/>
              <a:ext cx="89" cy="87"/>
            </a:xfrm>
            <a:prstGeom prst="rect">
              <a:avLst/>
            </a:prstGeom>
            <a:solidFill>
              <a:srgbClr val="990000"/>
            </a:solidFill>
            <a:ln w="9525">
              <a:noFill/>
              <a:miter lim="800000"/>
              <a:headEnd/>
              <a:tailEnd/>
            </a:ln>
          </p:spPr>
          <p:txBody>
            <a:bodyPr>
              <a:prstTxWarp prst="textNoShape">
                <a:avLst/>
              </a:prstTxWarp>
            </a:bodyPr>
            <a:lstStyle/>
            <a:p>
              <a:pPr eaLnBrk="1" hangingPunct="1">
                <a:defRPr/>
              </a:pPr>
              <a:endParaRPr lang="en-US" sz="2400">
                <a:latin typeface="Times New Roman" charset="0"/>
              </a:endParaRPr>
            </a:p>
          </p:txBody>
        </p:sp>
        <p:sp>
          <p:nvSpPr>
            <p:cNvPr id="12" name="Rectangle 12"/>
            <p:cNvSpPr>
              <a:spLocks noChangeArrowheads="1"/>
            </p:cNvSpPr>
            <p:nvPr/>
          </p:nvSpPr>
          <p:spPr bwMode="auto">
            <a:xfrm>
              <a:off x="258" y="171"/>
              <a:ext cx="87" cy="87"/>
            </a:xfrm>
            <a:prstGeom prst="rect">
              <a:avLst/>
            </a:prstGeom>
            <a:solidFill>
              <a:srgbClr val="990000"/>
            </a:solidFill>
            <a:ln w="9525">
              <a:noFill/>
              <a:miter lim="800000"/>
              <a:headEnd/>
              <a:tailEnd/>
            </a:ln>
          </p:spPr>
          <p:txBody>
            <a:bodyPr>
              <a:prstTxWarp prst="textNoShape">
                <a:avLst/>
              </a:prstTxWarp>
            </a:bodyPr>
            <a:lstStyle/>
            <a:p>
              <a:pPr eaLnBrk="1" hangingPunct="1">
                <a:defRPr/>
              </a:pPr>
              <a:endParaRPr lang="en-US">
                <a:solidFill>
                  <a:schemeClr val="accent2"/>
                </a:solidFill>
                <a:latin typeface="Arial" charset="0"/>
              </a:endParaRPr>
            </a:p>
          </p:txBody>
        </p:sp>
        <p:sp>
          <p:nvSpPr>
            <p:cNvPr id="13" name="Rectangle 13"/>
            <p:cNvSpPr>
              <a:spLocks noChangeArrowheads="1"/>
            </p:cNvSpPr>
            <p:nvPr/>
          </p:nvSpPr>
          <p:spPr bwMode="auto">
            <a:xfrm>
              <a:off x="173" y="258"/>
              <a:ext cx="86" cy="86"/>
            </a:xfrm>
            <a:prstGeom prst="rect">
              <a:avLst/>
            </a:prstGeom>
            <a:solidFill>
              <a:srgbClr val="990000"/>
            </a:solidFill>
            <a:ln w="9525">
              <a:noFill/>
              <a:miter lim="800000"/>
              <a:headEnd/>
              <a:tailEnd/>
            </a:ln>
          </p:spPr>
          <p:txBody>
            <a:bodyPr>
              <a:prstTxWarp prst="textNoShape">
                <a:avLst/>
              </a:prstTxWarp>
            </a:bodyPr>
            <a:lstStyle/>
            <a:p>
              <a:pPr eaLnBrk="1" hangingPunct="1">
                <a:defRPr/>
              </a:pPr>
              <a:endParaRPr lang="en-US">
                <a:solidFill>
                  <a:schemeClr val="accent2"/>
                </a:solidFill>
                <a:latin typeface="Arial" charset="0"/>
              </a:endParaRPr>
            </a:p>
          </p:txBody>
        </p:sp>
      </p:grpSp>
      <p:pic>
        <p:nvPicPr>
          <p:cNvPr id="15" name="Picture 23" descr="Ulogo_R"/>
          <p:cNvPicPr>
            <a:picLocks noChangeAspect="1" noChangeArrowheads="1"/>
          </p:cNvPicPr>
          <p:nvPr/>
        </p:nvPicPr>
        <p:blipFill>
          <a:blip r:embed="rId3"/>
          <a:srcRect/>
          <a:stretch>
            <a:fillRect/>
          </a:stretch>
        </p:blipFill>
        <p:spPr bwMode="auto">
          <a:xfrm>
            <a:off x="6972300" y="134938"/>
            <a:ext cx="1866900" cy="12938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124201"/>
            <a:ext cx="7467600" cy="2057399"/>
          </a:xfrm>
        </p:spPr>
        <p:txBody>
          <a:bodyPr>
            <a:noAutofit/>
          </a:bodyPr>
          <a:lstStyle/>
          <a:p>
            <a:r>
              <a:rPr lang="en-US" dirty="0" smtClean="0"/>
              <a:t>Gene dose relationship:  SCA2 phenotypes are worse in patients or mice with two copies of the gene. </a:t>
            </a:r>
          </a:p>
          <a:p>
            <a:r>
              <a:rPr lang="en-US" dirty="0" smtClean="0"/>
              <a:t>Disease reversibility in mouse models.</a:t>
            </a:r>
          </a:p>
        </p:txBody>
      </p:sp>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Hypothesis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1143000" y="1143000"/>
            <a:ext cx="6934200" cy="1077218"/>
          </a:xfrm>
          <a:prstGeom prst="rect">
            <a:avLst/>
          </a:prstGeom>
          <a:effectLst/>
        </p:spPr>
        <p:txBody>
          <a:bodyPr wrap="square">
            <a:spAutoFit/>
          </a:bodyPr>
          <a:lstStyle/>
          <a:p>
            <a:pPr algn="ctr"/>
            <a:r>
              <a:rPr lang="en-US" sz="3200" dirty="0" smtClean="0"/>
              <a:t>Lowering of the disease gene expression may be therapeutic </a:t>
            </a:r>
            <a:r>
              <a:rPr lang="en-US" sz="3200" dirty="0" smtClean="0"/>
              <a:t>for HD </a:t>
            </a:r>
            <a:r>
              <a:rPr lang="en-US" sz="3200" dirty="0" smtClean="0"/>
              <a:t>and SCA2</a:t>
            </a:r>
            <a:endParaRPr lang="en-US" sz="3200" dirty="0"/>
          </a:p>
        </p:txBody>
      </p:sp>
      <p:cxnSp>
        <p:nvCxnSpPr>
          <p:cNvPr id="7" name="Straight Connector 6"/>
          <p:cNvCxnSpPr/>
          <p:nvPr/>
        </p:nvCxnSpPr>
        <p:spPr>
          <a:xfrm>
            <a:off x="533400" y="2590800"/>
            <a:ext cx="8001000" cy="0"/>
          </a:xfrm>
          <a:prstGeom prst="line">
            <a:avLst/>
          </a:prstGeom>
          <a:ln w="57150" cmpd="sng"/>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hoto-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990600"/>
            <a:ext cx="7620000" cy="5715000"/>
          </a:xfrm>
          <a:prstGeom prst="rect">
            <a:avLst/>
          </a:prstGeom>
        </p:spPr>
      </p:pic>
      <p:sp>
        <p:nvSpPr>
          <p:cNvPr id="9" name="TextBox 8"/>
          <p:cNvSpPr txBox="1"/>
          <p:nvPr/>
        </p:nvSpPr>
        <p:spPr>
          <a:xfrm>
            <a:off x="1600200" y="76200"/>
            <a:ext cx="5684218" cy="830997"/>
          </a:xfrm>
          <a:prstGeom prst="rect">
            <a:avLst/>
          </a:prstGeom>
          <a:noFill/>
        </p:spPr>
        <p:txBody>
          <a:bodyPr wrap="none" rtlCol="0">
            <a:spAutoFit/>
          </a:bodyPr>
          <a:lstStyle/>
          <a:p>
            <a:pPr algn="ctr"/>
            <a:r>
              <a:rPr lang="en-US" sz="2400" b="1" dirty="0" smtClean="0"/>
              <a:t>Robotic Drug Screening in the </a:t>
            </a:r>
          </a:p>
          <a:p>
            <a:pPr algn="ctr"/>
            <a:r>
              <a:rPr lang="en-US" sz="2400" b="1" dirty="0" smtClean="0"/>
              <a:t>NIH Chemical Genomics Laboratory (NCGC)</a:t>
            </a:r>
            <a:endParaRPr lang="en-US" sz="2400" b="1" dirty="0"/>
          </a:p>
        </p:txBody>
      </p:sp>
    </p:spTree>
    <p:extLst>
      <p:ext uri="{BB962C8B-B14F-4D97-AF65-F5344CB8AC3E}">
        <p14:creationId xmlns:p14="http://schemas.microsoft.com/office/powerpoint/2010/main" val="34684536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01061" y="293927"/>
            <a:ext cx="8361939" cy="461665"/>
          </a:xfrm>
          <a:prstGeom prst="rect">
            <a:avLst/>
          </a:prstGeom>
          <a:noFill/>
        </p:spPr>
        <p:txBody>
          <a:bodyPr wrap="square" rtlCol="0">
            <a:spAutoFit/>
          </a:bodyPr>
          <a:lstStyle/>
          <a:p>
            <a:r>
              <a:rPr lang="en-US" sz="2400" b="1" dirty="0" smtClean="0"/>
              <a:t>Looking for compounds that lower </a:t>
            </a:r>
            <a:r>
              <a:rPr lang="en-US" sz="2400" b="1" i="1" dirty="0" smtClean="0"/>
              <a:t>ATXN2-luciferase</a:t>
            </a:r>
            <a:r>
              <a:rPr lang="en-US" sz="2400" b="1" dirty="0" smtClean="0"/>
              <a:t> expression.</a:t>
            </a:r>
          </a:p>
        </p:txBody>
      </p:sp>
      <p:grpSp>
        <p:nvGrpSpPr>
          <p:cNvPr id="9" name="Group 8"/>
          <p:cNvGrpSpPr/>
          <p:nvPr/>
        </p:nvGrpSpPr>
        <p:grpSpPr>
          <a:xfrm>
            <a:off x="2236003" y="1857582"/>
            <a:ext cx="4791801" cy="4486151"/>
            <a:chOff x="-512020" y="2457533"/>
            <a:chExt cx="4791801" cy="4486151"/>
          </a:xfrm>
        </p:grpSpPr>
        <p:pic>
          <p:nvPicPr>
            <p:cNvPr id="36" name="Picture 35"/>
            <p:cNvPicPr>
              <a:picLocks noChangeAspect="1"/>
            </p:cNvPicPr>
            <p:nvPr/>
          </p:nvPicPr>
          <p:blipFill>
            <a:blip r:embed="rId3"/>
            <a:stretch>
              <a:fillRect/>
            </a:stretch>
          </p:blipFill>
          <p:spPr>
            <a:xfrm>
              <a:off x="-512020" y="2457533"/>
              <a:ext cx="4791801" cy="4486151"/>
            </a:xfrm>
            <a:prstGeom prst="rect">
              <a:avLst/>
            </a:prstGeom>
          </p:spPr>
        </p:pic>
        <p:sp>
          <p:nvSpPr>
            <p:cNvPr id="29" name="TextBox 28"/>
            <p:cNvSpPr txBox="1"/>
            <p:nvPr/>
          </p:nvSpPr>
          <p:spPr>
            <a:xfrm>
              <a:off x="9384" y="6092205"/>
              <a:ext cx="1143000" cy="492443"/>
            </a:xfrm>
            <a:prstGeom prst="rect">
              <a:avLst/>
            </a:prstGeom>
            <a:noFill/>
          </p:spPr>
          <p:txBody>
            <a:bodyPr wrap="square" rtlCol="0">
              <a:spAutoFit/>
            </a:bodyPr>
            <a:lstStyle/>
            <a:p>
              <a:r>
                <a:rPr lang="en-US" sz="2600" dirty="0" smtClean="0">
                  <a:solidFill>
                    <a:srgbClr val="FFFF00"/>
                  </a:solidFill>
                </a:rPr>
                <a:t>Firefly</a:t>
              </a:r>
              <a:endParaRPr lang="en-US" sz="2600" dirty="0">
                <a:solidFill>
                  <a:srgbClr val="FFFF00"/>
                </a:solidFill>
              </a:endParaRPr>
            </a:p>
          </p:txBody>
        </p:sp>
      </p:grpSp>
      <p:grpSp>
        <p:nvGrpSpPr>
          <p:cNvPr id="19" name="Group 18"/>
          <p:cNvGrpSpPr/>
          <p:nvPr/>
        </p:nvGrpSpPr>
        <p:grpSpPr>
          <a:xfrm>
            <a:off x="685800" y="2371849"/>
            <a:ext cx="8183519" cy="3833642"/>
            <a:chOff x="685800" y="3233711"/>
            <a:chExt cx="7626264" cy="3031456"/>
          </a:xfrm>
        </p:grpSpPr>
        <p:grpSp>
          <p:nvGrpSpPr>
            <p:cNvPr id="42" name="Group 20"/>
            <p:cNvGrpSpPr/>
            <p:nvPr/>
          </p:nvGrpSpPr>
          <p:grpSpPr>
            <a:xfrm>
              <a:off x="685800" y="3733800"/>
              <a:ext cx="3345307" cy="2203535"/>
              <a:chOff x="1128831" y="748725"/>
              <a:chExt cx="2905125" cy="1341654"/>
            </a:xfrm>
          </p:grpSpPr>
          <p:grpSp>
            <p:nvGrpSpPr>
              <p:cNvPr id="71" name="Group 9"/>
              <p:cNvGrpSpPr/>
              <p:nvPr/>
            </p:nvGrpSpPr>
            <p:grpSpPr>
              <a:xfrm>
                <a:off x="1128831" y="748725"/>
                <a:ext cx="2905125" cy="1341654"/>
                <a:chOff x="-832101" y="1086628"/>
                <a:chExt cx="7217135" cy="3206622"/>
              </a:xfrm>
            </p:grpSpPr>
            <p:sp>
              <p:nvSpPr>
                <p:cNvPr id="74" name="Freeform 73"/>
                <p:cNvSpPr/>
                <p:nvPr/>
              </p:nvSpPr>
              <p:spPr>
                <a:xfrm>
                  <a:off x="4569681" y="1086628"/>
                  <a:ext cx="1815353" cy="1013511"/>
                </a:xfrm>
                <a:custGeom>
                  <a:avLst/>
                  <a:gdLst>
                    <a:gd name="connsiteX0" fmla="*/ 0 w 1815353"/>
                    <a:gd name="connsiteY0" fmla="*/ 1013510 h 1013510"/>
                    <a:gd name="connsiteX1" fmla="*/ 1524000 w 1815353"/>
                    <a:gd name="connsiteY1" fmla="*/ 161863 h 1013510"/>
                    <a:gd name="connsiteX2" fmla="*/ 1748118 w 1815353"/>
                    <a:gd name="connsiteY2" fmla="*/ 42334 h 1013510"/>
                  </a:gdLst>
                  <a:ahLst/>
                  <a:cxnLst>
                    <a:cxn ang="0">
                      <a:pos x="connsiteX0" y="connsiteY0"/>
                    </a:cxn>
                    <a:cxn ang="0">
                      <a:pos x="connsiteX1" y="connsiteY1"/>
                    </a:cxn>
                    <a:cxn ang="0">
                      <a:pos x="connsiteX2" y="connsiteY2"/>
                    </a:cxn>
                  </a:cxnLst>
                  <a:rect l="l" t="t" r="r" b="b"/>
                  <a:pathLst>
                    <a:path w="1815353" h="1013510">
                      <a:moveTo>
                        <a:pt x="0" y="1013510"/>
                      </a:moveTo>
                      <a:lnTo>
                        <a:pt x="1524000" y="161863"/>
                      </a:lnTo>
                      <a:cubicBezTo>
                        <a:pt x="1815353" y="0"/>
                        <a:pt x="1748118" y="42334"/>
                        <a:pt x="1748118" y="42334"/>
                      </a:cubicBezTo>
                    </a:path>
                  </a:pathLst>
                </a:custGeom>
                <a:ln w="101600">
                  <a:solidFill>
                    <a:schemeClr val="accent2">
                      <a:lumMod val="60000"/>
                      <a:lumOff val="40000"/>
                    </a:schemeClr>
                  </a:soli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Freeform 74"/>
                <p:cNvSpPr/>
                <p:nvPr/>
              </p:nvSpPr>
              <p:spPr>
                <a:xfrm>
                  <a:off x="-832101" y="2348255"/>
                  <a:ext cx="3708277" cy="1944995"/>
                </a:xfrm>
                <a:custGeom>
                  <a:avLst/>
                  <a:gdLst>
                    <a:gd name="connsiteX0" fmla="*/ 0 w 2390588"/>
                    <a:gd name="connsiteY0" fmla="*/ 1001058 h 1001058"/>
                    <a:gd name="connsiteX1" fmla="*/ 1165412 w 2390588"/>
                    <a:gd name="connsiteY1" fmla="*/ 313764 h 1001058"/>
                    <a:gd name="connsiteX2" fmla="*/ 1763059 w 2390588"/>
                    <a:gd name="connsiteY2" fmla="*/ 44823 h 1001058"/>
                    <a:gd name="connsiteX3" fmla="*/ 2076823 w 2390588"/>
                    <a:gd name="connsiteY3" fmla="*/ 44823 h 1001058"/>
                    <a:gd name="connsiteX4" fmla="*/ 2390588 w 2390588"/>
                    <a:gd name="connsiteY4" fmla="*/ 119529 h 100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0588" h="1001058">
                      <a:moveTo>
                        <a:pt x="0" y="1001058"/>
                      </a:moveTo>
                      <a:cubicBezTo>
                        <a:pt x="435784" y="737097"/>
                        <a:pt x="871569" y="473137"/>
                        <a:pt x="1165412" y="313764"/>
                      </a:cubicBezTo>
                      <a:cubicBezTo>
                        <a:pt x="1459255" y="154392"/>
                        <a:pt x="1611157" y="89646"/>
                        <a:pt x="1763059" y="44823"/>
                      </a:cubicBezTo>
                      <a:cubicBezTo>
                        <a:pt x="1914961" y="0"/>
                        <a:pt x="1972235" y="32372"/>
                        <a:pt x="2076823" y="44823"/>
                      </a:cubicBezTo>
                      <a:cubicBezTo>
                        <a:pt x="2181411" y="57274"/>
                        <a:pt x="2390588" y="119529"/>
                        <a:pt x="2390588" y="119529"/>
                      </a:cubicBezTo>
                    </a:path>
                  </a:pathLst>
                </a:custGeom>
                <a:ln w="101600">
                  <a:solidFill>
                    <a:schemeClr val="accent2">
                      <a:lumMod val="60000"/>
                      <a:lumOff val="40000"/>
                    </a:schemeClr>
                  </a:soli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Freeform 75"/>
                <p:cNvSpPr/>
                <p:nvPr/>
              </p:nvSpPr>
              <p:spPr>
                <a:xfrm>
                  <a:off x="2868430" y="2091251"/>
                  <a:ext cx="1718235" cy="555314"/>
                </a:xfrm>
                <a:custGeom>
                  <a:avLst/>
                  <a:gdLst>
                    <a:gd name="connsiteX0" fmla="*/ 0 w 1718235"/>
                    <a:gd name="connsiteY0" fmla="*/ 493059 h 555314"/>
                    <a:gd name="connsiteX1" fmla="*/ 358588 w 1718235"/>
                    <a:gd name="connsiteY1" fmla="*/ 552824 h 555314"/>
                    <a:gd name="connsiteX2" fmla="*/ 687294 w 1718235"/>
                    <a:gd name="connsiteY2" fmla="*/ 508000 h 555314"/>
                    <a:gd name="connsiteX3" fmla="*/ 971176 w 1718235"/>
                    <a:gd name="connsiteY3" fmla="*/ 388471 h 555314"/>
                    <a:gd name="connsiteX4" fmla="*/ 1359647 w 1718235"/>
                    <a:gd name="connsiteY4" fmla="*/ 194235 h 555314"/>
                    <a:gd name="connsiteX5" fmla="*/ 1718235 w 1718235"/>
                    <a:gd name="connsiteY5" fmla="*/ 0 h 55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235" h="555314">
                      <a:moveTo>
                        <a:pt x="0" y="493059"/>
                      </a:moveTo>
                      <a:cubicBezTo>
                        <a:pt x="122019" y="521696"/>
                        <a:pt x="244039" y="550334"/>
                        <a:pt x="358588" y="552824"/>
                      </a:cubicBezTo>
                      <a:cubicBezTo>
                        <a:pt x="473137" y="555314"/>
                        <a:pt x="585196" y="535392"/>
                        <a:pt x="687294" y="508000"/>
                      </a:cubicBezTo>
                      <a:cubicBezTo>
                        <a:pt x="789392" y="480608"/>
                        <a:pt x="859117" y="440765"/>
                        <a:pt x="971176" y="388471"/>
                      </a:cubicBezTo>
                      <a:cubicBezTo>
                        <a:pt x="1083235" y="336177"/>
                        <a:pt x="1235137" y="258980"/>
                        <a:pt x="1359647" y="194235"/>
                      </a:cubicBezTo>
                      <a:cubicBezTo>
                        <a:pt x="1484157" y="129490"/>
                        <a:pt x="1718235" y="0"/>
                        <a:pt x="1718235" y="0"/>
                      </a:cubicBezTo>
                    </a:path>
                  </a:pathLst>
                </a:custGeom>
                <a:ln w="101600">
                  <a:solidFill>
                    <a:schemeClr val="accent3">
                      <a:lumMod val="60000"/>
                      <a:lumOff val="40000"/>
                    </a:schemeClr>
                  </a:soli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3" name="Freeform 72"/>
              <p:cNvSpPr/>
              <p:nvPr/>
            </p:nvSpPr>
            <p:spPr>
              <a:xfrm>
                <a:off x="2960119" y="1569080"/>
                <a:ext cx="561142" cy="183594"/>
              </a:xfrm>
              <a:custGeom>
                <a:avLst/>
                <a:gdLst>
                  <a:gd name="connsiteX0" fmla="*/ 43352 w 303462"/>
                  <a:gd name="connsiteY0" fmla="*/ 0 h 183594"/>
                  <a:gd name="connsiteX1" fmla="*/ 43352 w 303462"/>
                  <a:gd name="connsiteY1" fmla="*/ 152995 h 183594"/>
                  <a:gd name="connsiteX2" fmla="*/ 303462 w 303462"/>
                  <a:gd name="connsiteY2" fmla="*/ 183594 h 183594"/>
                </a:gdLst>
                <a:ahLst/>
                <a:cxnLst>
                  <a:cxn ang="0">
                    <a:pos x="connsiteX0" y="connsiteY0"/>
                  </a:cxn>
                  <a:cxn ang="0">
                    <a:pos x="connsiteX1" y="connsiteY1"/>
                  </a:cxn>
                  <a:cxn ang="0">
                    <a:pos x="connsiteX2" y="connsiteY2"/>
                  </a:cxn>
                </a:cxnLst>
                <a:rect l="l" t="t" r="r" b="b"/>
                <a:pathLst>
                  <a:path w="303462" h="183594">
                    <a:moveTo>
                      <a:pt x="43352" y="0"/>
                    </a:moveTo>
                    <a:cubicBezTo>
                      <a:pt x="21676" y="61198"/>
                      <a:pt x="0" y="122396"/>
                      <a:pt x="43352" y="152995"/>
                    </a:cubicBezTo>
                    <a:cubicBezTo>
                      <a:pt x="86704" y="183594"/>
                      <a:pt x="195083" y="183594"/>
                      <a:pt x="303462" y="183594"/>
                    </a:cubicBezTo>
                  </a:path>
                </a:pathLst>
              </a:cu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5" name="TextBox 44"/>
            <p:cNvSpPr txBox="1"/>
            <p:nvPr/>
          </p:nvSpPr>
          <p:spPr>
            <a:xfrm>
              <a:off x="1183201" y="5382688"/>
              <a:ext cx="1435414" cy="707886"/>
            </a:xfrm>
            <a:prstGeom prst="rect">
              <a:avLst/>
            </a:prstGeom>
            <a:noFill/>
          </p:spPr>
          <p:txBody>
            <a:bodyPr wrap="square" rtlCol="0">
              <a:spAutoFit/>
            </a:bodyPr>
            <a:lstStyle/>
            <a:p>
              <a:r>
                <a:rPr lang="en-US" sz="2000" b="1" i="1" dirty="0" smtClean="0"/>
                <a:t>ATXN2-beginning</a:t>
              </a:r>
              <a:endParaRPr lang="en-US" sz="2000" b="1" dirty="0" smtClean="0"/>
            </a:p>
          </p:txBody>
        </p:sp>
        <p:sp>
          <p:nvSpPr>
            <p:cNvPr id="46" name="TextBox 45"/>
            <p:cNvSpPr txBox="1"/>
            <p:nvPr/>
          </p:nvSpPr>
          <p:spPr>
            <a:xfrm>
              <a:off x="3716990" y="3940971"/>
              <a:ext cx="2124558" cy="400110"/>
            </a:xfrm>
            <a:prstGeom prst="rect">
              <a:avLst/>
            </a:prstGeom>
            <a:noFill/>
          </p:spPr>
          <p:txBody>
            <a:bodyPr wrap="square" rtlCol="0">
              <a:spAutoFit/>
            </a:bodyPr>
            <a:lstStyle/>
            <a:p>
              <a:r>
                <a:rPr lang="en-US" sz="2000" b="1" i="1" dirty="0" smtClean="0"/>
                <a:t>ATXN2</a:t>
              </a:r>
              <a:r>
                <a:rPr lang="en-US" sz="2000" b="1" dirty="0" smtClean="0"/>
                <a:t>-end</a:t>
              </a:r>
            </a:p>
          </p:txBody>
        </p:sp>
        <p:sp>
          <p:nvSpPr>
            <p:cNvPr id="47" name="TextBox 46"/>
            <p:cNvSpPr txBox="1"/>
            <p:nvPr/>
          </p:nvSpPr>
          <p:spPr>
            <a:xfrm>
              <a:off x="2416752" y="4112272"/>
              <a:ext cx="905072" cy="523220"/>
            </a:xfrm>
            <a:prstGeom prst="rect">
              <a:avLst/>
            </a:prstGeom>
            <a:noFill/>
          </p:spPr>
          <p:txBody>
            <a:bodyPr wrap="square" rtlCol="0">
              <a:spAutoFit/>
            </a:bodyPr>
            <a:lstStyle/>
            <a:p>
              <a:r>
                <a:rPr lang="en-US" sz="2800" i="1" dirty="0" err="1" smtClean="0"/>
                <a:t>luc</a:t>
              </a:r>
              <a:endParaRPr lang="en-US" sz="2000" i="1" dirty="0" smtClean="0"/>
            </a:p>
          </p:txBody>
        </p:sp>
        <p:sp>
          <p:nvSpPr>
            <p:cNvPr id="57" name="TextBox 56"/>
            <p:cNvSpPr txBox="1"/>
            <p:nvPr/>
          </p:nvSpPr>
          <p:spPr>
            <a:xfrm rot="883635">
              <a:off x="2774156" y="5034536"/>
              <a:ext cx="721029" cy="830997"/>
            </a:xfrm>
            <a:prstGeom prst="rect">
              <a:avLst/>
            </a:prstGeom>
            <a:noFill/>
          </p:spPr>
          <p:txBody>
            <a:bodyPr wrap="square" rtlCol="0">
              <a:spAutoFit/>
            </a:bodyPr>
            <a:lstStyle/>
            <a:p>
              <a:r>
                <a:rPr lang="en-US" sz="4800" b="1" dirty="0" smtClean="0">
                  <a:solidFill>
                    <a:srgbClr val="FF0000"/>
                  </a:solidFill>
                </a:rPr>
                <a:t>X</a:t>
              </a:r>
              <a:endParaRPr lang="en-US" sz="4800" b="1" dirty="0">
                <a:solidFill>
                  <a:srgbClr val="FF0000"/>
                </a:solidFill>
              </a:endParaRPr>
            </a:p>
          </p:txBody>
        </p:sp>
        <p:sp>
          <p:nvSpPr>
            <p:cNvPr id="41" name="Rectangle 40"/>
            <p:cNvSpPr/>
            <p:nvPr/>
          </p:nvSpPr>
          <p:spPr>
            <a:xfrm>
              <a:off x="811326" y="3233711"/>
              <a:ext cx="4234996" cy="665284"/>
            </a:xfrm>
            <a:prstGeom prst="rect">
              <a:avLst/>
            </a:prstGeom>
          </p:spPr>
          <p:txBody>
            <a:bodyPr wrap="square">
              <a:spAutoFit/>
            </a:bodyPr>
            <a:lstStyle/>
            <a:p>
              <a:pPr lvl="0"/>
              <a:r>
                <a:rPr lang="en-US" sz="2500" u="sng" dirty="0" smtClean="0">
                  <a:solidFill>
                    <a:prstClr val="black"/>
                  </a:solidFill>
                  <a:latin typeface="Calibri" charset="0"/>
                </a:rPr>
                <a:t>Screening Strategy</a:t>
              </a:r>
              <a:endParaRPr lang="en-US" sz="2500" u="sng" dirty="0">
                <a:solidFill>
                  <a:prstClr val="black"/>
                </a:solidFill>
              </a:endParaRPr>
            </a:p>
          </p:txBody>
        </p:sp>
        <p:sp>
          <p:nvSpPr>
            <p:cNvPr id="77" name="Rectangle 76"/>
            <p:cNvSpPr/>
            <p:nvPr/>
          </p:nvSpPr>
          <p:spPr>
            <a:xfrm>
              <a:off x="5585571" y="3425944"/>
              <a:ext cx="2726493" cy="1533260"/>
            </a:xfrm>
            <a:prstGeom prst="rect">
              <a:avLst/>
            </a:prstGeom>
          </p:spPr>
          <p:txBody>
            <a:bodyPr wrap="square">
              <a:spAutoFit/>
            </a:bodyPr>
            <a:lstStyle/>
            <a:p>
              <a:r>
                <a:rPr lang="en-US" sz="2400" dirty="0" smtClean="0"/>
                <a:t>450,000 compounds tested at 7 doses, robotically.</a:t>
              </a:r>
            </a:p>
            <a:p>
              <a:endParaRPr lang="en-US" sz="2400" dirty="0"/>
            </a:p>
            <a:p>
              <a:r>
                <a:rPr lang="en-US" sz="2400" dirty="0" smtClean="0"/>
                <a:t>3.15 MILLION WELLS</a:t>
              </a:r>
            </a:p>
          </p:txBody>
        </p:sp>
        <p:sp>
          <p:nvSpPr>
            <p:cNvPr id="15" name="Sun 14"/>
            <p:cNvSpPr/>
            <p:nvPr/>
          </p:nvSpPr>
          <p:spPr>
            <a:xfrm>
              <a:off x="3365408" y="4775361"/>
              <a:ext cx="1866625" cy="1489806"/>
            </a:xfrm>
            <a:prstGeom prst="sun">
              <a:avLst/>
            </a:prstGeom>
            <a:solidFill>
              <a:srgbClr val="FFFF00"/>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1">
                      <a:lumMod val="75000"/>
                    </a:schemeClr>
                  </a:solidFill>
                </a:rPr>
                <a:t>Light</a:t>
              </a:r>
              <a:endParaRPr lang="en-US" b="1" dirty="0">
                <a:solidFill>
                  <a:schemeClr val="accent1">
                    <a:lumMod val="75000"/>
                  </a:schemeClr>
                </a:solidFill>
              </a:endParaRPr>
            </a:p>
          </p:txBody>
        </p:sp>
      </p:grpSp>
      <p:sp>
        <p:nvSpPr>
          <p:cNvPr id="2" name="TextBox 1"/>
          <p:cNvSpPr txBox="1"/>
          <p:nvPr/>
        </p:nvSpPr>
        <p:spPr>
          <a:xfrm>
            <a:off x="846698" y="762000"/>
            <a:ext cx="5590668" cy="461665"/>
          </a:xfrm>
          <a:prstGeom prst="rect">
            <a:avLst/>
          </a:prstGeom>
          <a:noFill/>
        </p:spPr>
        <p:txBody>
          <a:bodyPr wrap="none" rtlCol="0">
            <a:spAutoFit/>
          </a:bodyPr>
          <a:lstStyle/>
          <a:p>
            <a:r>
              <a:rPr lang="en-US" sz="2400" b="1" i="1" dirty="0" smtClean="0">
                <a:solidFill>
                  <a:schemeClr val="accent2">
                    <a:lumMod val="75000"/>
                  </a:schemeClr>
                </a:solidFill>
              </a:rPr>
              <a:t>ATXN2</a:t>
            </a:r>
            <a:r>
              <a:rPr lang="en-US" sz="2400" b="1" dirty="0" smtClean="0">
                <a:solidFill>
                  <a:schemeClr val="accent2">
                    <a:lumMod val="75000"/>
                  </a:schemeClr>
                </a:solidFill>
              </a:rPr>
              <a:t> is the gene that is mutated in SCA2</a:t>
            </a:r>
            <a:endParaRPr lang="en-US" sz="2400" b="1" dirty="0">
              <a:solidFill>
                <a:schemeClr val="accent2">
                  <a:lumMod val="75000"/>
                </a:schemeClr>
              </a:solidFill>
            </a:endParaRPr>
          </a:p>
        </p:txBody>
      </p:sp>
    </p:spTree>
    <p:extLst>
      <p:ext uri="{BB962C8B-B14F-4D97-AF65-F5344CB8AC3E}">
        <p14:creationId xmlns:p14="http://schemas.microsoft.com/office/powerpoint/2010/main" val="1002889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6 3.33333E-6 C 0.08472 -0.07246 0.17031 -0.14398 0.21076 -0.20672 C 0.25156 -0.26945 0.23732 -0.34838 0.24253 -0.3757 " pathEditMode="relative" rAng="0" ptsTypes="aaA">
                                      <p:cBhvr>
                                        <p:cTn id="6" dur="500" fill="hold"/>
                                        <p:tgtEl>
                                          <p:spTgt spid="9"/>
                                        </p:tgtEl>
                                        <p:attrNameLst>
                                          <p:attrName>ppt_x</p:attrName>
                                          <p:attrName>ppt_y</p:attrName>
                                        </p:attrNameLst>
                                      </p:cBhvr>
                                      <p:rCtr x="12569" y="-18796"/>
                                    </p:animMotion>
                                  </p:childTnLst>
                                </p:cTn>
                              </p:par>
                              <p:par>
                                <p:cTn id="7" presetID="6" presetClass="emph" presetSubtype="0" fill="hold" nodeType="withEffect">
                                  <p:stCondLst>
                                    <p:cond delay="0"/>
                                  </p:stCondLst>
                                  <p:childTnLst>
                                    <p:animScale>
                                      <p:cBhvr>
                                        <p:cTn id="8" dur="500" fill="hold"/>
                                        <p:tgtEl>
                                          <p:spTgt spid="9"/>
                                        </p:tgtEl>
                                      </p:cBhvr>
                                      <p:by x="25000" y="25000"/>
                                    </p:animScale>
                                  </p:childTnLst>
                                  <p:subTnLst>
                                    <p:set>
                                      <p:cBhvr override="childStyle">
                                        <p:cTn dur="1" fill="hold" display="0" masterRel="sameClick" afterEffect="1">
                                          <p:stCondLst>
                                            <p:cond evt="end" delay="0">
                                              <p:tn val="7"/>
                                            </p:cond>
                                          </p:stCondLst>
                                        </p:cTn>
                                        <p:tgtEl>
                                          <p:spTgt spid="9"/>
                                        </p:tgtEl>
                                        <p:attrNameLst>
                                          <p:attrName>style.visibility</p:attrName>
                                        </p:attrNameLst>
                                      </p:cBhvr>
                                      <p:to>
                                        <p:strVal val="hidden"/>
                                      </p:to>
                                    </p:set>
                                  </p:subTnLst>
                                </p:cTn>
                              </p:par>
                              <p:par>
                                <p:cTn id="9" presetID="8" presetClass="emph" presetSubtype="0" fill="hold" nodeType="withEffect">
                                  <p:stCondLst>
                                    <p:cond delay="0"/>
                                  </p:stCondLst>
                                  <p:childTnLst>
                                    <p:animRot by="21600000">
                                      <p:cBhvr>
                                        <p:cTn id="10" dur="500" fill="hold"/>
                                        <p:tgtEl>
                                          <p:spTgt spid="9"/>
                                        </p:tgtEl>
                                        <p:attrNameLst>
                                          <p:attrName>r</p:attrName>
                                        </p:attrNameLst>
                                      </p:cBhvr>
                                    </p:animRo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5334000" y="760633"/>
            <a:ext cx="3607375" cy="4110222"/>
          </a:xfrm>
          <a:prstGeom prst="rect">
            <a:avLst/>
          </a:prstGeom>
        </p:spPr>
      </p:pic>
      <p:pic>
        <p:nvPicPr>
          <p:cNvPr id="4" name="Picture 3"/>
          <p:cNvPicPr>
            <a:picLocks noChangeAspect="1"/>
          </p:cNvPicPr>
          <p:nvPr/>
        </p:nvPicPr>
        <p:blipFill>
          <a:blip r:embed="rId3"/>
          <a:stretch>
            <a:fillRect/>
          </a:stretch>
        </p:blipFill>
        <p:spPr>
          <a:xfrm>
            <a:off x="504416" y="1273557"/>
            <a:ext cx="4356100" cy="2565400"/>
          </a:xfrm>
          <a:prstGeom prst="rect">
            <a:avLst/>
          </a:prstGeom>
        </p:spPr>
      </p:pic>
      <p:pic>
        <p:nvPicPr>
          <p:cNvPr id="5" name="Picture 4"/>
          <p:cNvPicPr>
            <a:picLocks noChangeAspect="1"/>
          </p:cNvPicPr>
          <p:nvPr/>
        </p:nvPicPr>
        <p:blipFill>
          <a:blip r:embed="rId4"/>
          <a:stretch>
            <a:fillRect/>
          </a:stretch>
        </p:blipFill>
        <p:spPr>
          <a:xfrm>
            <a:off x="504416" y="4169157"/>
            <a:ext cx="4356100" cy="2565400"/>
          </a:xfrm>
          <a:prstGeom prst="rect">
            <a:avLst/>
          </a:prstGeom>
        </p:spPr>
      </p:pic>
      <p:cxnSp>
        <p:nvCxnSpPr>
          <p:cNvPr id="7" name="Straight Connector 6"/>
          <p:cNvCxnSpPr/>
          <p:nvPr/>
        </p:nvCxnSpPr>
        <p:spPr>
          <a:xfrm>
            <a:off x="1132254" y="5044827"/>
            <a:ext cx="3581400" cy="0"/>
          </a:xfrm>
          <a:prstGeom prst="line">
            <a:avLst/>
          </a:prstGeom>
        </p:spPr>
        <p:style>
          <a:lnRef idx="2">
            <a:schemeClr val="accent2"/>
          </a:lnRef>
          <a:fillRef idx="0">
            <a:schemeClr val="accent2"/>
          </a:fillRef>
          <a:effectRef idx="1">
            <a:schemeClr val="accent2"/>
          </a:effectRef>
          <a:fontRef idx="minor">
            <a:schemeClr val="tx1"/>
          </a:fontRef>
        </p:style>
      </p:cxnSp>
      <p:sp>
        <p:nvSpPr>
          <p:cNvPr id="10" name="TextBox 9"/>
          <p:cNvSpPr txBox="1"/>
          <p:nvPr/>
        </p:nvSpPr>
        <p:spPr>
          <a:xfrm>
            <a:off x="592960" y="86380"/>
            <a:ext cx="8017640" cy="523220"/>
          </a:xfrm>
          <a:prstGeom prst="rect">
            <a:avLst/>
          </a:prstGeom>
          <a:noFill/>
        </p:spPr>
        <p:txBody>
          <a:bodyPr wrap="none" rtlCol="0">
            <a:spAutoFit/>
          </a:bodyPr>
          <a:lstStyle/>
          <a:p>
            <a:r>
              <a:rPr lang="en-US" sz="2800" b="1" dirty="0" err="1" smtClean="0"/>
              <a:t>Proscillaridin</a:t>
            </a:r>
            <a:r>
              <a:rPr lang="en-US" sz="2800" b="1" dirty="0" smtClean="0"/>
              <a:t> A (Sodium Potassium ATPase inhibitor)</a:t>
            </a:r>
            <a:endParaRPr lang="en-US" sz="2800" b="1" dirty="0"/>
          </a:p>
        </p:txBody>
      </p:sp>
      <p:grpSp>
        <p:nvGrpSpPr>
          <p:cNvPr id="17" name="Group 16"/>
          <p:cNvGrpSpPr/>
          <p:nvPr/>
        </p:nvGrpSpPr>
        <p:grpSpPr>
          <a:xfrm>
            <a:off x="6302776" y="4355140"/>
            <a:ext cx="1415247" cy="2093839"/>
            <a:chOff x="6461936" y="4343400"/>
            <a:chExt cx="1415247" cy="2093839"/>
          </a:xfrm>
        </p:grpSpPr>
        <p:pic>
          <p:nvPicPr>
            <p:cNvPr id="12" name="Picture 11"/>
            <p:cNvPicPr>
              <a:picLocks noChangeAspect="1"/>
            </p:cNvPicPr>
            <p:nvPr/>
          </p:nvPicPr>
          <p:blipFill>
            <a:blip r:embed="rId5"/>
            <a:stretch>
              <a:fillRect/>
            </a:stretch>
          </p:blipFill>
          <p:spPr>
            <a:xfrm>
              <a:off x="6461936" y="4343400"/>
              <a:ext cx="1415247" cy="2093839"/>
            </a:xfrm>
            <a:prstGeom prst="rect">
              <a:avLst/>
            </a:prstGeom>
          </p:spPr>
        </p:pic>
        <p:sp>
          <p:nvSpPr>
            <p:cNvPr id="13" name="TextBox 12"/>
            <p:cNvSpPr txBox="1"/>
            <p:nvPr/>
          </p:nvSpPr>
          <p:spPr>
            <a:xfrm>
              <a:off x="6873406" y="5163360"/>
              <a:ext cx="633507" cy="369332"/>
            </a:xfrm>
            <a:prstGeom prst="rect">
              <a:avLst/>
            </a:prstGeom>
            <a:noFill/>
          </p:spPr>
          <p:txBody>
            <a:bodyPr wrap="none" rtlCol="0">
              <a:spAutoFit/>
            </a:bodyPr>
            <a:lstStyle/>
            <a:p>
              <a:r>
                <a:rPr lang="en-US" b="1" dirty="0" smtClean="0">
                  <a:solidFill>
                    <a:srgbClr val="FFFF00"/>
                  </a:solidFill>
                </a:rPr>
                <a:t>200L</a:t>
              </a:r>
              <a:endParaRPr lang="en-US" b="1" dirty="0">
                <a:solidFill>
                  <a:srgbClr val="FFFF00"/>
                </a:solidFill>
              </a:endParaRPr>
            </a:p>
          </p:txBody>
        </p:sp>
      </p:grpSp>
      <p:grpSp>
        <p:nvGrpSpPr>
          <p:cNvPr id="16" name="Group 15"/>
          <p:cNvGrpSpPr/>
          <p:nvPr/>
        </p:nvGrpSpPr>
        <p:grpSpPr>
          <a:xfrm>
            <a:off x="3171416" y="934592"/>
            <a:ext cx="2060587" cy="1786765"/>
            <a:chOff x="3171416" y="934592"/>
            <a:chExt cx="2060587" cy="1786765"/>
          </a:xfrm>
        </p:grpSpPr>
        <p:sp>
          <p:nvSpPr>
            <p:cNvPr id="11" name="TextBox 10"/>
            <p:cNvSpPr txBox="1"/>
            <p:nvPr/>
          </p:nvSpPr>
          <p:spPr>
            <a:xfrm>
              <a:off x="4184984" y="934592"/>
              <a:ext cx="1047019" cy="646331"/>
            </a:xfrm>
            <a:prstGeom prst="rect">
              <a:avLst/>
            </a:prstGeom>
            <a:noFill/>
          </p:spPr>
          <p:txBody>
            <a:bodyPr wrap="none" rtlCol="0">
              <a:spAutoFit/>
            </a:bodyPr>
            <a:lstStyle/>
            <a:p>
              <a:r>
                <a:rPr lang="en-US" dirty="0" smtClean="0"/>
                <a:t>1 part in </a:t>
              </a:r>
            </a:p>
            <a:p>
              <a:r>
                <a:rPr lang="en-US" dirty="0" smtClean="0"/>
                <a:t>10 billion</a:t>
              </a:r>
              <a:endParaRPr lang="en-US" dirty="0"/>
            </a:p>
          </p:txBody>
        </p:sp>
        <p:cxnSp>
          <p:nvCxnSpPr>
            <p:cNvPr id="15" name="Straight Arrow Connector 14"/>
            <p:cNvCxnSpPr/>
            <p:nvPr/>
          </p:nvCxnSpPr>
          <p:spPr>
            <a:xfrm flipH="1">
              <a:off x="3171416" y="1580923"/>
              <a:ext cx="1248184" cy="11404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3733800" y="4707467"/>
            <a:ext cx="700658"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solidFill>
                  <a:srgbClr val="953735"/>
                </a:solidFill>
              </a:rPr>
              <a:t>100%</a:t>
            </a:r>
            <a:endParaRPr lang="en-US" dirty="0">
              <a:solidFill>
                <a:srgbClr val="953735"/>
              </a:solidFill>
            </a:endParaRPr>
          </a:p>
        </p:txBody>
      </p:sp>
      <p:sp>
        <p:nvSpPr>
          <p:cNvPr id="3" name="TextBox 2"/>
          <p:cNvSpPr txBox="1"/>
          <p:nvPr/>
        </p:nvSpPr>
        <p:spPr>
          <a:xfrm>
            <a:off x="1676400" y="4081790"/>
            <a:ext cx="2508584" cy="523220"/>
          </a:xfrm>
          <a:prstGeom prst="rect">
            <a:avLst/>
          </a:prstGeom>
          <a:solidFill>
            <a:srgbClr val="FFFFFF"/>
          </a:solidFill>
        </p:spPr>
        <p:txBody>
          <a:bodyPr wrap="square" rtlCol="0">
            <a:spAutoFit/>
          </a:bodyPr>
          <a:lstStyle/>
          <a:p>
            <a:r>
              <a:rPr lang="en-US" sz="2800" b="1" dirty="0" smtClean="0"/>
              <a:t>      Viability       </a:t>
            </a:r>
            <a:endParaRPr lang="en-US" sz="2800" b="1" dirty="0"/>
          </a:p>
        </p:txBody>
      </p:sp>
      <p:sp>
        <p:nvSpPr>
          <p:cNvPr id="19" name="TextBox 18"/>
          <p:cNvSpPr txBox="1"/>
          <p:nvPr/>
        </p:nvSpPr>
        <p:spPr>
          <a:xfrm>
            <a:off x="1447800" y="1195514"/>
            <a:ext cx="2508584" cy="523220"/>
          </a:xfrm>
          <a:prstGeom prst="rect">
            <a:avLst/>
          </a:prstGeom>
          <a:solidFill>
            <a:srgbClr val="FFFFFF"/>
          </a:solidFill>
        </p:spPr>
        <p:txBody>
          <a:bodyPr wrap="square" rtlCol="0">
            <a:spAutoFit/>
          </a:bodyPr>
          <a:lstStyle/>
          <a:p>
            <a:r>
              <a:rPr lang="en-US" sz="2800" b="1" dirty="0" smtClean="0"/>
              <a:t>      </a:t>
            </a:r>
            <a:r>
              <a:rPr lang="en-US" sz="2800" b="1" i="1" dirty="0" smtClean="0"/>
              <a:t>ATXN2-LUC</a:t>
            </a:r>
            <a:endParaRPr lang="en-US" sz="2800" b="1" i="1" dirty="0"/>
          </a:p>
        </p:txBody>
      </p:sp>
    </p:spTree>
    <p:extLst>
      <p:ext uri="{BB962C8B-B14F-4D97-AF65-F5344CB8AC3E}">
        <p14:creationId xmlns:p14="http://schemas.microsoft.com/office/powerpoint/2010/main" val="216391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2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436381" y="990600"/>
            <a:ext cx="2379132" cy="2362200"/>
            <a:chOff x="6436381" y="990600"/>
            <a:chExt cx="2379132" cy="2362200"/>
          </a:xfrm>
        </p:grpSpPr>
        <p:pic>
          <p:nvPicPr>
            <p:cNvPr id="7" name="Picture 6"/>
            <p:cNvPicPr>
              <a:picLocks noChangeAspect="1"/>
            </p:cNvPicPr>
            <p:nvPr/>
          </p:nvPicPr>
          <p:blipFill>
            <a:blip r:embed="rId2"/>
            <a:stretch>
              <a:fillRect/>
            </a:stretch>
          </p:blipFill>
          <p:spPr>
            <a:xfrm>
              <a:off x="6436381" y="1587537"/>
              <a:ext cx="1640819" cy="1765263"/>
            </a:xfrm>
            <a:prstGeom prst="rect">
              <a:avLst/>
            </a:prstGeom>
          </p:spPr>
        </p:pic>
        <p:sp>
          <p:nvSpPr>
            <p:cNvPr id="42" name="TextBox 41"/>
            <p:cNvSpPr txBox="1"/>
            <p:nvPr/>
          </p:nvSpPr>
          <p:spPr>
            <a:xfrm>
              <a:off x="7622871" y="990600"/>
              <a:ext cx="1192642" cy="646331"/>
            </a:xfrm>
            <a:prstGeom prst="rect">
              <a:avLst/>
            </a:prstGeom>
            <a:noFill/>
          </p:spPr>
          <p:txBody>
            <a:bodyPr wrap="none" rtlCol="0">
              <a:spAutoFit/>
            </a:bodyPr>
            <a:lstStyle/>
            <a:p>
              <a:r>
                <a:rPr lang="en-US" dirty="0" smtClean="0"/>
                <a:t>Measure</a:t>
              </a:r>
            </a:p>
            <a:p>
              <a:r>
                <a:rPr lang="en-US" dirty="0" smtClean="0"/>
                <a:t>expression</a:t>
              </a:r>
              <a:endParaRPr lang="en-US" dirty="0"/>
            </a:p>
          </p:txBody>
        </p:sp>
      </p:grpSp>
      <p:pic>
        <p:nvPicPr>
          <p:cNvPr id="4" name="Picture 3"/>
          <p:cNvPicPr>
            <a:picLocks noChangeAspect="1"/>
          </p:cNvPicPr>
          <p:nvPr/>
        </p:nvPicPr>
        <p:blipFill>
          <a:blip r:embed="rId3"/>
          <a:stretch>
            <a:fillRect/>
          </a:stretch>
        </p:blipFill>
        <p:spPr>
          <a:xfrm>
            <a:off x="96460" y="838200"/>
            <a:ext cx="2329343" cy="2362501"/>
          </a:xfrm>
          <a:prstGeom prst="rect">
            <a:avLst/>
          </a:prstGeom>
        </p:spPr>
      </p:pic>
      <p:sp>
        <p:nvSpPr>
          <p:cNvPr id="5" name="TextBox 4"/>
          <p:cNvSpPr txBox="1"/>
          <p:nvPr/>
        </p:nvSpPr>
        <p:spPr>
          <a:xfrm>
            <a:off x="947137" y="-228600"/>
            <a:ext cx="576863" cy="1107996"/>
          </a:xfrm>
          <a:prstGeom prst="rect">
            <a:avLst/>
          </a:prstGeom>
          <a:noFill/>
        </p:spPr>
        <p:txBody>
          <a:bodyPr wrap="none" rtlCol="0">
            <a:spAutoFit/>
          </a:bodyPr>
          <a:lstStyle/>
          <a:p>
            <a:r>
              <a:rPr lang="en-US" sz="6600" dirty="0" smtClean="0"/>
              <a:t>?</a:t>
            </a:r>
            <a:endParaRPr lang="en-US" sz="6600" dirty="0"/>
          </a:p>
        </p:txBody>
      </p:sp>
      <p:sp>
        <p:nvSpPr>
          <p:cNvPr id="6" name="Rectangle 5"/>
          <p:cNvSpPr/>
          <p:nvPr/>
        </p:nvSpPr>
        <p:spPr>
          <a:xfrm>
            <a:off x="2895600" y="304800"/>
            <a:ext cx="5181600" cy="769441"/>
          </a:xfrm>
          <a:prstGeom prst="rect">
            <a:avLst/>
          </a:prstGeom>
        </p:spPr>
        <p:txBody>
          <a:bodyPr wrap="square">
            <a:spAutoFit/>
          </a:bodyPr>
          <a:lstStyle/>
          <a:p>
            <a:pPr lvl="0" algn="ctr">
              <a:spcBef>
                <a:spcPct val="0"/>
              </a:spcBef>
            </a:pPr>
            <a:r>
              <a:rPr lang="en-US" sz="4400" dirty="0">
                <a:solidFill>
                  <a:prstClr val="black"/>
                </a:solidFill>
                <a:ea typeface="+mj-ea"/>
                <a:cs typeface="+mj-cs"/>
              </a:rPr>
              <a:t>Central Dogma</a:t>
            </a:r>
          </a:p>
        </p:txBody>
      </p:sp>
      <p:sp>
        <p:nvSpPr>
          <p:cNvPr id="8" name="Freeform 7"/>
          <p:cNvSpPr/>
          <p:nvPr/>
        </p:nvSpPr>
        <p:spPr>
          <a:xfrm rot="20663689">
            <a:off x="2578379" y="2833806"/>
            <a:ext cx="3657600" cy="372603"/>
          </a:xfrm>
          <a:custGeom>
            <a:avLst/>
            <a:gdLst>
              <a:gd name="connsiteX0" fmla="*/ 0 w 3657600"/>
              <a:gd name="connsiteY0" fmla="*/ 372603 h 372603"/>
              <a:gd name="connsiteX1" fmla="*/ 1100667 w 3657600"/>
              <a:gd name="connsiteY1" fmla="*/ 69 h 372603"/>
              <a:gd name="connsiteX2" fmla="*/ 2286000 w 3657600"/>
              <a:gd name="connsiteY2" fmla="*/ 338736 h 372603"/>
              <a:gd name="connsiteX3" fmla="*/ 3657600 w 3657600"/>
              <a:gd name="connsiteY3" fmla="*/ 33936 h 372603"/>
              <a:gd name="connsiteX4" fmla="*/ 3657600 w 3657600"/>
              <a:gd name="connsiteY4" fmla="*/ 33936 h 372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372603">
                <a:moveTo>
                  <a:pt x="0" y="372603"/>
                </a:moveTo>
                <a:cubicBezTo>
                  <a:pt x="359833" y="189158"/>
                  <a:pt x="719667" y="5713"/>
                  <a:pt x="1100667" y="69"/>
                </a:cubicBezTo>
                <a:cubicBezTo>
                  <a:pt x="1481667" y="-5576"/>
                  <a:pt x="1859845" y="333092"/>
                  <a:pt x="2286000" y="338736"/>
                </a:cubicBezTo>
                <a:cubicBezTo>
                  <a:pt x="2712155" y="344380"/>
                  <a:pt x="3657600" y="33936"/>
                  <a:pt x="3657600" y="33936"/>
                </a:cubicBezTo>
                <a:lnTo>
                  <a:pt x="3657600" y="33936"/>
                </a:lnTo>
              </a:path>
            </a:pathLst>
          </a:custGeom>
          <a:ln w="76200" cmpd="sng">
            <a:solidFill>
              <a:schemeClr val="accent2">
                <a:lumMod val="75000"/>
              </a:schemeClr>
            </a:soli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4572000" y="2212257"/>
            <a:ext cx="865116" cy="523220"/>
          </a:xfrm>
          <a:prstGeom prst="rect">
            <a:avLst/>
          </a:prstGeom>
          <a:noFill/>
        </p:spPr>
        <p:txBody>
          <a:bodyPr wrap="none" rtlCol="0">
            <a:spAutoFit/>
          </a:bodyPr>
          <a:lstStyle/>
          <a:p>
            <a:r>
              <a:rPr lang="en-US" sz="2800" b="1" dirty="0" smtClean="0"/>
              <a:t>DNA</a:t>
            </a:r>
            <a:endParaRPr lang="en-US" b="1" dirty="0"/>
          </a:p>
        </p:txBody>
      </p:sp>
      <p:grpSp>
        <p:nvGrpSpPr>
          <p:cNvPr id="17" name="Group 16"/>
          <p:cNvGrpSpPr/>
          <p:nvPr/>
        </p:nvGrpSpPr>
        <p:grpSpPr>
          <a:xfrm>
            <a:off x="4572000" y="3058180"/>
            <a:ext cx="3720973" cy="3145640"/>
            <a:chOff x="4572000" y="3058180"/>
            <a:chExt cx="3720973" cy="3145640"/>
          </a:xfrm>
        </p:grpSpPr>
        <p:grpSp>
          <p:nvGrpSpPr>
            <p:cNvPr id="9" name="Group 8"/>
            <p:cNvGrpSpPr/>
            <p:nvPr/>
          </p:nvGrpSpPr>
          <p:grpSpPr>
            <a:xfrm rot="1346012">
              <a:off x="5117414" y="3066232"/>
              <a:ext cx="1631209" cy="3137588"/>
              <a:chOff x="3205036" y="1639104"/>
              <a:chExt cx="1631209" cy="3137588"/>
            </a:xfrm>
          </p:grpSpPr>
          <p:pic>
            <p:nvPicPr>
              <p:cNvPr id="10" name="Picture 9"/>
              <p:cNvPicPr>
                <a:picLocks noChangeAspect="1"/>
              </p:cNvPicPr>
              <p:nvPr/>
            </p:nvPicPr>
            <p:blipFill>
              <a:blip r:embed="rId4"/>
              <a:stretch>
                <a:fillRect/>
              </a:stretch>
            </p:blipFill>
            <p:spPr>
              <a:xfrm rot="18242579" flipV="1">
                <a:off x="2554506" y="2289634"/>
                <a:ext cx="2932270" cy="1631209"/>
              </a:xfrm>
              <a:prstGeom prst="rect">
                <a:avLst/>
              </a:prstGeom>
            </p:spPr>
          </p:pic>
          <p:sp>
            <p:nvSpPr>
              <p:cNvPr id="11" name="Oval 10"/>
              <p:cNvSpPr/>
              <p:nvPr/>
            </p:nvSpPr>
            <p:spPr>
              <a:xfrm>
                <a:off x="3735469" y="4471892"/>
                <a:ext cx="285172" cy="304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Arrow Connector 12"/>
            <p:cNvCxnSpPr/>
            <p:nvPr/>
          </p:nvCxnSpPr>
          <p:spPr>
            <a:xfrm>
              <a:off x="4572000" y="3352800"/>
              <a:ext cx="498757" cy="533400"/>
            </a:xfrm>
            <a:prstGeom prst="straightConnector1">
              <a:avLst/>
            </a:prstGeom>
            <a:ln w="57150" cmpd="sng">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7010400" y="3058180"/>
              <a:ext cx="1282573" cy="523220"/>
            </a:xfrm>
            <a:prstGeom prst="rect">
              <a:avLst/>
            </a:prstGeom>
            <a:noFill/>
          </p:spPr>
          <p:txBody>
            <a:bodyPr wrap="none" rtlCol="0">
              <a:spAutoFit/>
            </a:bodyPr>
            <a:lstStyle/>
            <a:p>
              <a:r>
                <a:rPr lang="en-US" sz="2800" b="1" dirty="0" smtClean="0"/>
                <a:t>Protein</a:t>
              </a:r>
              <a:endParaRPr lang="en-US" b="1" dirty="0"/>
            </a:p>
          </p:txBody>
        </p:sp>
      </p:grpSp>
      <p:grpSp>
        <p:nvGrpSpPr>
          <p:cNvPr id="21" name="Group 20"/>
          <p:cNvGrpSpPr/>
          <p:nvPr/>
        </p:nvGrpSpPr>
        <p:grpSpPr>
          <a:xfrm>
            <a:off x="3048000" y="3344333"/>
            <a:ext cx="3657600" cy="1524000"/>
            <a:chOff x="693059" y="4419600"/>
            <a:chExt cx="3657600" cy="1524000"/>
          </a:xfrm>
        </p:grpSpPr>
        <p:cxnSp>
          <p:nvCxnSpPr>
            <p:cNvPr id="18" name="Straight Arrow Connector 17"/>
            <p:cNvCxnSpPr/>
            <p:nvPr/>
          </p:nvCxnSpPr>
          <p:spPr>
            <a:xfrm>
              <a:off x="1524000" y="4419600"/>
              <a:ext cx="498757" cy="533400"/>
            </a:xfrm>
            <a:prstGeom prst="straightConnector1">
              <a:avLst/>
            </a:prstGeom>
            <a:ln w="57150" cmpd="sng">
              <a:tailEnd type="arrow"/>
            </a:ln>
          </p:spPr>
          <p:style>
            <a:lnRef idx="2">
              <a:schemeClr val="dk1"/>
            </a:lnRef>
            <a:fillRef idx="0">
              <a:schemeClr val="dk1"/>
            </a:fillRef>
            <a:effectRef idx="1">
              <a:schemeClr val="dk1"/>
            </a:effectRef>
            <a:fontRef idx="minor">
              <a:schemeClr val="tx1"/>
            </a:fontRef>
          </p:style>
        </p:cxnSp>
        <p:sp>
          <p:nvSpPr>
            <p:cNvPr id="19" name="Freeform 18"/>
            <p:cNvSpPr/>
            <p:nvPr/>
          </p:nvSpPr>
          <p:spPr>
            <a:xfrm rot="20663689">
              <a:off x="693059" y="4933504"/>
              <a:ext cx="3657600" cy="372603"/>
            </a:xfrm>
            <a:custGeom>
              <a:avLst/>
              <a:gdLst>
                <a:gd name="connsiteX0" fmla="*/ 0 w 3657600"/>
                <a:gd name="connsiteY0" fmla="*/ 372603 h 372603"/>
                <a:gd name="connsiteX1" fmla="*/ 1100667 w 3657600"/>
                <a:gd name="connsiteY1" fmla="*/ 69 h 372603"/>
                <a:gd name="connsiteX2" fmla="*/ 2286000 w 3657600"/>
                <a:gd name="connsiteY2" fmla="*/ 338736 h 372603"/>
                <a:gd name="connsiteX3" fmla="*/ 3657600 w 3657600"/>
                <a:gd name="connsiteY3" fmla="*/ 33936 h 372603"/>
                <a:gd name="connsiteX4" fmla="*/ 3657600 w 3657600"/>
                <a:gd name="connsiteY4" fmla="*/ 33936 h 372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372603">
                  <a:moveTo>
                    <a:pt x="0" y="372603"/>
                  </a:moveTo>
                  <a:cubicBezTo>
                    <a:pt x="359833" y="189158"/>
                    <a:pt x="719667" y="5713"/>
                    <a:pt x="1100667" y="69"/>
                  </a:cubicBezTo>
                  <a:cubicBezTo>
                    <a:pt x="1481667" y="-5576"/>
                    <a:pt x="1859845" y="333092"/>
                    <a:pt x="2286000" y="338736"/>
                  </a:cubicBezTo>
                  <a:cubicBezTo>
                    <a:pt x="2712155" y="344380"/>
                    <a:pt x="3657600" y="33936"/>
                    <a:pt x="3657600" y="33936"/>
                  </a:cubicBezTo>
                  <a:lnTo>
                    <a:pt x="3657600" y="33936"/>
                  </a:lnTo>
                </a:path>
              </a:pathLst>
            </a:custGeom>
            <a:ln w="76200" cmpd="sng">
              <a:solidFill>
                <a:schemeClr val="accent1">
                  <a:lumMod val="60000"/>
                  <a:lumOff val="40000"/>
                </a:schemeClr>
              </a:soli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1157641" y="5420380"/>
              <a:ext cx="865116" cy="523220"/>
            </a:xfrm>
            <a:prstGeom prst="rect">
              <a:avLst/>
            </a:prstGeom>
            <a:noFill/>
          </p:spPr>
          <p:txBody>
            <a:bodyPr wrap="none" rtlCol="0">
              <a:spAutoFit/>
            </a:bodyPr>
            <a:lstStyle/>
            <a:p>
              <a:r>
                <a:rPr lang="en-US" sz="2800" b="1" dirty="0" smtClean="0"/>
                <a:t>RNA</a:t>
              </a:r>
              <a:endParaRPr lang="en-US" b="1" dirty="0"/>
            </a:p>
          </p:txBody>
        </p:sp>
      </p:grpSp>
      <p:grpSp>
        <p:nvGrpSpPr>
          <p:cNvPr id="45" name="Group 44"/>
          <p:cNvGrpSpPr/>
          <p:nvPr/>
        </p:nvGrpSpPr>
        <p:grpSpPr>
          <a:xfrm>
            <a:off x="418956" y="4523634"/>
            <a:ext cx="2641744" cy="1896216"/>
            <a:chOff x="418956" y="4523634"/>
            <a:chExt cx="2641744" cy="1896216"/>
          </a:xfrm>
        </p:grpSpPr>
        <p:pic>
          <p:nvPicPr>
            <p:cNvPr id="37" name="Picture 36"/>
            <p:cNvPicPr>
              <a:picLocks noChangeAspect="1"/>
            </p:cNvPicPr>
            <p:nvPr/>
          </p:nvPicPr>
          <p:blipFill rotWithShape="1">
            <a:blip r:embed="rId5"/>
            <a:srcRect t="1426" b="1426"/>
            <a:stretch/>
          </p:blipFill>
          <p:spPr>
            <a:xfrm>
              <a:off x="1821904" y="4523634"/>
              <a:ext cx="1238796" cy="1896216"/>
            </a:xfrm>
            <a:prstGeom prst="rect">
              <a:avLst/>
            </a:prstGeom>
          </p:spPr>
        </p:pic>
        <p:sp>
          <p:nvSpPr>
            <p:cNvPr id="44" name="TextBox 43"/>
            <p:cNvSpPr txBox="1"/>
            <p:nvPr/>
          </p:nvSpPr>
          <p:spPr>
            <a:xfrm>
              <a:off x="418956" y="5105400"/>
              <a:ext cx="1402948" cy="369332"/>
            </a:xfrm>
            <a:prstGeom prst="rect">
              <a:avLst/>
            </a:prstGeom>
            <a:noFill/>
          </p:spPr>
          <p:txBody>
            <a:bodyPr wrap="none" rtlCol="0">
              <a:spAutoFit/>
            </a:bodyPr>
            <a:lstStyle/>
            <a:p>
              <a:r>
                <a:rPr lang="en-US" dirty="0" smtClean="0"/>
                <a:t>Therapeutics</a:t>
              </a:r>
              <a:endParaRPr lang="en-US" dirty="0"/>
            </a:p>
          </p:txBody>
        </p:sp>
      </p:grpSp>
    </p:spTree>
    <p:extLst>
      <p:ext uri="{BB962C8B-B14F-4D97-AF65-F5344CB8AC3E}">
        <p14:creationId xmlns:p14="http://schemas.microsoft.com/office/powerpoint/2010/main" val="4164654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2.22222E-6 4.81481E-6 L 0.04653 0.16689 " pathEditMode="relative" rAng="0" ptsTypes="AA">
                                      <p:cBhvr>
                                        <p:cTn id="29" dur="2000" fill="hold"/>
                                        <p:tgtEl>
                                          <p:spTgt spid="17"/>
                                        </p:tgtEl>
                                        <p:attrNameLst>
                                          <p:attrName>ppt_x</p:attrName>
                                          <p:attrName>ppt_y</p:attrName>
                                        </p:attrNameLst>
                                      </p:cBhvr>
                                      <p:rCtr x="2326" y="8333"/>
                                    </p:animMotion>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p:cTn id="45" dur="500" fill="hold"/>
                                        <p:tgtEl>
                                          <p:spTgt spid="45"/>
                                        </p:tgtEl>
                                        <p:attrNameLst>
                                          <p:attrName>ppt_w</p:attrName>
                                        </p:attrNameLst>
                                      </p:cBhvr>
                                      <p:tavLst>
                                        <p:tav tm="0">
                                          <p:val>
                                            <p:fltVal val="0"/>
                                          </p:val>
                                        </p:tav>
                                        <p:tav tm="100000">
                                          <p:val>
                                            <p:strVal val="#ppt_w"/>
                                          </p:val>
                                        </p:tav>
                                      </p:tavLst>
                                    </p:anim>
                                    <p:anim calcmode="lin" valueType="num">
                                      <p:cBhvr>
                                        <p:cTn id="46" dur="500" fill="hold"/>
                                        <p:tgtEl>
                                          <p:spTgt spid="45"/>
                                        </p:tgtEl>
                                        <p:attrNameLst>
                                          <p:attrName>ppt_h</p:attrName>
                                        </p:attrNameLst>
                                      </p:cBhvr>
                                      <p:tavLst>
                                        <p:tav tm="0">
                                          <p:val>
                                            <p:fltVal val="0"/>
                                          </p:val>
                                        </p:tav>
                                        <p:tav tm="100000">
                                          <p:val>
                                            <p:strVal val="#ppt_h"/>
                                          </p:val>
                                        </p:tav>
                                      </p:tavLst>
                                    </p:anim>
                                    <p:animEffect transition="in" filter="fade">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8"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105400" y="3178314"/>
            <a:ext cx="3505200" cy="3679686"/>
            <a:chOff x="5105400" y="1584464"/>
            <a:chExt cx="3505200" cy="3679686"/>
          </a:xfrm>
        </p:grpSpPr>
        <p:graphicFrame>
          <p:nvGraphicFramePr>
            <p:cNvPr id="4" name="Chart 3"/>
            <p:cNvGraphicFramePr>
              <a:graphicFrameLocks/>
            </p:cNvGraphicFramePr>
            <p:nvPr>
              <p:extLst>
                <p:ext uri="{D42A27DB-BD31-4B8C-83A1-F6EECF244321}">
                  <p14:modId xmlns:p14="http://schemas.microsoft.com/office/powerpoint/2010/main" val="2378145636"/>
                </p:ext>
              </p:extLst>
            </p:nvPr>
          </p:nvGraphicFramePr>
          <p:xfrm>
            <a:off x="5105400" y="2209800"/>
            <a:ext cx="2781300" cy="30543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425017" y="1584464"/>
              <a:ext cx="3185583" cy="707886"/>
            </a:xfrm>
            <a:prstGeom prst="rect">
              <a:avLst/>
            </a:prstGeom>
            <a:noFill/>
          </p:spPr>
          <p:txBody>
            <a:bodyPr wrap="square" rtlCol="0">
              <a:spAutoFit/>
            </a:bodyPr>
            <a:lstStyle/>
            <a:p>
              <a:r>
                <a:rPr lang="en-US" sz="2000" b="1" dirty="0" smtClean="0"/>
                <a:t>Adding the </a:t>
              </a:r>
              <a:r>
                <a:rPr lang="en-US" sz="2000" b="1" i="1" dirty="0" smtClean="0"/>
                <a:t>ATP1A2</a:t>
              </a:r>
              <a:r>
                <a:rPr lang="en-US" sz="2000" b="1" dirty="0" smtClean="0"/>
                <a:t> increased </a:t>
              </a:r>
              <a:r>
                <a:rPr lang="en-US" sz="2000" b="1" i="1" dirty="0" smtClean="0"/>
                <a:t>ATXN2</a:t>
              </a:r>
              <a:endParaRPr lang="en-US" sz="2000" b="1" dirty="0"/>
            </a:p>
          </p:txBody>
        </p:sp>
      </p:grpSp>
      <p:grpSp>
        <p:nvGrpSpPr>
          <p:cNvPr id="13" name="Group 12"/>
          <p:cNvGrpSpPr/>
          <p:nvPr/>
        </p:nvGrpSpPr>
        <p:grpSpPr>
          <a:xfrm>
            <a:off x="2514600" y="1420561"/>
            <a:ext cx="4114800" cy="4675439"/>
            <a:chOff x="457200" y="1452311"/>
            <a:chExt cx="4114800" cy="4675439"/>
          </a:xfrm>
        </p:grpSpPr>
        <p:graphicFrame>
          <p:nvGraphicFramePr>
            <p:cNvPr id="6" name="Chart 5"/>
            <p:cNvGraphicFramePr>
              <a:graphicFrameLocks/>
            </p:cNvGraphicFramePr>
            <p:nvPr>
              <p:extLst>
                <p:ext uri="{D42A27DB-BD31-4B8C-83A1-F6EECF244321}">
                  <p14:modId xmlns:p14="http://schemas.microsoft.com/office/powerpoint/2010/main" val="1135780587"/>
                </p:ext>
              </p:extLst>
            </p:nvPr>
          </p:nvGraphicFramePr>
          <p:xfrm>
            <a:off x="457200" y="2209800"/>
            <a:ext cx="3810000" cy="39179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914400" y="1452311"/>
              <a:ext cx="3657600" cy="707886"/>
            </a:xfrm>
            <a:prstGeom prst="rect">
              <a:avLst/>
            </a:prstGeom>
            <a:noFill/>
          </p:spPr>
          <p:txBody>
            <a:bodyPr wrap="square" rtlCol="0">
              <a:spAutoFit/>
            </a:bodyPr>
            <a:lstStyle/>
            <a:p>
              <a:r>
                <a:rPr lang="en-US" sz="2000" b="1" i="1" dirty="0" smtClean="0"/>
                <a:t>ATXN2 </a:t>
              </a:r>
              <a:r>
                <a:rPr lang="en-US" sz="2000" b="1" dirty="0" smtClean="0"/>
                <a:t>RNA abundance is lowered by </a:t>
              </a:r>
              <a:r>
                <a:rPr lang="en-US" sz="2000" b="1" dirty="0" err="1" smtClean="0"/>
                <a:t>proscillaridin</a:t>
              </a:r>
              <a:r>
                <a:rPr lang="en-US" sz="2000" b="1" dirty="0" smtClean="0"/>
                <a:t> A</a:t>
              </a:r>
              <a:endParaRPr lang="en-US" sz="2000" b="1" dirty="0"/>
            </a:p>
          </p:txBody>
        </p:sp>
      </p:grpSp>
      <p:sp>
        <p:nvSpPr>
          <p:cNvPr id="9" name="TextBox 8"/>
          <p:cNvSpPr txBox="1"/>
          <p:nvPr/>
        </p:nvSpPr>
        <p:spPr>
          <a:xfrm>
            <a:off x="600732" y="177224"/>
            <a:ext cx="8086068" cy="584776"/>
          </a:xfrm>
          <a:prstGeom prst="rect">
            <a:avLst/>
          </a:prstGeom>
          <a:noFill/>
        </p:spPr>
        <p:txBody>
          <a:bodyPr wrap="none" rtlCol="0">
            <a:spAutoFit/>
          </a:bodyPr>
          <a:lstStyle/>
          <a:p>
            <a:r>
              <a:rPr lang="en-US" sz="3200" b="1" dirty="0" smtClean="0"/>
              <a:t>Validations that </a:t>
            </a:r>
            <a:r>
              <a:rPr lang="en-US" sz="3200" b="1" dirty="0" err="1" smtClean="0"/>
              <a:t>Proscillaridin</a:t>
            </a:r>
            <a:r>
              <a:rPr lang="en-US" sz="3200" b="1" dirty="0" smtClean="0"/>
              <a:t> A targets </a:t>
            </a:r>
            <a:r>
              <a:rPr lang="en-US" sz="3200" b="1" i="1" dirty="0" smtClean="0"/>
              <a:t>ATXN2</a:t>
            </a:r>
            <a:endParaRPr lang="en-US" sz="3200" b="1" i="1" dirty="0"/>
          </a:p>
        </p:txBody>
      </p:sp>
      <p:grpSp>
        <p:nvGrpSpPr>
          <p:cNvPr id="12" name="Group 11"/>
          <p:cNvGrpSpPr/>
          <p:nvPr/>
        </p:nvGrpSpPr>
        <p:grpSpPr>
          <a:xfrm>
            <a:off x="3962399" y="2518834"/>
            <a:ext cx="5252559" cy="2815166"/>
            <a:chOff x="4967817" y="1290247"/>
            <a:chExt cx="2821963" cy="1512462"/>
          </a:xfrm>
        </p:grpSpPr>
        <p:sp>
          <p:nvSpPr>
            <p:cNvPr id="10" name="TextBox 9"/>
            <p:cNvSpPr txBox="1"/>
            <p:nvPr/>
          </p:nvSpPr>
          <p:spPr>
            <a:xfrm>
              <a:off x="7014758" y="1929077"/>
              <a:ext cx="775022" cy="281103"/>
            </a:xfrm>
            <a:prstGeom prst="rect">
              <a:avLst/>
            </a:prstGeom>
            <a:noFill/>
          </p:spPr>
          <p:txBody>
            <a:bodyPr wrap="none" rtlCol="0">
              <a:spAutoFit/>
            </a:bodyPr>
            <a:lstStyle/>
            <a:p>
              <a:r>
                <a:rPr lang="en-US" sz="2800" b="1" i="1" dirty="0" smtClean="0"/>
                <a:t>ATP1A2</a:t>
              </a:r>
              <a:endParaRPr lang="en-US" b="1" i="1" dirty="0"/>
            </a:p>
          </p:txBody>
        </p:sp>
        <p:pic>
          <p:nvPicPr>
            <p:cNvPr id="11" name="Picture 10"/>
            <p:cNvPicPr>
              <a:picLocks noChangeAspect="1"/>
            </p:cNvPicPr>
            <p:nvPr/>
          </p:nvPicPr>
          <p:blipFill rotWithShape="1">
            <a:blip r:embed="rId4"/>
            <a:srcRect b="13072"/>
            <a:stretch/>
          </p:blipFill>
          <p:spPr>
            <a:xfrm>
              <a:off x="4967817" y="1290247"/>
              <a:ext cx="2065596" cy="1512462"/>
            </a:xfrm>
            <a:prstGeom prst="rect">
              <a:avLst/>
            </a:prstGeom>
          </p:spPr>
        </p:pic>
      </p:grpSp>
      <p:pic>
        <p:nvPicPr>
          <p:cNvPr id="2" name="Picture 1"/>
          <p:cNvPicPr>
            <a:picLocks noChangeAspect="1"/>
          </p:cNvPicPr>
          <p:nvPr/>
        </p:nvPicPr>
        <p:blipFill>
          <a:blip r:embed="rId5"/>
          <a:stretch>
            <a:fillRect/>
          </a:stretch>
        </p:blipFill>
        <p:spPr>
          <a:xfrm>
            <a:off x="304800" y="1414016"/>
            <a:ext cx="1558220" cy="1676400"/>
          </a:xfrm>
          <a:prstGeom prst="rect">
            <a:avLst/>
          </a:prstGeom>
        </p:spPr>
      </p:pic>
    </p:spTree>
    <p:extLst>
      <p:ext uri="{BB962C8B-B14F-4D97-AF65-F5344CB8AC3E}">
        <p14:creationId xmlns:p14="http://schemas.microsoft.com/office/powerpoint/2010/main" val="2961403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3.33333E-6 L -0.25 3.33333E-6 " pathEditMode="relative" ptsTypes="AA">
                                      <p:cBhvr>
                                        <p:cTn id="6" dur="1000" fill="hold"/>
                                        <p:tgtEl>
                                          <p:spTgt spid="13"/>
                                        </p:tgtEl>
                                        <p:attrNameLst>
                                          <p:attrName>ppt_x</p:attrName>
                                          <p:attrName>ppt_y</p:attrName>
                                        </p:attrNameLst>
                                      </p:cBhvr>
                                    </p:animMotion>
                                  </p:childTnLst>
                                </p:cTn>
                              </p:par>
                              <p:par>
                                <p:cTn id="7" presetID="37" presetClass="exit" presetSubtype="0" fill="hold" nodeType="withEffect">
                                  <p:stCondLst>
                                    <p:cond delay="0"/>
                                  </p:stCondLst>
                                  <p:childTnLst>
                                    <p:animEffect transition="out" filter="fade">
                                      <p:cBhvr>
                                        <p:cTn id="8" dur="1000"/>
                                        <p:tgtEl>
                                          <p:spTgt spid="2"/>
                                        </p:tgtEl>
                                      </p:cBhvr>
                                    </p:animEffect>
                                    <p:anim calcmode="lin" valueType="num">
                                      <p:cBhvr>
                                        <p:cTn id="9" dur="1000"/>
                                        <p:tgtEl>
                                          <p:spTgt spid="2"/>
                                        </p:tgtEl>
                                        <p:attrNameLst>
                                          <p:attrName>ppt_x</p:attrName>
                                        </p:attrNameLst>
                                      </p:cBhvr>
                                      <p:tavLst>
                                        <p:tav tm="0">
                                          <p:val>
                                            <p:strVal val="ppt_x"/>
                                          </p:val>
                                        </p:tav>
                                        <p:tav tm="100000">
                                          <p:val>
                                            <p:strVal val="ppt_x"/>
                                          </p:val>
                                        </p:tav>
                                      </p:tavLst>
                                    </p:anim>
                                    <p:anim calcmode="lin" valueType="num">
                                      <p:cBhvr>
                                        <p:cTn id="10" dur="100" decel="100000"/>
                                        <p:tgtEl>
                                          <p:spTgt spid="2"/>
                                        </p:tgtEl>
                                        <p:attrNameLst>
                                          <p:attrName>ppt_y</p:attrName>
                                        </p:attrNameLst>
                                      </p:cBhvr>
                                      <p:tavLst>
                                        <p:tav tm="0">
                                          <p:val>
                                            <p:strVal val="ppt_y"/>
                                          </p:val>
                                        </p:tav>
                                        <p:tav tm="100000">
                                          <p:val>
                                            <p:strVal val="ppt_y-.03"/>
                                          </p:val>
                                        </p:tav>
                                      </p:tavLst>
                                    </p:anim>
                                    <p:anim calcmode="lin" valueType="num">
                                      <p:cBhvr>
                                        <p:cTn id="11" dur="900" accel="100000">
                                          <p:stCondLst>
                                            <p:cond delay="100"/>
                                          </p:stCondLst>
                                        </p:cTn>
                                        <p:tgtEl>
                                          <p:spTgt spid="2"/>
                                        </p:tgtEl>
                                        <p:attrNameLst>
                                          <p:attrName>ppt_y</p:attrName>
                                        </p:attrNameLst>
                                      </p:cBhvr>
                                      <p:tavLst>
                                        <p:tav tm="0">
                                          <p:val>
                                            <p:strVal val="ppt_y"/>
                                          </p:val>
                                        </p:tav>
                                        <p:tav tm="100000">
                                          <p:val>
                                            <p:strVal val="ppt_y+1"/>
                                          </p:val>
                                        </p:tav>
                                      </p:tavLst>
                                    </p:anim>
                                    <p:set>
                                      <p:cBhvr>
                                        <p:cTn id="12" dur="1" fill="hold">
                                          <p:stCondLst>
                                            <p:cond delay="999"/>
                                          </p:stCondLst>
                                        </p:cTn>
                                        <p:tgtEl>
                                          <p:spTgt spid="2"/>
                                        </p:tgtEl>
                                        <p:attrNameLst>
                                          <p:attrName>style.visibility</p:attrName>
                                        </p:attrNameLst>
                                      </p:cBhvr>
                                      <p:to>
                                        <p:strVal val="hidden"/>
                                      </p:to>
                                    </p:se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1.38889E-6 3.7037E-7 C 0.02413 -0.03542 0.04861 -0.07083 0.04392 -0.10949 C 0.03923 -0.14838 -0.01997 -0.2044 -0.02726 -0.23218 C -0.03455 -0.25995 -0.01736 -0.26852 1.38889E-6 -0.27685 " pathEditMode="relative" rAng="0" ptsTypes="aaaA">
                                      <p:cBhvr>
                                        <p:cTn id="20" dur="1000" fill="hold"/>
                                        <p:tgtEl>
                                          <p:spTgt spid="12"/>
                                        </p:tgtEl>
                                        <p:attrNameLst>
                                          <p:attrName>ppt_x</p:attrName>
                                          <p:attrName>ppt_y</p:attrName>
                                        </p:attrNameLst>
                                      </p:cBhvr>
                                      <p:rCtr x="694" y="-13843"/>
                                    </p:animMotion>
                                  </p:childTnLst>
                                </p:cTn>
                              </p:par>
                              <p:par>
                                <p:cTn id="21" presetID="6" presetClass="emph" presetSubtype="0" fill="hold" nodeType="withEffect">
                                  <p:stCondLst>
                                    <p:cond delay="0"/>
                                  </p:stCondLst>
                                  <p:childTnLst>
                                    <p:animScale>
                                      <p:cBhvr>
                                        <p:cTn id="22" dur="1000" fill="hold"/>
                                        <p:tgtEl>
                                          <p:spTgt spid="12"/>
                                        </p:tgtEl>
                                      </p:cBhvr>
                                      <p:by x="50000" y="50000"/>
                                    </p:animScale>
                                  </p:childTnLst>
                                </p:cTn>
                              </p:par>
                            </p:childTnLst>
                          </p:cTn>
                        </p:par>
                        <p:par>
                          <p:cTn id="23" fill="hold">
                            <p:stCondLst>
                              <p:cond delay="1000"/>
                            </p:stCondLst>
                            <p:childTnLst>
                              <p:par>
                                <p:cTn id="24" presetID="2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edg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1981200" y="228600"/>
            <a:ext cx="5791200" cy="914400"/>
          </a:xfrm>
        </p:spPr>
        <p:txBody>
          <a:bodyPr>
            <a:normAutofit/>
          </a:bodyPr>
          <a:lstStyle/>
          <a:p>
            <a:r>
              <a:rPr lang="en-US" sz="3600" b="1" dirty="0">
                <a:latin typeface="Calibri" charset="0"/>
              </a:rPr>
              <a:t>SCA2 ASO drug action</a:t>
            </a:r>
          </a:p>
        </p:txBody>
      </p:sp>
      <p:sp>
        <p:nvSpPr>
          <p:cNvPr id="14340" name="TextBox 9"/>
          <p:cNvSpPr txBox="1">
            <a:spLocks noChangeArrowheads="1"/>
          </p:cNvSpPr>
          <p:nvPr/>
        </p:nvSpPr>
        <p:spPr bwMode="auto">
          <a:xfrm>
            <a:off x="1838675" y="1019990"/>
            <a:ext cx="57813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t>ASO = antisense </a:t>
            </a:r>
            <a:r>
              <a:rPr lang="en-US" sz="2800" b="1" dirty="0" smtClean="0"/>
              <a:t>oligonucleotide</a:t>
            </a:r>
          </a:p>
          <a:p>
            <a:pPr algn="ctr" eaLnBrk="1" hangingPunct="1"/>
            <a:r>
              <a:rPr lang="en-US" sz="2800" b="1" dirty="0" smtClean="0"/>
              <a:t>“magic bullets”</a:t>
            </a:r>
            <a:endParaRPr lang="en-US" sz="2800" b="1" dirty="0"/>
          </a:p>
        </p:txBody>
      </p:sp>
      <p:pic>
        <p:nvPicPr>
          <p:cNvPr id="14341"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988" y="2743200"/>
            <a:ext cx="7493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12"/>
          <p:cNvSpPr txBox="1">
            <a:spLocks noChangeArrowheads="1"/>
          </p:cNvSpPr>
          <p:nvPr/>
        </p:nvSpPr>
        <p:spPr bwMode="auto">
          <a:xfrm>
            <a:off x="2438400" y="2362200"/>
            <a:ext cx="3836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SCA2 ASO eliminates </a:t>
            </a:r>
            <a:r>
              <a:rPr lang="en-US" sz="1800" i="1" dirty="0"/>
              <a:t>ATXN2</a:t>
            </a:r>
            <a:r>
              <a:rPr lang="en-US" sz="1800" dirty="0"/>
              <a:t> RNA.</a:t>
            </a:r>
          </a:p>
        </p:txBody>
      </p:sp>
      <p:grpSp>
        <p:nvGrpSpPr>
          <p:cNvPr id="7" name="Group 6"/>
          <p:cNvGrpSpPr/>
          <p:nvPr/>
        </p:nvGrpSpPr>
        <p:grpSpPr>
          <a:xfrm>
            <a:off x="3549650" y="2895600"/>
            <a:ext cx="2762251" cy="838200"/>
            <a:chOff x="3549650" y="2895600"/>
            <a:chExt cx="2762251" cy="838200"/>
          </a:xfrm>
        </p:grpSpPr>
        <p:grpSp>
          <p:nvGrpSpPr>
            <p:cNvPr id="4" name="Group 3"/>
            <p:cNvGrpSpPr/>
            <p:nvPr/>
          </p:nvGrpSpPr>
          <p:grpSpPr>
            <a:xfrm>
              <a:off x="3549650" y="3051175"/>
              <a:ext cx="1206500" cy="625475"/>
              <a:chOff x="3549650" y="3051175"/>
              <a:chExt cx="1206500" cy="625475"/>
            </a:xfrm>
          </p:grpSpPr>
          <p:sp>
            <p:nvSpPr>
              <p:cNvPr id="2" name="Freeform 1"/>
              <p:cNvSpPr/>
              <p:nvPr/>
            </p:nvSpPr>
            <p:spPr>
              <a:xfrm>
                <a:off x="3549650" y="3051175"/>
                <a:ext cx="1206500" cy="625475"/>
              </a:xfrm>
              <a:custGeom>
                <a:avLst/>
                <a:gdLst>
                  <a:gd name="connsiteX0" fmla="*/ 0 w 1206500"/>
                  <a:gd name="connsiteY0" fmla="*/ 495300 h 590550"/>
                  <a:gd name="connsiteX1" fmla="*/ 101600 w 1206500"/>
                  <a:gd name="connsiteY1" fmla="*/ 590550 h 590550"/>
                  <a:gd name="connsiteX2" fmla="*/ 158750 w 1206500"/>
                  <a:gd name="connsiteY2" fmla="*/ 590550 h 590550"/>
                  <a:gd name="connsiteX3" fmla="*/ 228600 w 1206500"/>
                  <a:gd name="connsiteY3" fmla="*/ 520700 h 590550"/>
                  <a:gd name="connsiteX4" fmla="*/ 393700 w 1206500"/>
                  <a:gd name="connsiteY4" fmla="*/ 349250 h 590550"/>
                  <a:gd name="connsiteX5" fmla="*/ 438150 w 1206500"/>
                  <a:gd name="connsiteY5" fmla="*/ 228600 h 590550"/>
                  <a:gd name="connsiteX6" fmla="*/ 596900 w 1206500"/>
                  <a:gd name="connsiteY6" fmla="*/ 260350 h 590550"/>
                  <a:gd name="connsiteX7" fmla="*/ 990600 w 1206500"/>
                  <a:gd name="connsiteY7" fmla="*/ 393700 h 590550"/>
                  <a:gd name="connsiteX8" fmla="*/ 1123950 w 1206500"/>
                  <a:gd name="connsiteY8" fmla="*/ 285750 h 590550"/>
                  <a:gd name="connsiteX9" fmla="*/ 1206500 w 1206500"/>
                  <a:gd name="connsiteY9" fmla="*/ 63500 h 590550"/>
                  <a:gd name="connsiteX10" fmla="*/ 1016000 w 1206500"/>
                  <a:gd name="connsiteY10" fmla="*/ 0 h 590550"/>
                  <a:gd name="connsiteX11" fmla="*/ 736600 w 1206500"/>
                  <a:gd name="connsiteY11" fmla="*/ 184150 h 590550"/>
                  <a:gd name="connsiteX12" fmla="*/ 685800 w 1206500"/>
                  <a:gd name="connsiteY12" fmla="*/ 184150 h 590550"/>
                  <a:gd name="connsiteX13" fmla="*/ 387350 w 1206500"/>
                  <a:gd name="connsiteY13" fmla="*/ 107950 h 590550"/>
                  <a:gd name="connsiteX14" fmla="*/ 361950 w 1206500"/>
                  <a:gd name="connsiteY14" fmla="*/ 57150 h 590550"/>
                  <a:gd name="connsiteX15" fmla="*/ 82550 w 1206500"/>
                  <a:gd name="connsiteY15" fmla="*/ 63500 h 590550"/>
                  <a:gd name="connsiteX16" fmla="*/ 38100 w 1206500"/>
                  <a:gd name="connsiteY16" fmla="*/ 368300 h 590550"/>
                  <a:gd name="connsiteX17" fmla="*/ 0 w 1206500"/>
                  <a:gd name="connsiteY17" fmla="*/ 49530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500" h="590550">
                    <a:moveTo>
                      <a:pt x="0" y="495300"/>
                    </a:moveTo>
                    <a:lnTo>
                      <a:pt x="101600" y="590550"/>
                    </a:lnTo>
                    <a:lnTo>
                      <a:pt x="158750" y="590550"/>
                    </a:lnTo>
                    <a:lnTo>
                      <a:pt x="228600" y="520700"/>
                    </a:lnTo>
                    <a:lnTo>
                      <a:pt x="393700" y="349250"/>
                    </a:lnTo>
                    <a:lnTo>
                      <a:pt x="438150" y="228600"/>
                    </a:lnTo>
                    <a:lnTo>
                      <a:pt x="596900" y="260350"/>
                    </a:lnTo>
                    <a:lnTo>
                      <a:pt x="990600" y="393700"/>
                    </a:lnTo>
                    <a:lnTo>
                      <a:pt x="1123950" y="285750"/>
                    </a:lnTo>
                    <a:lnTo>
                      <a:pt x="1206500" y="63500"/>
                    </a:lnTo>
                    <a:lnTo>
                      <a:pt x="1016000" y="0"/>
                    </a:lnTo>
                    <a:lnTo>
                      <a:pt x="736600" y="184150"/>
                    </a:lnTo>
                    <a:lnTo>
                      <a:pt x="685800" y="184150"/>
                    </a:lnTo>
                    <a:lnTo>
                      <a:pt x="387350" y="107950"/>
                    </a:lnTo>
                    <a:lnTo>
                      <a:pt x="361950" y="57150"/>
                    </a:lnTo>
                    <a:lnTo>
                      <a:pt x="82550" y="63500"/>
                    </a:lnTo>
                    <a:lnTo>
                      <a:pt x="38100" y="368300"/>
                    </a:lnTo>
                    <a:lnTo>
                      <a:pt x="0" y="4953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reeform 2"/>
              <p:cNvSpPr/>
              <p:nvPr/>
            </p:nvSpPr>
            <p:spPr>
              <a:xfrm>
                <a:off x="4003675" y="3168650"/>
                <a:ext cx="117475" cy="149225"/>
              </a:xfrm>
              <a:custGeom>
                <a:avLst/>
                <a:gdLst>
                  <a:gd name="connsiteX0" fmla="*/ 0 w 101600"/>
                  <a:gd name="connsiteY0" fmla="*/ 0 h 142875"/>
                  <a:gd name="connsiteX1" fmla="*/ 22225 w 101600"/>
                  <a:gd name="connsiteY1" fmla="*/ 142875 h 142875"/>
                  <a:gd name="connsiteX2" fmla="*/ 101600 w 101600"/>
                  <a:gd name="connsiteY2" fmla="*/ 142875 h 142875"/>
                  <a:gd name="connsiteX3" fmla="*/ 95250 w 101600"/>
                  <a:gd name="connsiteY3" fmla="*/ 38100 h 142875"/>
                  <a:gd name="connsiteX4" fmla="*/ 0 w 101600"/>
                  <a:gd name="connsiteY4" fmla="*/ 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 h="142875">
                    <a:moveTo>
                      <a:pt x="0" y="0"/>
                    </a:moveTo>
                    <a:lnTo>
                      <a:pt x="22225" y="142875"/>
                    </a:lnTo>
                    <a:lnTo>
                      <a:pt x="101600" y="142875"/>
                    </a:lnTo>
                    <a:lnTo>
                      <a:pt x="95250" y="38100"/>
                    </a:lnTo>
                    <a:lnTo>
                      <a:pt x="0" y="0"/>
                    </a:lnTo>
                    <a:close/>
                  </a:path>
                </a:pathLst>
              </a:cu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Freeform 4"/>
            <p:cNvSpPr/>
            <p:nvPr/>
          </p:nvSpPr>
          <p:spPr>
            <a:xfrm>
              <a:off x="4495801" y="2895600"/>
              <a:ext cx="1816100" cy="838200"/>
            </a:xfrm>
            <a:custGeom>
              <a:avLst/>
              <a:gdLst>
                <a:gd name="connsiteX0" fmla="*/ 498475 w 1724025"/>
                <a:gd name="connsiteY0" fmla="*/ 15875 h 1320800"/>
                <a:gd name="connsiteX1" fmla="*/ 377825 w 1724025"/>
                <a:gd name="connsiteY1" fmla="*/ 409575 h 1320800"/>
                <a:gd name="connsiteX2" fmla="*/ 104775 w 1724025"/>
                <a:gd name="connsiteY2" fmla="*/ 444500 h 1320800"/>
                <a:gd name="connsiteX3" fmla="*/ 0 w 1724025"/>
                <a:gd name="connsiteY3" fmla="*/ 536575 h 1320800"/>
                <a:gd name="connsiteX4" fmla="*/ 406400 w 1724025"/>
                <a:gd name="connsiteY4" fmla="*/ 1282700 h 1320800"/>
                <a:gd name="connsiteX5" fmla="*/ 1225550 w 1724025"/>
                <a:gd name="connsiteY5" fmla="*/ 1320800 h 1320800"/>
                <a:gd name="connsiteX6" fmla="*/ 1304925 w 1724025"/>
                <a:gd name="connsiteY6" fmla="*/ 739775 h 1320800"/>
                <a:gd name="connsiteX7" fmla="*/ 1692275 w 1724025"/>
                <a:gd name="connsiteY7" fmla="*/ 260350 h 1320800"/>
                <a:gd name="connsiteX8" fmla="*/ 1724025 w 1724025"/>
                <a:gd name="connsiteY8" fmla="*/ 0 h 1320800"/>
                <a:gd name="connsiteX9" fmla="*/ 498475 w 1724025"/>
                <a:gd name="connsiteY9" fmla="*/ 15875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4025" h="1320800">
                  <a:moveTo>
                    <a:pt x="498475" y="15875"/>
                  </a:moveTo>
                  <a:lnTo>
                    <a:pt x="377825" y="409575"/>
                  </a:lnTo>
                  <a:lnTo>
                    <a:pt x="104775" y="444500"/>
                  </a:lnTo>
                  <a:lnTo>
                    <a:pt x="0" y="536575"/>
                  </a:lnTo>
                  <a:lnTo>
                    <a:pt x="406400" y="1282700"/>
                  </a:lnTo>
                  <a:lnTo>
                    <a:pt x="1225550" y="1320800"/>
                  </a:lnTo>
                  <a:lnTo>
                    <a:pt x="1304925" y="739775"/>
                  </a:lnTo>
                  <a:lnTo>
                    <a:pt x="1692275" y="260350"/>
                  </a:lnTo>
                  <a:lnTo>
                    <a:pt x="1724025" y="0"/>
                  </a:lnTo>
                  <a:lnTo>
                    <a:pt x="498475" y="1587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Freeform 5"/>
          <p:cNvSpPr/>
          <p:nvPr/>
        </p:nvSpPr>
        <p:spPr>
          <a:xfrm>
            <a:off x="4855633" y="2832100"/>
            <a:ext cx="3403600" cy="1591733"/>
          </a:xfrm>
          <a:custGeom>
            <a:avLst/>
            <a:gdLst>
              <a:gd name="connsiteX0" fmla="*/ 321734 w 3403600"/>
              <a:gd name="connsiteY0" fmla="*/ 1384300 h 1591733"/>
              <a:gd name="connsiteX1" fmla="*/ 0 w 3403600"/>
              <a:gd name="connsiteY1" fmla="*/ 1185333 h 1591733"/>
              <a:gd name="connsiteX2" fmla="*/ 182034 w 3403600"/>
              <a:gd name="connsiteY2" fmla="*/ 994833 h 1591733"/>
              <a:gd name="connsiteX3" fmla="*/ 778934 w 3403600"/>
              <a:gd name="connsiteY3" fmla="*/ 838200 h 1591733"/>
              <a:gd name="connsiteX4" fmla="*/ 1358900 w 3403600"/>
              <a:gd name="connsiteY4" fmla="*/ 639233 h 1591733"/>
              <a:gd name="connsiteX5" fmla="*/ 1553634 w 3403600"/>
              <a:gd name="connsiteY5" fmla="*/ 431800 h 1591733"/>
              <a:gd name="connsiteX6" fmla="*/ 2006600 w 3403600"/>
              <a:gd name="connsiteY6" fmla="*/ 381000 h 1591733"/>
              <a:gd name="connsiteX7" fmla="*/ 2480734 w 3403600"/>
              <a:gd name="connsiteY7" fmla="*/ 63500 h 1591733"/>
              <a:gd name="connsiteX8" fmla="*/ 2683934 w 3403600"/>
              <a:gd name="connsiteY8" fmla="*/ 0 h 1591733"/>
              <a:gd name="connsiteX9" fmla="*/ 3221567 w 3403600"/>
              <a:gd name="connsiteY9" fmla="*/ 190500 h 1591733"/>
              <a:gd name="connsiteX10" fmla="*/ 3403600 w 3403600"/>
              <a:gd name="connsiteY10" fmla="*/ 402167 h 1591733"/>
              <a:gd name="connsiteX11" fmla="*/ 3302000 w 3403600"/>
              <a:gd name="connsiteY11" fmla="*/ 825500 h 1591733"/>
              <a:gd name="connsiteX12" fmla="*/ 3302000 w 3403600"/>
              <a:gd name="connsiteY12" fmla="*/ 1341967 h 1591733"/>
              <a:gd name="connsiteX13" fmla="*/ 2319867 w 3403600"/>
              <a:gd name="connsiteY13" fmla="*/ 1557867 h 1591733"/>
              <a:gd name="connsiteX14" fmla="*/ 1684867 w 3403600"/>
              <a:gd name="connsiteY14" fmla="*/ 1591733 h 1591733"/>
              <a:gd name="connsiteX15" fmla="*/ 321734 w 3403600"/>
              <a:gd name="connsiteY15" fmla="*/ 1384300 h 159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3600" h="1591733">
                <a:moveTo>
                  <a:pt x="321734" y="1384300"/>
                </a:moveTo>
                <a:lnTo>
                  <a:pt x="0" y="1185333"/>
                </a:lnTo>
                <a:lnTo>
                  <a:pt x="182034" y="994833"/>
                </a:lnTo>
                <a:lnTo>
                  <a:pt x="778934" y="838200"/>
                </a:lnTo>
                <a:lnTo>
                  <a:pt x="1358900" y="639233"/>
                </a:lnTo>
                <a:lnTo>
                  <a:pt x="1553634" y="431800"/>
                </a:lnTo>
                <a:lnTo>
                  <a:pt x="2006600" y="381000"/>
                </a:lnTo>
                <a:lnTo>
                  <a:pt x="2480734" y="63500"/>
                </a:lnTo>
                <a:lnTo>
                  <a:pt x="2683934" y="0"/>
                </a:lnTo>
                <a:lnTo>
                  <a:pt x="3221567" y="190500"/>
                </a:lnTo>
                <a:lnTo>
                  <a:pt x="3403600" y="402167"/>
                </a:lnTo>
                <a:lnTo>
                  <a:pt x="3302000" y="825500"/>
                </a:lnTo>
                <a:lnTo>
                  <a:pt x="3302000" y="1341967"/>
                </a:lnTo>
                <a:lnTo>
                  <a:pt x="2319867" y="1557867"/>
                </a:lnTo>
                <a:lnTo>
                  <a:pt x="1684867" y="1591733"/>
                </a:lnTo>
                <a:lnTo>
                  <a:pt x="321734" y="138430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402894" y="5638800"/>
            <a:ext cx="3616094" cy="584776"/>
          </a:xfrm>
          <a:prstGeom prst="rect">
            <a:avLst/>
          </a:prstGeom>
          <a:noFill/>
        </p:spPr>
        <p:txBody>
          <a:bodyPr wrap="none" rtlCol="0">
            <a:spAutoFit/>
          </a:bodyPr>
          <a:lstStyle/>
          <a:p>
            <a:r>
              <a:rPr lang="en-US" sz="3200" b="1" dirty="0" smtClean="0"/>
              <a:t>Isis Pharmaceuticals</a:t>
            </a:r>
            <a:endParaRPr lang="en-US" sz="3200" b="1" dirty="0"/>
          </a:p>
        </p:txBody>
      </p:sp>
      <p:pic>
        <p:nvPicPr>
          <p:cNvPr id="9" name="Picture 8"/>
          <p:cNvPicPr>
            <a:picLocks noChangeAspect="1"/>
          </p:cNvPicPr>
          <p:nvPr/>
        </p:nvPicPr>
        <p:blipFill>
          <a:blip r:embed="rId4"/>
          <a:stretch>
            <a:fillRect/>
          </a:stretch>
        </p:blipFill>
        <p:spPr>
          <a:xfrm rot="20068410">
            <a:off x="7221903" y="1262870"/>
            <a:ext cx="1234936" cy="475450"/>
          </a:xfrm>
          <a:prstGeom prst="rect">
            <a:avLst/>
          </a:prstGeom>
        </p:spPr>
      </p:pic>
      <p:pic>
        <p:nvPicPr>
          <p:cNvPr id="14" name="Picture 13"/>
          <p:cNvPicPr>
            <a:picLocks noChangeAspect="1"/>
          </p:cNvPicPr>
          <p:nvPr/>
        </p:nvPicPr>
        <p:blipFill rotWithShape="1">
          <a:blip r:embed="rId5"/>
          <a:srcRect t="1426" b="1426"/>
          <a:stretch/>
        </p:blipFill>
        <p:spPr>
          <a:xfrm>
            <a:off x="42590" y="194892"/>
            <a:ext cx="1238796" cy="1896216"/>
          </a:xfrm>
          <a:prstGeom prst="rect">
            <a:avLst/>
          </a:prstGeom>
        </p:spPr>
      </p:pic>
      <p:pic>
        <p:nvPicPr>
          <p:cNvPr id="1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13050" y="5328600"/>
            <a:ext cx="147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217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0" presetClass="path" presetSubtype="0" accel="50000" decel="50000" fill="hold" nodeType="afterEffect">
                                  <p:stCondLst>
                                    <p:cond delay="0"/>
                                  </p:stCondLst>
                                  <p:childTnLst>
                                    <p:animMotion origin="layout" path="M -2.77778E-7 -4.81481E-6 C -0.01285 -0.00601 0.0026 0.00209 -0.01303 -0.00995 C -0.02084 -0.01597 -0.03056 -0.02106 -0.03889 -0.02476 C -0.04375 -0.02708 -0.04879 -0.02801 -0.05365 -0.02963 C -0.05868 -0.03148 -0.06858 -0.03472 -0.06858 -0.03472 C -0.07969 -0.03402 -0.09098 -0.03449 -0.10191 -0.03217 C -0.10712 -0.03125 -0.11146 -0.02222 -0.11667 -0.0199 C -0.129 -0.00301 -0.11181 -0.02824 -0.12223 -0.0074 C -0.12379 -0.00463 -0.12622 -0.00277 -0.12778 -4.81481E-6 C -0.12934 0.00209 -0.13021 0.00486 -0.13143 0.00741 C -0.13108 0.02153 -0.13646 0.06412 -0.12414 0.08149 C -0.11893 0.09861 -0.11754 0.09977 -0.10556 0.11111 C -0.10313 0.11343 -0.10105 0.11713 -0.09809 0.11852 C -0.09445 0.12014 -0.08698 0.12338 -0.08698 0.12338 C -0.07032 0.12246 -0.05365 0.12269 -0.03698 0.12084 C -0.02934 0.11968 -0.01181 0.1044 -0.00191 0.10116 C 0.00382 0.09375 0.00538 0.08635 0.00746 0.07639 C 0.00677 0.0713 0.00746 0.06574 0.00555 0.06158 C -0.0007 0.04792 -0.01754 0.04213 -0.02778 0.03936 C -0.03768 0.04005 -0.04775 0.04005 -0.05747 0.0419 C -0.06146 0.0426 -0.06858 0.04676 -0.06858 0.04676 C -0.0698 0.04838 -0.07084 0.05047 -0.07223 0.05186 C -0.07587 0.05463 -0.08039 0.05556 -0.08334 0.05926 C -0.08542 0.06158 -0.08559 0.06574 -0.08698 0.06899 C -0.09896 0.09422 -0.08629 0.06181 -0.09809 0.09121 C -0.1099 0.11968 -0.11928 0.14792 -0.12414 0.1801 C -0.12171 0.2088 -0.11945 0.27037 -0.1 0.2963 C -0.09636 0.30116 -0.09271 0.30602 -0.08889 0.31111 C -0.08716 0.31343 -0.08594 0.3176 -0.08334 0.31852 C -0.07292 0.32176 -0.07848 0.32014 -0.06667 0.32338 C -0.04514 0.32176 -0.02344 0.3213 -0.00191 0.31852 C 0.00659 0.31713 0.01701 0.30903 0.02586 0.30602 C 0.03593 0.29699 0.03906 0.28588 0.04253 0.27153 C 0.04184 0.26065 0.04218 0.24977 0.04079 0.23936 C 0.03802 0.21899 0.0184 0.20533 0.00555 0.2 C -0.00643 0.20024 -0.04792 0.19352 -0.06858 0.20741 C -0.07257 0.20973 -0.07587 0.21436 -0.07969 0.21713 C -0.09723 0.22848 -0.08473 0.21482 -0.10191 0.22963 C -0.10712 0.23403 -0.11667 0.24445 -0.11667 0.24445 C -0.11928 0.25278 -0.12431 0.25996 -0.12587 0.26899 C -0.12761 0.27848 -0.12726 0.28866 -0.12778 0.29861 C -0.12726 0.33311 -0.12761 0.3676 -0.12587 0.40232 C -0.12535 0.41412 -0.1191 0.41783 -0.11476 0.42709 C -0.11198 0.43311 -0.11216 0.4426 -0.10747 0.44676 C -0.08733 0.46528 -0.06424 0.46505 -0.0408 0.47153 C -0.00747 0.46922 0.00382 0.47709 0.01857 0.43936 C 0.02361 0.41088 0.02309 0.39329 0.02031 0.36042 C 0.0184 0.34005 -0.00261 0.32292 -0.01112 0.30857 C -0.01615 0.30024 -0.01962 0.29005 -0.02587 0.2838 C -0.03941 0.27037 -0.054 0.26389 -0.06858 0.25417 C -0.07066 0.25278 -0.07205 0.25 -0.07414 0.24931 C -0.08542 0.24468 -0.09775 0.24329 -0.10921 0.23936 C -0.129 0.23982 -0.14896 0.23936 -0.16858 0.2419 C -0.17605 0.2426 -0.18091 0.25348 -0.18525 0.26158 C -0.19757 0.28357 -0.20782 0.3088 -0.21303 0.33565 C -0.2125 0.35463 -0.21337 0.37361 -0.21112 0.3926 C -0.20973 0.40463 -0.18525 0.40486 -0.18525 0.40486 C -0.16372 0.40324 -0.14184 0.40417 -0.12032 0.4 C -0.11025 0.39792 -0.08212 0.37524 -0.07414 0.37037 C -0.03559 0.34561 0.00364 0.32894 0.04253 0.30602 C 0.04427 0.30278 0.0467 0.29977 0.04809 0.2963 C 0.05173 0.28588 0.05746 0.26412 0.05746 0.26412 C 0.05677 0.24769 0.0585 0.23056 0.05555 0.21482 C 0.05451 0.20949 0.04861 0.20903 0.04635 0.20486 C 0.04114 0.19561 0.03628 0.18588 0.03333 0.17524 C 0.02343 0.14028 0.01215 0.09885 -0.01303 0.07894 C -0.03681 0.03797 -0.01546 0.06899 -0.03525 0.04931 C -0.04219 0.04236 -0.05087 0.02917 -0.05921 0.02454 C -0.07761 0.01389 -0.0908 0.01204 -0.10921 0.00741 C -0.12466 0.00811 -0.14028 0.00695 -0.15556 0.00973 C -0.16546 0.01135 -0.19115 0.04607 -0.19445 0.05186 C -0.2066 0.0713 -0.22084 0.09074 -0.22969 0.11343 C -0.2415 0.1426 -0.24584 0.175 -0.25 0.20741 C -0.24948 0.24098 -0.24966 0.27477 -0.24809 0.30857 C -0.24653 0.34329 -0.22448 0.37477 -0.21303 0.40486 C -0.19428 0.45486 -0.17952 0.52454 -0.1408 0.55556 C -0.13125 0.56297 -0.11823 0.56297 -0.10747 0.56528 C -0.09584 0.56204 -0.08334 0.56158 -0.07223 0.55556 C -0.06493 0.55116 -0.06007 0.5419 -0.05365 0.53565 C -0.02084 0.50324 0.01267 0.47107 0.03524 0.42454 C 0.04322 0.40787 0.04791 0.38959 0.05555 0.37269 C 0.06371 0.32246 0.06163 0.34607 0.05191 0.25672 C 0.05156 0.25371 0.04913 0.25186 0.04809 0.24931 C 0.04479 0.24098 0.04184 0.23241 0.03888 0.22454 C 0.03593 0.21667 0.03229 0.20602 0.02777 0.2 C 0.02083 0.19074 0.01232 0.18426 0.00555 0.17524 C 0.00295 0.17176 0.00086 0.16783 -0.00191 0.16528 C -0.00452 0.16297 -0.02014 0.15649 -0.02223 0.15556 C -0.05 0.15625 -0.07796 0.1551 -0.10556 0.15787 C -0.11146 0.15834 -0.11667 0.16297 -0.12223 0.16528 C -0.1415 0.17292 -0.16216 0.17917 -0.17969 0.1926 C -0.1915 0.20139 -0.20122 0.21181 -0.21303 0.21968 C -0.22639 0.23727 -0.23768 0.25371 -0.25365 0.26667 C -0.26059 0.27848 -0.26702 0.28264 -0.27778 0.28635 C -0.2823 0.29005 -0.28629 0.29491 -0.2908 0.29861 C -0.30018 0.30556 -0.31094 0.30949 -0.32032 0.31598 C -0.33976 0.32871 -0.32639 0.32361 -0.3408 0.32824 C -0.3474 0.33681 -0.35539 0.34167 -0.36303 0.34815 C -0.36476 0.34954 -0.37309 0.35324 -0.37414 0.35787 C -0.375 0.36088 -0.37414 0.36436 -0.37414 0.36783 " pathEditMode="relative" ptsTypes="fffffffffffffffffffffffffffffffffffffffffffffffffffffffffffffffffffffffffffffffffffffffffffffffffffA">
                                      <p:cBhvr>
                                        <p:cTn id="13" dur="1000" fill="hold"/>
                                        <p:tgtEl>
                                          <p:spTgt spid="9"/>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38867" y="939798"/>
            <a:ext cx="5232400" cy="4356100"/>
          </a:xfrm>
          <a:prstGeom prst="rect">
            <a:avLst/>
          </a:prstGeom>
        </p:spPr>
      </p:pic>
      <p:pic>
        <p:nvPicPr>
          <p:cNvPr id="6" name="Picture 5"/>
          <p:cNvPicPr>
            <a:picLocks noChangeAspect="1"/>
          </p:cNvPicPr>
          <p:nvPr/>
        </p:nvPicPr>
        <p:blipFill rotWithShape="1">
          <a:blip r:embed="rId3"/>
          <a:srcRect l="1427" r="1991"/>
          <a:stretch/>
        </p:blipFill>
        <p:spPr>
          <a:xfrm>
            <a:off x="1514163" y="202208"/>
            <a:ext cx="6182038" cy="6400800"/>
          </a:xfrm>
          <a:prstGeom prst="rect">
            <a:avLst/>
          </a:prstGeom>
        </p:spPr>
      </p:pic>
      <p:pic>
        <p:nvPicPr>
          <p:cNvPr id="2" name="Picture 1" descr="needle1.jpg"/>
          <p:cNvPicPr>
            <a:picLocks noChangeAspect="1"/>
          </p:cNvPicPr>
          <p:nvPr/>
        </p:nvPicPr>
        <p:blipFill rotWithShape="1">
          <a:blip r:embed="rId4">
            <a:extLst>
              <a:ext uri="{28A0092B-C50C-407E-A947-70E740481C1C}">
                <a14:useLocalDpi xmlns:a14="http://schemas.microsoft.com/office/drawing/2010/main" val="0"/>
              </a:ext>
            </a:extLst>
          </a:blip>
          <a:srcRect t="681" r="1367"/>
          <a:stretch/>
        </p:blipFill>
        <p:spPr>
          <a:xfrm>
            <a:off x="1519664" y="228600"/>
            <a:ext cx="6100336" cy="6369820"/>
          </a:xfrm>
          <a:prstGeom prst="rect">
            <a:avLst/>
          </a:prstGeom>
        </p:spPr>
      </p:pic>
      <p:pic>
        <p:nvPicPr>
          <p:cNvPr id="3" name="Picture 2" descr="needle2.jpg"/>
          <p:cNvPicPr>
            <a:picLocks noChangeAspect="1"/>
          </p:cNvPicPr>
          <p:nvPr/>
        </p:nvPicPr>
        <p:blipFill rotWithShape="1">
          <a:blip r:embed="rId5">
            <a:extLst>
              <a:ext uri="{28A0092B-C50C-407E-A947-70E740481C1C}">
                <a14:useLocalDpi xmlns:a14="http://schemas.microsoft.com/office/drawing/2010/main" val="0"/>
              </a:ext>
            </a:extLst>
          </a:blip>
          <a:srcRect t="198" r="1848"/>
          <a:stretch/>
        </p:blipFill>
        <p:spPr>
          <a:xfrm>
            <a:off x="1518424" y="197620"/>
            <a:ext cx="6070600" cy="6400800"/>
          </a:xfrm>
          <a:prstGeom prst="rect">
            <a:avLst/>
          </a:prstGeom>
        </p:spPr>
      </p:pic>
      <p:pic>
        <p:nvPicPr>
          <p:cNvPr id="5" name="Picture 4" descr="Needle3.jpg"/>
          <p:cNvPicPr>
            <a:picLocks noChangeAspect="1"/>
          </p:cNvPicPr>
          <p:nvPr/>
        </p:nvPicPr>
        <p:blipFill rotWithShape="1">
          <a:blip r:embed="rId6">
            <a:extLst>
              <a:ext uri="{28A0092B-C50C-407E-A947-70E740481C1C}">
                <a14:useLocalDpi xmlns:a14="http://schemas.microsoft.com/office/drawing/2010/main" val="0"/>
              </a:ext>
            </a:extLst>
          </a:blip>
          <a:srcRect t="1387" r="1117"/>
          <a:stretch/>
        </p:blipFill>
        <p:spPr>
          <a:xfrm>
            <a:off x="1519664" y="275070"/>
            <a:ext cx="6115824" cy="6324600"/>
          </a:xfrm>
          <a:prstGeom prst="rect">
            <a:avLst/>
          </a:prstGeom>
        </p:spPr>
      </p:pic>
      <p:pic>
        <p:nvPicPr>
          <p:cNvPr id="9" name="Picture 8" descr="needle4.jpg"/>
          <p:cNvPicPr>
            <a:picLocks noChangeAspect="1"/>
          </p:cNvPicPr>
          <p:nvPr/>
        </p:nvPicPr>
        <p:blipFill rotWithShape="1">
          <a:blip r:embed="rId7">
            <a:extLst>
              <a:ext uri="{28A0092B-C50C-407E-A947-70E740481C1C}">
                <a14:useLocalDpi xmlns:a14="http://schemas.microsoft.com/office/drawing/2010/main" val="0"/>
              </a:ext>
            </a:extLst>
          </a:blip>
          <a:srcRect t="198" r="1437"/>
          <a:stretch/>
        </p:blipFill>
        <p:spPr>
          <a:xfrm>
            <a:off x="1524000" y="197620"/>
            <a:ext cx="6096000" cy="6400800"/>
          </a:xfrm>
          <a:prstGeom prst="rect">
            <a:avLst/>
          </a:prstGeom>
        </p:spPr>
      </p:pic>
      <p:pic>
        <p:nvPicPr>
          <p:cNvPr id="10" name="Picture 9" descr="needle5.jpg"/>
          <p:cNvPicPr>
            <a:picLocks noChangeAspect="1"/>
          </p:cNvPicPr>
          <p:nvPr/>
        </p:nvPicPr>
        <p:blipFill rotWithShape="1">
          <a:blip r:embed="rId8">
            <a:extLst>
              <a:ext uri="{28A0092B-C50C-407E-A947-70E740481C1C}">
                <a14:useLocalDpi xmlns:a14="http://schemas.microsoft.com/office/drawing/2010/main" val="0"/>
              </a:ext>
            </a:extLst>
          </a:blip>
          <a:srcRect t="198" r="616"/>
          <a:stretch/>
        </p:blipFill>
        <p:spPr>
          <a:xfrm>
            <a:off x="1518424" y="198870"/>
            <a:ext cx="6146800" cy="6400800"/>
          </a:xfrm>
          <a:prstGeom prst="rect">
            <a:avLst/>
          </a:prstGeom>
        </p:spPr>
      </p:pic>
      <p:sp>
        <p:nvSpPr>
          <p:cNvPr id="8" name="TextBox 7"/>
          <p:cNvSpPr txBox="1"/>
          <p:nvPr/>
        </p:nvSpPr>
        <p:spPr>
          <a:xfrm>
            <a:off x="1676400" y="15766"/>
            <a:ext cx="5866184" cy="523220"/>
          </a:xfrm>
          <a:prstGeom prst="rect">
            <a:avLst/>
          </a:prstGeom>
          <a:noFill/>
        </p:spPr>
        <p:txBody>
          <a:bodyPr wrap="none" rtlCol="0">
            <a:spAutoFit/>
          </a:bodyPr>
          <a:lstStyle/>
          <a:p>
            <a:r>
              <a:rPr lang="en-US" sz="2800" b="1" dirty="0" err="1" smtClean="0">
                <a:solidFill>
                  <a:schemeClr val="bg1">
                    <a:lumMod val="75000"/>
                  </a:schemeClr>
                </a:solidFill>
              </a:rPr>
              <a:t>Intracerebroventricular</a:t>
            </a:r>
            <a:r>
              <a:rPr lang="en-US" sz="2800" b="1" dirty="0" smtClean="0">
                <a:solidFill>
                  <a:schemeClr val="bg1">
                    <a:lumMod val="75000"/>
                  </a:schemeClr>
                </a:solidFill>
              </a:rPr>
              <a:t> (ICV) Injection</a:t>
            </a:r>
            <a:endParaRPr lang="en-US" sz="2800" b="1" dirty="0">
              <a:solidFill>
                <a:schemeClr val="bg1">
                  <a:lumMod val="75000"/>
                </a:schemeClr>
              </a:solidFill>
            </a:endParaRPr>
          </a:p>
        </p:txBody>
      </p:sp>
      <p:sp>
        <p:nvSpPr>
          <p:cNvPr id="7" name="TextBox 6"/>
          <p:cNvSpPr txBox="1"/>
          <p:nvPr/>
        </p:nvSpPr>
        <p:spPr>
          <a:xfrm>
            <a:off x="2438400" y="6502908"/>
            <a:ext cx="4255454" cy="369332"/>
          </a:xfrm>
          <a:prstGeom prst="rect">
            <a:avLst/>
          </a:prstGeom>
          <a:noFill/>
        </p:spPr>
        <p:txBody>
          <a:bodyPr wrap="none" rtlCol="0">
            <a:spAutoFit/>
          </a:bodyPr>
          <a:lstStyle/>
          <a:p>
            <a:r>
              <a:rPr lang="en-US" dirty="0" smtClean="0">
                <a:solidFill>
                  <a:srgbClr val="FFFF00"/>
                </a:solidFill>
              </a:rPr>
              <a:t>Transgenic mouse with human </a:t>
            </a:r>
            <a:r>
              <a:rPr lang="en-US" i="1" dirty="0" smtClean="0">
                <a:solidFill>
                  <a:srgbClr val="FFFF00"/>
                </a:solidFill>
              </a:rPr>
              <a:t>ATXN2</a:t>
            </a:r>
            <a:r>
              <a:rPr lang="en-US" dirty="0" smtClean="0">
                <a:solidFill>
                  <a:srgbClr val="FFFF00"/>
                </a:solidFill>
              </a:rPr>
              <a:t> gene</a:t>
            </a:r>
            <a:endParaRPr lang="en-US" dirty="0">
              <a:solidFill>
                <a:srgbClr val="FFFF00"/>
              </a:solidFill>
            </a:endParaRPr>
          </a:p>
        </p:txBody>
      </p:sp>
    </p:spTree>
    <p:extLst>
      <p:ext uri="{BB962C8B-B14F-4D97-AF65-F5344CB8AC3E}">
        <p14:creationId xmlns:p14="http://schemas.microsoft.com/office/powerpoint/2010/main" val="3971235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181600" y="1981200"/>
            <a:ext cx="3488522" cy="3814465"/>
            <a:chOff x="381000" y="1595735"/>
            <a:chExt cx="3488522" cy="3814465"/>
          </a:xfrm>
        </p:grpSpPr>
        <p:pic>
          <p:nvPicPr>
            <p:cNvPr id="3" name="Picture 2"/>
            <p:cNvPicPr>
              <a:picLocks noChangeAspect="1"/>
            </p:cNvPicPr>
            <p:nvPr/>
          </p:nvPicPr>
          <p:blipFill>
            <a:blip r:embed="rId3"/>
            <a:stretch>
              <a:fillRect/>
            </a:stretch>
          </p:blipFill>
          <p:spPr>
            <a:xfrm>
              <a:off x="381000" y="2214265"/>
              <a:ext cx="3488522" cy="3195935"/>
            </a:xfrm>
            <a:prstGeom prst="rect">
              <a:avLst/>
            </a:prstGeom>
          </p:spPr>
        </p:pic>
        <p:sp>
          <p:nvSpPr>
            <p:cNvPr id="2" name="TextBox 1"/>
            <p:cNvSpPr txBox="1"/>
            <p:nvPr/>
          </p:nvSpPr>
          <p:spPr>
            <a:xfrm>
              <a:off x="1524000" y="1595735"/>
              <a:ext cx="1685077" cy="461665"/>
            </a:xfrm>
            <a:prstGeom prst="rect">
              <a:avLst/>
            </a:prstGeom>
            <a:noFill/>
          </p:spPr>
          <p:txBody>
            <a:bodyPr wrap="none" rtlCol="0">
              <a:spAutoFit/>
            </a:bodyPr>
            <a:lstStyle/>
            <a:p>
              <a:r>
                <a:rPr lang="en-US" sz="2400" b="1" i="1" dirty="0" smtClean="0"/>
                <a:t>ATXN2</a:t>
              </a:r>
              <a:r>
                <a:rPr lang="en-US" sz="2400" b="1" dirty="0" smtClean="0"/>
                <a:t> RNA</a:t>
              </a:r>
              <a:endParaRPr lang="en-US" sz="2400" b="1" dirty="0"/>
            </a:p>
          </p:txBody>
        </p:sp>
      </p:grpSp>
      <p:grpSp>
        <p:nvGrpSpPr>
          <p:cNvPr id="8" name="Group 7"/>
          <p:cNvGrpSpPr/>
          <p:nvPr/>
        </p:nvGrpSpPr>
        <p:grpSpPr>
          <a:xfrm>
            <a:off x="228600" y="2105654"/>
            <a:ext cx="4443704" cy="3070610"/>
            <a:chOff x="4388380" y="1066800"/>
            <a:chExt cx="4443704" cy="3070610"/>
          </a:xfrm>
        </p:grpSpPr>
        <p:sp>
          <p:nvSpPr>
            <p:cNvPr id="4" name="TextBox 3"/>
            <p:cNvSpPr txBox="1"/>
            <p:nvPr/>
          </p:nvSpPr>
          <p:spPr>
            <a:xfrm>
              <a:off x="4495800" y="1066800"/>
              <a:ext cx="4131209" cy="461665"/>
            </a:xfrm>
            <a:prstGeom prst="rect">
              <a:avLst/>
            </a:prstGeom>
            <a:noFill/>
          </p:spPr>
          <p:txBody>
            <a:bodyPr wrap="none" rtlCol="0">
              <a:spAutoFit/>
            </a:bodyPr>
            <a:lstStyle/>
            <a:p>
              <a:r>
                <a:rPr lang="en-US" sz="2400" b="1" dirty="0" err="1" smtClean="0"/>
                <a:t>Immunohistochemical</a:t>
              </a:r>
              <a:r>
                <a:rPr lang="en-US" sz="2400" b="1" dirty="0" smtClean="0"/>
                <a:t> Staining</a:t>
              </a:r>
              <a:endParaRPr lang="en-US" sz="2400" b="1" dirty="0"/>
            </a:p>
          </p:txBody>
        </p:sp>
        <p:pic>
          <p:nvPicPr>
            <p:cNvPr id="21" name="Picture 20"/>
            <p:cNvPicPr>
              <a:picLocks noChangeAspect="1"/>
            </p:cNvPicPr>
            <p:nvPr/>
          </p:nvPicPr>
          <p:blipFill rotWithShape="1">
            <a:blip r:embed="rId4"/>
            <a:srcRect l="49913" t="1" b="-1392"/>
            <a:stretch/>
          </p:blipFill>
          <p:spPr>
            <a:xfrm>
              <a:off x="4388380" y="1638361"/>
              <a:ext cx="4443704" cy="2499049"/>
            </a:xfrm>
            <a:prstGeom prst="rect">
              <a:avLst/>
            </a:prstGeom>
          </p:spPr>
        </p:pic>
      </p:grpSp>
      <p:sp>
        <p:nvSpPr>
          <p:cNvPr id="7" name="TextBox 6"/>
          <p:cNvSpPr txBox="1"/>
          <p:nvPr/>
        </p:nvSpPr>
        <p:spPr>
          <a:xfrm>
            <a:off x="1205204" y="365192"/>
            <a:ext cx="6934200" cy="1077218"/>
          </a:xfrm>
          <a:prstGeom prst="rect">
            <a:avLst/>
          </a:prstGeom>
          <a:noFill/>
        </p:spPr>
        <p:txBody>
          <a:bodyPr wrap="square" rtlCol="0">
            <a:spAutoFit/>
          </a:bodyPr>
          <a:lstStyle/>
          <a:p>
            <a:pPr algn="ctr"/>
            <a:r>
              <a:rPr lang="en-US" sz="3200" b="1" dirty="0" smtClean="0"/>
              <a:t>SCA2 ASO </a:t>
            </a:r>
            <a:r>
              <a:rPr lang="en-US" sz="3200" b="1" dirty="0"/>
              <a:t>enter Purkinje </a:t>
            </a:r>
            <a:r>
              <a:rPr lang="en-US" sz="3200" b="1" dirty="0" smtClean="0"/>
              <a:t>cells and lowers </a:t>
            </a:r>
            <a:r>
              <a:rPr lang="en-US" sz="3200" b="1" i="1" dirty="0" smtClean="0"/>
              <a:t>ATXN2</a:t>
            </a:r>
            <a:r>
              <a:rPr lang="en-US" sz="3200" b="1" dirty="0" smtClean="0"/>
              <a:t> expression</a:t>
            </a:r>
            <a:endParaRPr lang="en-US" sz="3200" b="1" dirty="0"/>
          </a:p>
        </p:txBody>
      </p:sp>
    </p:spTree>
    <p:extLst>
      <p:ext uri="{BB962C8B-B14F-4D97-AF65-F5344CB8AC3E}">
        <p14:creationId xmlns:p14="http://schemas.microsoft.com/office/powerpoint/2010/main" val="10082637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45533" y="1917468"/>
            <a:ext cx="2497667" cy="3721332"/>
          </a:xfrm>
          <a:prstGeom prst="roundRect">
            <a:avLst/>
          </a:prstGeom>
          <a:no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344843" y="381000"/>
            <a:ext cx="4576117" cy="523220"/>
          </a:xfrm>
          <a:prstGeom prst="rect">
            <a:avLst/>
          </a:prstGeom>
          <a:noFill/>
        </p:spPr>
        <p:txBody>
          <a:bodyPr wrap="none" rtlCol="0">
            <a:spAutoFit/>
          </a:bodyPr>
          <a:lstStyle/>
          <a:p>
            <a:r>
              <a:rPr lang="en-US" sz="2800" b="1" dirty="0" err="1" smtClean="0"/>
              <a:t>Timecourse</a:t>
            </a:r>
            <a:r>
              <a:rPr lang="en-US" sz="2800" b="1" dirty="0" smtClean="0"/>
              <a:t> using 200 </a:t>
            </a:r>
            <a:r>
              <a:rPr lang="en-US" sz="2800" b="1" dirty="0" smtClean="0">
                <a:latin typeface="Symbol" charset="2"/>
                <a:cs typeface="Symbol" charset="2"/>
              </a:rPr>
              <a:t>m</a:t>
            </a:r>
            <a:r>
              <a:rPr lang="en-US" sz="2800" b="1" dirty="0" smtClean="0"/>
              <a:t>g ASO</a:t>
            </a:r>
          </a:p>
        </p:txBody>
      </p:sp>
      <p:sp>
        <p:nvSpPr>
          <p:cNvPr id="5" name="TextBox 4"/>
          <p:cNvSpPr txBox="1"/>
          <p:nvPr/>
        </p:nvSpPr>
        <p:spPr>
          <a:xfrm>
            <a:off x="1569581" y="2178295"/>
            <a:ext cx="565630" cy="369332"/>
          </a:xfrm>
          <a:prstGeom prst="rect">
            <a:avLst/>
          </a:prstGeom>
          <a:noFill/>
        </p:spPr>
        <p:txBody>
          <a:bodyPr wrap="none" rtlCol="0">
            <a:spAutoFit/>
          </a:bodyPr>
          <a:lstStyle/>
          <a:p>
            <a:r>
              <a:rPr lang="en-US" dirty="0" smtClean="0"/>
              <a:t>N=3</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3331169087"/>
              </p:ext>
            </p:extLst>
          </p:nvPr>
        </p:nvGraphicFramePr>
        <p:xfrm>
          <a:off x="245533" y="2029244"/>
          <a:ext cx="2251710" cy="3270264"/>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a:blip r:embed="rId3"/>
          <a:stretch>
            <a:fillRect/>
          </a:stretch>
        </p:blipFill>
        <p:spPr>
          <a:xfrm>
            <a:off x="2922520" y="2398428"/>
            <a:ext cx="6071387" cy="2588471"/>
          </a:xfrm>
          <a:prstGeom prst="rect">
            <a:avLst/>
          </a:prstGeom>
        </p:spPr>
      </p:pic>
      <p:sp>
        <p:nvSpPr>
          <p:cNvPr id="8" name="TextBox 7"/>
          <p:cNvSpPr txBox="1"/>
          <p:nvPr/>
        </p:nvSpPr>
        <p:spPr>
          <a:xfrm>
            <a:off x="1064080" y="1435574"/>
            <a:ext cx="840920" cy="523220"/>
          </a:xfrm>
          <a:prstGeom prst="rect">
            <a:avLst/>
          </a:prstGeom>
          <a:noFill/>
        </p:spPr>
        <p:txBody>
          <a:bodyPr wrap="none" rtlCol="0">
            <a:spAutoFit/>
          </a:bodyPr>
          <a:lstStyle/>
          <a:p>
            <a:r>
              <a:rPr lang="en-US" sz="2800" b="1" dirty="0" smtClean="0"/>
              <a:t>RNA</a:t>
            </a:r>
          </a:p>
        </p:txBody>
      </p:sp>
      <p:sp>
        <p:nvSpPr>
          <p:cNvPr id="9" name="TextBox 8"/>
          <p:cNvSpPr txBox="1"/>
          <p:nvPr/>
        </p:nvSpPr>
        <p:spPr>
          <a:xfrm>
            <a:off x="5715000" y="1326364"/>
            <a:ext cx="1282573" cy="523220"/>
          </a:xfrm>
          <a:prstGeom prst="rect">
            <a:avLst/>
          </a:prstGeom>
          <a:noFill/>
        </p:spPr>
        <p:txBody>
          <a:bodyPr wrap="none" rtlCol="0">
            <a:spAutoFit/>
          </a:bodyPr>
          <a:lstStyle/>
          <a:p>
            <a:r>
              <a:rPr lang="en-US" sz="2800" b="1" dirty="0" smtClean="0"/>
              <a:t>Protein</a:t>
            </a:r>
          </a:p>
        </p:txBody>
      </p:sp>
      <p:sp>
        <p:nvSpPr>
          <p:cNvPr id="12" name="TextBox 11"/>
          <p:cNvSpPr txBox="1"/>
          <p:nvPr/>
        </p:nvSpPr>
        <p:spPr>
          <a:xfrm>
            <a:off x="4428068" y="2146068"/>
            <a:ext cx="953356" cy="461665"/>
          </a:xfrm>
          <a:prstGeom prst="rect">
            <a:avLst/>
          </a:prstGeom>
          <a:solidFill>
            <a:schemeClr val="bg1"/>
          </a:solidFill>
        </p:spPr>
        <p:txBody>
          <a:bodyPr wrap="none" rtlCol="0">
            <a:spAutoFit/>
          </a:bodyPr>
          <a:lstStyle/>
          <a:p>
            <a:r>
              <a:rPr lang="en-US" sz="2400" b="1" dirty="0" smtClean="0"/>
              <a:t>Saline</a:t>
            </a:r>
            <a:endParaRPr lang="en-US" sz="2800" b="1" dirty="0" smtClean="0"/>
          </a:p>
        </p:txBody>
      </p:sp>
      <p:sp>
        <p:nvSpPr>
          <p:cNvPr id="13" name="TextBox 12"/>
          <p:cNvSpPr txBox="1"/>
          <p:nvPr/>
        </p:nvSpPr>
        <p:spPr>
          <a:xfrm>
            <a:off x="6520895" y="2133600"/>
            <a:ext cx="1003099" cy="461665"/>
          </a:xfrm>
          <a:prstGeom prst="rect">
            <a:avLst/>
          </a:prstGeom>
          <a:solidFill>
            <a:schemeClr val="bg1"/>
          </a:solidFill>
        </p:spPr>
        <p:txBody>
          <a:bodyPr wrap="none" rtlCol="0">
            <a:spAutoFit/>
          </a:bodyPr>
          <a:lstStyle/>
          <a:p>
            <a:r>
              <a:rPr lang="en-US" sz="2400" b="1" dirty="0" smtClean="0"/>
              <a:t>    ASO</a:t>
            </a:r>
            <a:endParaRPr lang="en-US" sz="2800" b="1" dirty="0" smtClean="0"/>
          </a:p>
        </p:txBody>
      </p:sp>
      <p:sp>
        <p:nvSpPr>
          <p:cNvPr id="15" name="Rounded Rectangle 14"/>
          <p:cNvSpPr/>
          <p:nvPr/>
        </p:nvSpPr>
        <p:spPr>
          <a:xfrm>
            <a:off x="2849890" y="1917468"/>
            <a:ext cx="6144017" cy="3721332"/>
          </a:xfrm>
          <a:prstGeom prst="roundRect">
            <a:avLst/>
          </a:prstGeom>
          <a:noFill/>
          <a:ln>
            <a:solidFill>
              <a:schemeClr val="accent4">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0019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5983" y="457200"/>
            <a:ext cx="1967230" cy="646331"/>
          </a:xfrm>
          <a:prstGeom prst="rect">
            <a:avLst/>
          </a:prstGeom>
          <a:noFill/>
        </p:spPr>
        <p:txBody>
          <a:bodyPr wrap="none" rtlCol="0">
            <a:spAutoFit/>
          </a:bodyPr>
          <a:lstStyle/>
          <a:p>
            <a:r>
              <a:rPr lang="en-US" sz="3600" i="1" dirty="0" smtClean="0"/>
              <a:t>Overview</a:t>
            </a:r>
            <a:endParaRPr lang="en-US" sz="3600" dirty="0"/>
          </a:p>
        </p:txBody>
      </p:sp>
      <p:sp>
        <p:nvSpPr>
          <p:cNvPr id="5" name="TextBox 4"/>
          <p:cNvSpPr txBox="1"/>
          <p:nvPr/>
        </p:nvSpPr>
        <p:spPr>
          <a:xfrm>
            <a:off x="1600200" y="1447800"/>
            <a:ext cx="6647974" cy="3104440"/>
          </a:xfrm>
          <a:prstGeom prst="rect">
            <a:avLst/>
          </a:prstGeom>
          <a:noFill/>
        </p:spPr>
        <p:txBody>
          <a:bodyPr wrap="none" rtlCol="0">
            <a:spAutoFit/>
          </a:bodyPr>
          <a:lstStyle/>
          <a:p>
            <a:pPr marL="457200" indent="-457200">
              <a:lnSpc>
                <a:spcPct val="120000"/>
              </a:lnSpc>
              <a:buFont typeface="Arial"/>
              <a:buChar char="•"/>
            </a:pPr>
            <a:r>
              <a:rPr lang="en-US" sz="3200" dirty="0" smtClean="0"/>
              <a:t>Mutations and </a:t>
            </a:r>
            <a:r>
              <a:rPr lang="en-US" sz="3200" dirty="0" err="1" smtClean="0"/>
              <a:t>PolyQ</a:t>
            </a:r>
            <a:r>
              <a:rPr lang="en-US" sz="3200" dirty="0" smtClean="0"/>
              <a:t> diseases</a:t>
            </a:r>
          </a:p>
          <a:p>
            <a:pPr marL="457200" indent="-457200">
              <a:lnSpc>
                <a:spcPct val="150000"/>
              </a:lnSpc>
              <a:buFont typeface="Arial"/>
              <a:buChar char="•"/>
            </a:pPr>
            <a:r>
              <a:rPr lang="en-US" sz="3200" dirty="0" smtClean="0"/>
              <a:t>Spinocerebellar ataxia type 2 (SCA2)</a:t>
            </a:r>
          </a:p>
          <a:p>
            <a:pPr marL="971550" lvl="1" indent="-514350">
              <a:buFont typeface="+mj-lt"/>
              <a:buAutoNum type="alphaLcParenR"/>
            </a:pPr>
            <a:r>
              <a:rPr lang="en-US" sz="3200" dirty="0" smtClean="0"/>
              <a:t>Drug Screening</a:t>
            </a:r>
            <a:endParaRPr lang="en-US" sz="3200" dirty="0"/>
          </a:p>
          <a:p>
            <a:pPr marL="971550" lvl="1" indent="-514350">
              <a:buFont typeface="+mj-lt"/>
              <a:buAutoNum type="alphaLcParenR"/>
            </a:pPr>
            <a:r>
              <a:rPr lang="en-US" sz="3200" dirty="0" smtClean="0"/>
              <a:t>Nucleic Acid-based therapeutic</a:t>
            </a:r>
          </a:p>
          <a:p>
            <a:pPr marL="457200" indent="-457200">
              <a:lnSpc>
                <a:spcPct val="150000"/>
              </a:lnSpc>
              <a:buFont typeface="Arial"/>
              <a:buChar char="•"/>
            </a:pPr>
            <a:r>
              <a:rPr lang="en-US" sz="3200" dirty="0" smtClean="0"/>
              <a:t>Huntington’s Disease</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600200" y="76200"/>
            <a:ext cx="5791200" cy="914400"/>
          </a:xfrm>
        </p:spPr>
        <p:txBody>
          <a:bodyPr/>
          <a:lstStyle/>
          <a:p>
            <a:r>
              <a:rPr lang="en-US" sz="2800" dirty="0">
                <a:latin typeface="Calibri" charset="0"/>
              </a:rPr>
              <a:t>SCA2 ASO drug delivery</a:t>
            </a:r>
          </a:p>
        </p:txBody>
      </p:sp>
      <p:sp>
        <p:nvSpPr>
          <p:cNvPr id="15365" name="TextBox 14"/>
          <p:cNvSpPr txBox="1">
            <a:spLocks noChangeArrowheads="1"/>
          </p:cNvSpPr>
          <p:nvPr/>
        </p:nvSpPr>
        <p:spPr bwMode="auto">
          <a:xfrm>
            <a:off x="1004154" y="1013211"/>
            <a:ext cx="342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ASOs are delivered by pump into the patient spinal fluid.</a:t>
            </a:r>
          </a:p>
        </p:txBody>
      </p:sp>
      <p:pic>
        <p:nvPicPr>
          <p:cNvPr id="15366"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6029" y="2360052"/>
            <a:ext cx="2495550" cy="16764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367" name="TextBox 17"/>
          <p:cNvSpPr txBox="1">
            <a:spLocks noChangeArrowheads="1"/>
          </p:cNvSpPr>
          <p:nvPr/>
        </p:nvSpPr>
        <p:spPr bwMode="auto">
          <a:xfrm>
            <a:off x="5436029" y="1979052"/>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Micro-pump for mice.</a:t>
            </a:r>
          </a:p>
        </p:txBody>
      </p:sp>
      <p:pic>
        <p:nvPicPr>
          <p:cNvPr id="15368" name="Picture 21" descr="IT_Pum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4234" y="1659324"/>
            <a:ext cx="3047511" cy="47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2"/>
          <p:cNvSpPr txBox="1">
            <a:spLocks noChangeArrowheads="1"/>
          </p:cNvSpPr>
          <p:nvPr/>
        </p:nvSpPr>
        <p:spPr bwMode="auto">
          <a:xfrm>
            <a:off x="5824835" y="4628397"/>
            <a:ext cx="26737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Spinal Muscular Atrophy</a:t>
            </a:r>
          </a:p>
          <a:p>
            <a:pPr eaLnBrk="1" hangingPunct="1"/>
            <a:r>
              <a:rPr lang="en-US" sz="1800" dirty="0" smtClean="0"/>
              <a:t>ISIS clinical trial</a:t>
            </a:r>
            <a:endParaRPr lang="en-US" sz="1800" dirty="0"/>
          </a:p>
        </p:txBody>
      </p:sp>
    </p:spTree>
    <p:extLst>
      <p:ext uri="{BB962C8B-B14F-4D97-AF65-F5344CB8AC3E}">
        <p14:creationId xmlns:p14="http://schemas.microsoft.com/office/powerpoint/2010/main" val="6685569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397787"/>
            <a:ext cx="5528476" cy="584776"/>
          </a:xfrm>
          <a:prstGeom prst="rect">
            <a:avLst/>
          </a:prstGeom>
          <a:noFill/>
        </p:spPr>
        <p:txBody>
          <a:bodyPr wrap="none" rtlCol="0">
            <a:spAutoFit/>
          </a:bodyPr>
          <a:lstStyle/>
          <a:p>
            <a:r>
              <a:rPr lang="en-US" sz="3200" b="1" dirty="0" smtClean="0"/>
              <a:t>A selection of active HD studies</a:t>
            </a:r>
            <a:endParaRPr lang="en-US" sz="3200" b="1" dirty="0"/>
          </a:p>
        </p:txBody>
      </p:sp>
      <p:graphicFrame>
        <p:nvGraphicFramePr>
          <p:cNvPr id="7" name="Table 6"/>
          <p:cNvGraphicFramePr>
            <a:graphicFrameLocks noGrp="1"/>
          </p:cNvGraphicFramePr>
          <p:nvPr>
            <p:extLst>
              <p:ext uri="{D42A27DB-BD31-4B8C-83A1-F6EECF244321}">
                <p14:modId xmlns:p14="http://schemas.microsoft.com/office/powerpoint/2010/main" val="1849547502"/>
              </p:ext>
            </p:extLst>
          </p:nvPr>
        </p:nvGraphicFramePr>
        <p:xfrm>
          <a:off x="304800" y="1757680"/>
          <a:ext cx="8458200" cy="3337560"/>
        </p:xfrm>
        <a:graphic>
          <a:graphicData uri="http://schemas.openxmlformats.org/drawingml/2006/table">
            <a:tbl>
              <a:tblPr firstRow="1" bandRow="1">
                <a:tableStyleId>{0660B408-B3CF-4A94-85FC-2B1E0A45F4A2}</a:tableStyleId>
              </a:tblPr>
              <a:tblGrid>
                <a:gridCol w="1376213"/>
                <a:gridCol w="895305"/>
                <a:gridCol w="2428175"/>
                <a:gridCol w="3758507"/>
              </a:tblGrid>
              <a:tr h="370840">
                <a:tc>
                  <a:txBody>
                    <a:bodyPr/>
                    <a:lstStyle/>
                    <a:p>
                      <a:r>
                        <a:rPr lang="en-US" dirty="0" smtClean="0"/>
                        <a:t>Investigator</a:t>
                      </a:r>
                      <a:endParaRPr lang="en-US" dirty="0"/>
                    </a:p>
                  </a:txBody>
                  <a:tcPr/>
                </a:tc>
                <a:tc>
                  <a:txBody>
                    <a:bodyPr/>
                    <a:lstStyle/>
                    <a:p>
                      <a:r>
                        <a:rPr lang="en-US" dirty="0" smtClean="0"/>
                        <a:t>Type</a:t>
                      </a:r>
                      <a:endParaRPr lang="en-US" dirty="0"/>
                    </a:p>
                  </a:txBody>
                  <a:tcPr/>
                </a:tc>
                <a:tc>
                  <a:txBody>
                    <a:bodyPr/>
                    <a:lstStyle/>
                    <a:p>
                      <a:r>
                        <a:rPr lang="en-US" dirty="0" smtClean="0"/>
                        <a:t>Affiliation</a:t>
                      </a:r>
                      <a:endParaRPr lang="en-US" dirty="0"/>
                    </a:p>
                  </a:txBody>
                  <a:tcPr/>
                </a:tc>
                <a:tc>
                  <a:txBody>
                    <a:bodyPr/>
                    <a:lstStyle/>
                    <a:p>
                      <a:r>
                        <a:rPr lang="en-US" dirty="0" smtClean="0"/>
                        <a:t>Study</a:t>
                      </a:r>
                      <a:endParaRPr lang="en-US" dirty="0"/>
                    </a:p>
                  </a:txBody>
                  <a:tcPr/>
                </a:tc>
              </a:tr>
              <a:tr h="370840">
                <a:tc>
                  <a:txBody>
                    <a:bodyPr/>
                    <a:lstStyle/>
                    <a:p>
                      <a:r>
                        <a:rPr lang="en-US" dirty="0" smtClean="0"/>
                        <a:t>Chan</a:t>
                      </a:r>
                      <a:endParaRPr lang="en-US" dirty="0"/>
                    </a:p>
                  </a:txBody>
                  <a:tcPr/>
                </a:tc>
                <a:tc>
                  <a:txBody>
                    <a:bodyPr/>
                    <a:lstStyle/>
                    <a:p>
                      <a:r>
                        <a:rPr lang="en-US" dirty="0" smtClean="0"/>
                        <a:t>R24</a:t>
                      </a:r>
                      <a:endParaRPr lang="en-US" dirty="0"/>
                    </a:p>
                  </a:txBody>
                  <a:tcPr/>
                </a:tc>
                <a:tc>
                  <a:txBody>
                    <a:bodyPr/>
                    <a:lstStyle/>
                    <a:p>
                      <a:r>
                        <a:rPr lang="en-US" dirty="0" smtClean="0"/>
                        <a:t>Emory</a:t>
                      </a:r>
                      <a:endParaRPr lang="en-US" dirty="0"/>
                    </a:p>
                  </a:txBody>
                  <a:tcPr/>
                </a:tc>
                <a:tc>
                  <a:txBody>
                    <a:bodyPr/>
                    <a:lstStyle/>
                    <a:p>
                      <a:r>
                        <a:rPr lang="en-US" dirty="0" smtClean="0"/>
                        <a:t>HD monkey development</a:t>
                      </a:r>
                      <a:endParaRPr lang="en-US" dirty="0"/>
                    </a:p>
                  </a:txBody>
                  <a:tcPr/>
                </a:tc>
              </a:tr>
              <a:tr h="370840">
                <a:tc>
                  <a:txBody>
                    <a:bodyPr/>
                    <a:lstStyle/>
                    <a:p>
                      <a:r>
                        <a:rPr lang="en-US" dirty="0" smtClean="0"/>
                        <a:t>McBride</a:t>
                      </a:r>
                      <a:endParaRPr lang="en-US" dirty="0"/>
                    </a:p>
                  </a:txBody>
                  <a:tcPr/>
                </a:tc>
                <a:tc>
                  <a:txBody>
                    <a:bodyPr/>
                    <a:lstStyle/>
                    <a:p>
                      <a:r>
                        <a:rPr lang="en-US" dirty="0" smtClean="0"/>
                        <a:t>R00</a:t>
                      </a:r>
                      <a:endParaRPr lang="en-US" dirty="0"/>
                    </a:p>
                  </a:txBody>
                  <a:tcPr/>
                </a:tc>
                <a:tc>
                  <a:txBody>
                    <a:bodyPr/>
                    <a:lstStyle/>
                    <a:p>
                      <a:r>
                        <a:rPr lang="en-US" dirty="0" smtClean="0"/>
                        <a:t>Oregon Primate Center</a:t>
                      </a:r>
                      <a:endParaRPr lang="en-US" dirty="0"/>
                    </a:p>
                  </a:txBody>
                  <a:tcPr/>
                </a:tc>
                <a:tc>
                  <a:txBody>
                    <a:bodyPr/>
                    <a:lstStyle/>
                    <a:p>
                      <a:r>
                        <a:rPr lang="en-US" dirty="0" err="1" smtClean="0"/>
                        <a:t>RNAi</a:t>
                      </a:r>
                      <a:r>
                        <a:rPr lang="en-US" dirty="0" smtClean="0"/>
                        <a:t> in the HD monkey</a:t>
                      </a:r>
                      <a:endParaRPr lang="en-US" dirty="0"/>
                    </a:p>
                  </a:txBody>
                  <a:tcPr/>
                </a:tc>
              </a:tr>
              <a:tr h="370840">
                <a:tc>
                  <a:txBody>
                    <a:bodyPr/>
                    <a:lstStyle/>
                    <a:p>
                      <a:r>
                        <a:rPr lang="en-US" dirty="0" err="1" smtClean="0"/>
                        <a:t>Gottesfeld</a:t>
                      </a:r>
                      <a:endParaRPr lang="en-US" dirty="0"/>
                    </a:p>
                  </a:txBody>
                  <a:tcPr/>
                </a:tc>
                <a:tc>
                  <a:txBody>
                    <a:bodyPr/>
                    <a:lstStyle/>
                    <a:p>
                      <a:r>
                        <a:rPr lang="en-US" dirty="0" smtClean="0"/>
                        <a:t>U01</a:t>
                      </a:r>
                      <a:endParaRPr lang="en-US" dirty="0"/>
                    </a:p>
                  </a:txBody>
                  <a:tcPr/>
                </a:tc>
                <a:tc>
                  <a:txBody>
                    <a:bodyPr/>
                    <a:lstStyle/>
                    <a:p>
                      <a:r>
                        <a:rPr lang="en-US" dirty="0" smtClean="0"/>
                        <a:t>Scripps</a:t>
                      </a:r>
                      <a:endParaRPr lang="en-US" dirty="0"/>
                    </a:p>
                  </a:txBody>
                  <a:tcPr/>
                </a:tc>
                <a:tc>
                  <a:txBody>
                    <a:bodyPr/>
                    <a:lstStyle/>
                    <a:p>
                      <a:r>
                        <a:rPr lang="en-US" dirty="0" smtClean="0"/>
                        <a:t>HDAC</a:t>
                      </a:r>
                      <a:r>
                        <a:rPr lang="en-US" baseline="0" dirty="0" smtClean="0"/>
                        <a:t> inhibitors</a:t>
                      </a:r>
                      <a:endParaRPr lang="en-US" dirty="0"/>
                    </a:p>
                  </a:txBody>
                  <a:tcPr/>
                </a:tc>
              </a:tr>
              <a:tr h="370840">
                <a:tc>
                  <a:txBody>
                    <a:bodyPr/>
                    <a:lstStyle/>
                    <a:p>
                      <a:r>
                        <a:rPr lang="en-US" dirty="0" smtClean="0"/>
                        <a:t>Greenhouse</a:t>
                      </a:r>
                      <a:endParaRPr lang="en-US" dirty="0"/>
                    </a:p>
                  </a:txBody>
                  <a:tcPr/>
                </a:tc>
                <a:tc>
                  <a:txBody>
                    <a:bodyPr/>
                    <a:lstStyle/>
                    <a:p>
                      <a:r>
                        <a:rPr lang="en-US" dirty="0" smtClean="0"/>
                        <a:t>R43</a:t>
                      </a:r>
                      <a:endParaRPr lang="en-US" dirty="0"/>
                    </a:p>
                  </a:txBody>
                  <a:tcPr/>
                </a:tc>
                <a:tc>
                  <a:txBody>
                    <a:bodyPr/>
                    <a:lstStyle/>
                    <a:p>
                      <a:r>
                        <a:rPr lang="en-US" dirty="0" err="1" smtClean="0"/>
                        <a:t>Nanosyn</a:t>
                      </a:r>
                      <a:r>
                        <a:rPr lang="en-US" dirty="0" smtClean="0"/>
                        <a:t>, Inc.</a:t>
                      </a:r>
                      <a:endParaRPr lang="en-US" dirty="0"/>
                    </a:p>
                  </a:txBody>
                  <a:tcPr/>
                </a:tc>
                <a:tc>
                  <a:txBody>
                    <a:bodyPr/>
                    <a:lstStyle/>
                    <a:p>
                      <a:r>
                        <a:rPr lang="en-US" dirty="0" smtClean="0"/>
                        <a:t>Autophagy</a:t>
                      </a:r>
                      <a:r>
                        <a:rPr lang="en-US" baseline="0" dirty="0" smtClean="0"/>
                        <a:t> inducers</a:t>
                      </a:r>
                      <a:endParaRPr lang="en-US" dirty="0"/>
                    </a:p>
                  </a:txBody>
                  <a:tcPr/>
                </a:tc>
              </a:tr>
              <a:tr h="370840">
                <a:tc>
                  <a:txBody>
                    <a:bodyPr/>
                    <a:lstStyle/>
                    <a:p>
                      <a:r>
                        <a:rPr lang="en-US" dirty="0" smtClean="0"/>
                        <a:t>Hook</a:t>
                      </a:r>
                      <a:endParaRPr lang="en-US" dirty="0"/>
                    </a:p>
                  </a:txBody>
                  <a:tcPr/>
                </a:tc>
                <a:tc>
                  <a:txBody>
                    <a:bodyPr/>
                    <a:lstStyle/>
                    <a:p>
                      <a:r>
                        <a:rPr lang="en-US" dirty="0" smtClean="0"/>
                        <a:t>R21</a:t>
                      </a:r>
                      <a:endParaRPr lang="en-US" dirty="0"/>
                    </a:p>
                  </a:txBody>
                  <a:tcPr/>
                </a:tc>
                <a:tc>
                  <a:txBody>
                    <a:bodyPr/>
                    <a:lstStyle/>
                    <a:p>
                      <a:r>
                        <a:rPr lang="en-US" dirty="0" smtClean="0"/>
                        <a:t>UCSD</a:t>
                      </a:r>
                      <a:endParaRPr lang="en-US" dirty="0"/>
                    </a:p>
                  </a:txBody>
                  <a:tcPr/>
                </a:tc>
                <a:tc>
                  <a:txBody>
                    <a:bodyPr/>
                    <a:lstStyle/>
                    <a:p>
                      <a:r>
                        <a:rPr lang="en-US" dirty="0" smtClean="0"/>
                        <a:t>Natural compounds and HTT function</a:t>
                      </a:r>
                      <a:endParaRPr lang="en-US" dirty="0"/>
                    </a:p>
                  </a:txBody>
                  <a:tcPr/>
                </a:tc>
              </a:tr>
              <a:tr h="370840">
                <a:tc>
                  <a:txBody>
                    <a:bodyPr/>
                    <a:lstStyle/>
                    <a:p>
                      <a:r>
                        <a:rPr lang="en-US" dirty="0" err="1" smtClean="0"/>
                        <a:t>Kaplitt</a:t>
                      </a:r>
                      <a:endParaRPr lang="en-US" dirty="0"/>
                    </a:p>
                  </a:txBody>
                  <a:tcPr/>
                </a:tc>
                <a:tc>
                  <a:txBody>
                    <a:bodyPr/>
                    <a:lstStyle/>
                    <a:p>
                      <a:r>
                        <a:rPr lang="en-US" dirty="0" smtClean="0"/>
                        <a:t>R01</a:t>
                      </a:r>
                      <a:endParaRPr lang="en-US" dirty="0"/>
                    </a:p>
                  </a:txBody>
                  <a:tcPr/>
                </a:tc>
                <a:tc>
                  <a:txBody>
                    <a:bodyPr/>
                    <a:lstStyle/>
                    <a:p>
                      <a:r>
                        <a:rPr lang="en-US" dirty="0" smtClean="0"/>
                        <a:t>Cornell</a:t>
                      </a:r>
                      <a:endParaRPr lang="en-US" dirty="0"/>
                    </a:p>
                  </a:txBody>
                  <a:tcPr/>
                </a:tc>
                <a:tc>
                  <a:txBody>
                    <a:bodyPr/>
                    <a:lstStyle/>
                    <a:p>
                      <a:r>
                        <a:rPr lang="en-US" dirty="0" smtClean="0"/>
                        <a:t>AAV-XIAP</a:t>
                      </a:r>
                      <a:r>
                        <a:rPr lang="en-US" baseline="0" dirty="0" smtClean="0"/>
                        <a:t> for HD</a:t>
                      </a:r>
                      <a:endParaRPr lang="en-US" dirty="0"/>
                    </a:p>
                  </a:txBody>
                  <a:tcPr/>
                </a:tc>
              </a:tr>
              <a:tr h="370840">
                <a:tc>
                  <a:txBody>
                    <a:bodyPr/>
                    <a:lstStyle/>
                    <a:p>
                      <a:r>
                        <a:rPr lang="en-US" dirty="0" smtClean="0"/>
                        <a:t>Disney</a:t>
                      </a:r>
                      <a:endParaRPr lang="en-US" dirty="0"/>
                    </a:p>
                  </a:txBody>
                  <a:tcPr/>
                </a:tc>
                <a:tc>
                  <a:txBody>
                    <a:bodyPr/>
                    <a:lstStyle/>
                    <a:p>
                      <a:r>
                        <a:rPr lang="en-US" dirty="0" smtClean="0"/>
                        <a:t>R03</a:t>
                      </a:r>
                      <a:endParaRPr lang="en-US" dirty="0"/>
                    </a:p>
                  </a:txBody>
                  <a:tcPr/>
                </a:tc>
                <a:tc>
                  <a:txBody>
                    <a:bodyPr/>
                    <a:lstStyle/>
                    <a:p>
                      <a:r>
                        <a:rPr lang="en-US" dirty="0" smtClean="0"/>
                        <a:t>Scripps Florida</a:t>
                      </a:r>
                      <a:endParaRPr lang="en-US" dirty="0"/>
                    </a:p>
                  </a:txBody>
                  <a:tcPr/>
                </a:tc>
                <a:tc>
                  <a:txBody>
                    <a:bodyPr/>
                    <a:lstStyle/>
                    <a:p>
                      <a:r>
                        <a:rPr lang="en-US" dirty="0" smtClean="0"/>
                        <a:t>Compounds targeting</a:t>
                      </a:r>
                      <a:r>
                        <a:rPr lang="en-US" baseline="0" dirty="0" smtClean="0"/>
                        <a:t> HTT </a:t>
                      </a:r>
                      <a:r>
                        <a:rPr lang="en-US" baseline="0" dirty="0" err="1" smtClean="0"/>
                        <a:t>polyQ</a:t>
                      </a:r>
                      <a:endParaRPr lang="en-US" dirty="0"/>
                    </a:p>
                  </a:txBody>
                  <a:tcPr/>
                </a:tc>
              </a:tr>
              <a:tr h="370840">
                <a:tc>
                  <a:txBody>
                    <a:bodyPr/>
                    <a:lstStyle/>
                    <a:p>
                      <a:r>
                        <a:rPr lang="en-US" dirty="0" smtClean="0"/>
                        <a:t>Corey</a:t>
                      </a:r>
                      <a:endParaRPr lang="en-US" dirty="0"/>
                    </a:p>
                  </a:txBody>
                  <a:tcPr/>
                </a:tc>
                <a:tc>
                  <a:txBody>
                    <a:bodyPr/>
                    <a:lstStyle/>
                    <a:p>
                      <a:r>
                        <a:rPr lang="en-US" dirty="0" smtClean="0"/>
                        <a:t>R01</a:t>
                      </a:r>
                      <a:endParaRPr lang="en-US" dirty="0"/>
                    </a:p>
                  </a:txBody>
                  <a:tcPr/>
                </a:tc>
                <a:tc>
                  <a:txBody>
                    <a:bodyPr/>
                    <a:lstStyle/>
                    <a:p>
                      <a:r>
                        <a:rPr lang="en-US" dirty="0" smtClean="0"/>
                        <a:t>University</a:t>
                      </a:r>
                      <a:r>
                        <a:rPr lang="en-US" baseline="0" dirty="0" smtClean="0"/>
                        <a:t> of Texas</a:t>
                      </a:r>
                      <a:endParaRPr lang="en-US" dirty="0"/>
                    </a:p>
                  </a:txBody>
                  <a:tcPr/>
                </a:tc>
                <a:tc>
                  <a:txBody>
                    <a:bodyPr/>
                    <a:lstStyle/>
                    <a:p>
                      <a:r>
                        <a:rPr lang="en-US" dirty="0" smtClean="0"/>
                        <a:t>ASOs and </a:t>
                      </a:r>
                      <a:r>
                        <a:rPr lang="en-US" dirty="0" err="1" smtClean="0"/>
                        <a:t>RNAi</a:t>
                      </a:r>
                      <a:r>
                        <a:rPr lang="en-US" dirty="0" smtClean="0"/>
                        <a:t> targeting</a:t>
                      </a:r>
                      <a:r>
                        <a:rPr lang="en-US" baseline="0" dirty="0" smtClean="0"/>
                        <a:t> HTT </a:t>
                      </a:r>
                      <a:r>
                        <a:rPr lang="en-US" baseline="0" dirty="0" err="1" smtClean="0"/>
                        <a:t>polyQ</a:t>
                      </a:r>
                      <a:endParaRPr lang="en-US" dirty="0"/>
                    </a:p>
                  </a:txBody>
                  <a:tcPr/>
                </a:tc>
              </a:tr>
            </a:tbl>
          </a:graphicData>
        </a:graphic>
      </p:graphicFrame>
      <p:sp>
        <p:nvSpPr>
          <p:cNvPr id="8" name="TextBox 7"/>
          <p:cNvSpPr txBox="1"/>
          <p:nvPr/>
        </p:nvSpPr>
        <p:spPr>
          <a:xfrm>
            <a:off x="2543855" y="982563"/>
            <a:ext cx="3683871" cy="523220"/>
          </a:xfrm>
          <a:prstGeom prst="rect">
            <a:avLst/>
          </a:prstGeom>
          <a:noFill/>
        </p:spPr>
        <p:txBody>
          <a:bodyPr wrap="none" rtlCol="0">
            <a:spAutoFit/>
          </a:bodyPr>
          <a:lstStyle/>
          <a:p>
            <a:r>
              <a:rPr lang="en-US" sz="2800" dirty="0" err="1" smtClean="0"/>
              <a:t>ProjectReporter.nih.gov</a:t>
            </a:r>
            <a:endParaRPr lang="en-US" sz="2800" dirty="0" smtClean="0"/>
          </a:p>
        </p:txBody>
      </p:sp>
      <p:sp>
        <p:nvSpPr>
          <p:cNvPr id="9" name="TextBox 8"/>
          <p:cNvSpPr txBox="1"/>
          <p:nvPr/>
        </p:nvSpPr>
        <p:spPr>
          <a:xfrm>
            <a:off x="5257800" y="5908644"/>
            <a:ext cx="2679064" cy="523220"/>
          </a:xfrm>
          <a:prstGeom prst="rect">
            <a:avLst/>
          </a:prstGeom>
          <a:noFill/>
        </p:spPr>
        <p:txBody>
          <a:bodyPr wrap="none" rtlCol="0">
            <a:spAutoFit/>
          </a:bodyPr>
          <a:lstStyle/>
          <a:p>
            <a:r>
              <a:rPr lang="en-US" sz="2800" b="1" dirty="0" err="1" smtClean="0"/>
              <a:t>ClinicalTrials.gov</a:t>
            </a:r>
            <a:endParaRPr lang="en-US" sz="2800" b="1" dirty="0"/>
          </a:p>
        </p:txBody>
      </p:sp>
      <p:sp>
        <p:nvSpPr>
          <p:cNvPr id="10" name="TextBox 9"/>
          <p:cNvSpPr txBox="1"/>
          <p:nvPr/>
        </p:nvSpPr>
        <p:spPr>
          <a:xfrm>
            <a:off x="1438253" y="5966804"/>
            <a:ext cx="3655267" cy="461665"/>
          </a:xfrm>
          <a:prstGeom prst="rect">
            <a:avLst/>
          </a:prstGeom>
          <a:noFill/>
        </p:spPr>
        <p:txBody>
          <a:bodyPr wrap="none" rtlCol="0">
            <a:spAutoFit/>
          </a:bodyPr>
          <a:lstStyle/>
          <a:p>
            <a:r>
              <a:rPr lang="en-US" sz="2400" dirty="0" smtClean="0"/>
              <a:t>For ongoing clinical trials </a:t>
            </a:r>
            <a:r>
              <a:rPr lang="en-US" sz="2400" dirty="0" smtClean="0">
                <a:sym typeface="Wingdings"/>
              </a:rPr>
              <a:t></a:t>
            </a:r>
            <a:endParaRPr lang="en-US" sz="2400" dirty="0"/>
          </a:p>
        </p:txBody>
      </p:sp>
    </p:spTree>
    <p:extLst>
      <p:ext uri="{BB962C8B-B14F-4D97-AF65-F5344CB8AC3E}">
        <p14:creationId xmlns:p14="http://schemas.microsoft.com/office/powerpoint/2010/main" val="240643424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6976533" y="5029200"/>
            <a:ext cx="1262294" cy="1562840"/>
          </a:xfrm>
          <a:prstGeom prst="rect">
            <a:avLst/>
          </a:prstGeom>
        </p:spPr>
      </p:pic>
      <p:pic>
        <p:nvPicPr>
          <p:cNvPr id="6" name="Picture 5"/>
          <p:cNvPicPr>
            <a:picLocks noChangeAspect="1"/>
          </p:cNvPicPr>
          <p:nvPr/>
        </p:nvPicPr>
        <p:blipFill>
          <a:blip r:embed="rId4"/>
          <a:stretch>
            <a:fillRect/>
          </a:stretch>
        </p:blipFill>
        <p:spPr>
          <a:xfrm>
            <a:off x="5780397" y="4291248"/>
            <a:ext cx="1382403" cy="1390988"/>
          </a:xfrm>
          <a:prstGeom prst="rect">
            <a:avLst/>
          </a:prstGeom>
        </p:spPr>
      </p:pic>
      <p:pic>
        <p:nvPicPr>
          <p:cNvPr id="12" name="Picture 11"/>
          <p:cNvPicPr>
            <a:picLocks noChangeAspect="1"/>
          </p:cNvPicPr>
          <p:nvPr/>
        </p:nvPicPr>
        <p:blipFill>
          <a:blip r:embed="rId5"/>
          <a:stretch>
            <a:fillRect/>
          </a:stretch>
        </p:blipFill>
        <p:spPr>
          <a:xfrm>
            <a:off x="2829007" y="5157622"/>
            <a:ext cx="999108" cy="1242134"/>
          </a:xfrm>
          <a:prstGeom prst="rect">
            <a:avLst/>
          </a:prstGeom>
        </p:spPr>
      </p:pic>
      <p:sp>
        <p:nvSpPr>
          <p:cNvPr id="5" name="Content Placeholder 4"/>
          <p:cNvSpPr>
            <a:spLocks noGrp="1"/>
          </p:cNvSpPr>
          <p:nvPr>
            <p:ph idx="1"/>
          </p:nvPr>
        </p:nvSpPr>
        <p:spPr>
          <a:xfrm>
            <a:off x="1828800" y="2805348"/>
            <a:ext cx="7696200" cy="1460500"/>
          </a:xfrm>
        </p:spPr>
        <p:txBody>
          <a:bodyPr rtlCol="0">
            <a:noAutofit/>
          </a:bodyPr>
          <a:lstStyle/>
          <a:p>
            <a:pPr marL="0" indent="0" fontAlgn="auto">
              <a:lnSpc>
                <a:spcPct val="110000"/>
              </a:lnSpc>
              <a:spcAft>
                <a:spcPts val="0"/>
              </a:spcAft>
              <a:buFont typeface="Arial" pitchFamily="34" charset="0"/>
              <a:buNone/>
              <a:defRPr/>
            </a:pPr>
            <a:endParaRPr lang="en-US" sz="2600" dirty="0" smtClean="0">
              <a:solidFill>
                <a:schemeClr val="tx1">
                  <a:lumMod val="65000"/>
                  <a:lumOff val="35000"/>
                </a:schemeClr>
              </a:solidFill>
              <a:ea typeface="+mn-ea"/>
              <a:cs typeface="+mn-cs"/>
            </a:endParaRPr>
          </a:p>
          <a:p>
            <a:pPr marL="0" indent="0" fontAlgn="auto">
              <a:lnSpc>
                <a:spcPct val="110000"/>
              </a:lnSpc>
              <a:spcAft>
                <a:spcPts val="0"/>
              </a:spcAft>
              <a:buFont typeface="Arial" pitchFamily="34" charset="0"/>
              <a:buNone/>
              <a:defRPr/>
            </a:pPr>
            <a:r>
              <a:rPr lang="en-US" sz="2600" dirty="0" smtClean="0">
                <a:solidFill>
                  <a:schemeClr val="tx1">
                    <a:lumMod val="65000"/>
                    <a:lumOff val="35000"/>
                  </a:schemeClr>
                </a:solidFill>
                <a:ea typeface="+mn-ea"/>
                <a:cs typeface="+mn-cs"/>
              </a:rPr>
              <a:t>Stefan Pulst, Chair of Neurology, University of Utah</a:t>
            </a:r>
            <a:endParaRPr lang="en-US" sz="2600" dirty="0">
              <a:solidFill>
                <a:schemeClr val="tx1">
                  <a:lumMod val="65000"/>
                  <a:lumOff val="35000"/>
                </a:schemeClr>
              </a:solidFill>
              <a:ea typeface="+mn-ea"/>
              <a:cs typeface="+mn-cs"/>
            </a:endParaRPr>
          </a:p>
          <a:p>
            <a:pPr marL="457200" lvl="1" indent="0" fontAlgn="auto">
              <a:lnSpc>
                <a:spcPct val="110000"/>
              </a:lnSpc>
              <a:spcAft>
                <a:spcPts val="0"/>
              </a:spcAft>
              <a:buFont typeface="Arial" pitchFamily="34" charset="0"/>
              <a:buNone/>
              <a:defRPr/>
            </a:pPr>
            <a:r>
              <a:rPr lang="en-US" sz="2000" dirty="0" smtClean="0">
                <a:solidFill>
                  <a:schemeClr val="tx1">
                    <a:lumMod val="65000"/>
                    <a:lumOff val="35000"/>
                  </a:schemeClr>
                </a:solidFill>
                <a:ea typeface="+mn-ea"/>
              </a:rPr>
              <a:t>	Discoverer of the SCA2 gene</a:t>
            </a:r>
          </a:p>
        </p:txBody>
      </p:sp>
      <p:sp>
        <p:nvSpPr>
          <p:cNvPr id="3" name="Rectangle 2"/>
          <p:cNvSpPr/>
          <p:nvPr/>
        </p:nvSpPr>
        <p:spPr>
          <a:xfrm>
            <a:off x="3744435" y="191869"/>
            <a:ext cx="3733800" cy="646331"/>
          </a:xfrm>
          <a:prstGeom prst="rect">
            <a:avLst/>
          </a:prstGeom>
        </p:spPr>
        <p:txBody>
          <a:bodyPr wrap="square">
            <a:spAutoFit/>
          </a:bodyPr>
          <a:lstStyle/>
          <a:p>
            <a:pPr>
              <a:defRPr/>
            </a:pPr>
            <a:r>
              <a:rPr lang="en-US" sz="3600" dirty="0" smtClean="0">
                <a:solidFill>
                  <a:schemeClr val="tx1">
                    <a:lumMod val="65000"/>
                    <a:lumOff val="35000"/>
                  </a:schemeClr>
                </a:solidFill>
                <a:ea typeface="+mn-ea"/>
                <a:cs typeface="+mn-cs"/>
              </a:rPr>
              <a:t>Our Team</a:t>
            </a:r>
            <a:endParaRPr lang="en-US" sz="3600" dirty="0">
              <a:solidFill>
                <a:schemeClr val="tx1">
                  <a:lumMod val="65000"/>
                  <a:lumOff val="35000"/>
                </a:schemeClr>
              </a:solidFill>
              <a:ea typeface="+mn-ea"/>
              <a:cs typeface="+mn-cs"/>
            </a:endParaRPr>
          </a:p>
        </p:txBody>
      </p:sp>
      <p:pic>
        <p:nvPicPr>
          <p:cNvPr id="21509"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6504" y="4407352"/>
            <a:ext cx="15494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295400"/>
            <a:ext cx="116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stretch>
            <a:fillRect/>
          </a:stretch>
        </p:blipFill>
        <p:spPr>
          <a:xfrm>
            <a:off x="2062528" y="4265848"/>
            <a:ext cx="1214072" cy="891752"/>
          </a:xfrm>
          <a:prstGeom prst="rect">
            <a:avLst/>
          </a:prstGeom>
        </p:spPr>
      </p:pic>
      <p:pic>
        <p:nvPicPr>
          <p:cNvPr id="7" name="Picture 6"/>
          <p:cNvPicPr>
            <a:picLocks noChangeAspect="1"/>
          </p:cNvPicPr>
          <p:nvPr/>
        </p:nvPicPr>
        <p:blipFill>
          <a:blip r:embed="rId9"/>
          <a:stretch>
            <a:fillRect/>
          </a:stretch>
        </p:blipFill>
        <p:spPr>
          <a:xfrm>
            <a:off x="3744435" y="4223518"/>
            <a:ext cx="1197929" cy="1346577"/>
          </a:xfrm>
          <a:prstGeom prst="rect">
            <a:avLst/>
          </a:prstGeom>
        </p:spPr>
      </p:pic>
      <p:pic>
        <p:nvPicPr>
          <p:cNvPr id="8" name="Picture 7"/>
          <p:cNvPicPr>
            <a:picLocks noChangeAspect="1"/>
          </p:cNvPicPr>
          <p:nvPr/>
        </p:nvPicPr>
        <p:blipFill>
          <a:blip r:embed="rId10"/>
          <a:stretch>
            <a:fillRect/>
          </a:stretch>
        </p:blipFill>
        <p:spPr>
          <a:xfrm>
            <a:off x="3286714" y="1498963"/>
            <a:ext cx="1383365" cy="1549037"/>
          </a:xfrm>
          <a:prstGeom prst="rect">
            <a:avLst/>
          </a:prstGeom>
        </p:spPr>
      </p:pic>
      <p:sp>
        <p:nvSpPr>
          <p:cNvPr id="9" name="Rectangle 8"/>
          <p:cNvSpPr/>
          <p:nvPr/>
        </p:nvSpPr>
        <p:spPr>
          <a:xfrm>
            <a:off x="1838178" y="971340"/>
            <a:ext cx="7153422" cy="898707"/>
          </a:xfrm>
          <a:prstGeom prst="rect">
            <a:avLst/>
          </a:prstGeom>
        </p:spPr>
        <p:txBody>
          <a:bodyPr wrap="square">
            <a:spAutoFit/>
          </a:bodyPr>
          <a:lstStyle/>
          <a:p>
            <a:pPr>
              <a:lnSpc>
                <a:spcPct val="110000"/>
              </a:lnSpc>
              <a:defRPr/>
            </a:pPr>
            <a:r>
              <a:rPr lang="en-US" sz="2400" dirty="0">
                <a:solidFill>
                  <a:schemeClr val="tx1">
                    <a:lumMod val="65000"/>
                    <a:lumOff val="35000"/>
                  </a:schemeClr>
                </a:solidFill>
              </a:rPr>
              <a:t>Daniel </a:t>
            </a:r>
            <a:r>
              <a:rPr lang="en-US" sz="2400" dirty="0" err="1">
                <a:solidFill>
                  <a:schemeClr val="tx1">
                    <a:lumMod val="65000"/>
                    <a:lumOff val="35000"/>
                  </a:schemeClr>
                </a:solidFill>
              </a:rPr>
              <a:t>Scoles</a:t>
            </a:r>
            <a:r>
              <a:rPr lang="en-US" sz="2400" dirty="0">
                <a:solidFill>
                  <a:schemeClr val="tx1">
                    <a:lumMod val="65000"/>
                    <a:lumOff val="35000"/>
                  </a:schemeClr>
                </a:solidFill>
              </a:rPr>
              <a:t>, Associate Professor, University of Utah</a:t>
            </a:r>
          </a:p>
          <a:p>
            <a:pPr>
              <a:lnSpc>
                <a:spcPct val="110000"/>
              </a:lnSpc>
              <a:defRPr/>
            </a:pPr>
            <a:endParaRPr lang="en-US" sz="2400" dirty="0">
              <a:solidFill>
                <a:schemeClr val="tx1">
                  <a:lumMod val="65000"/>
                  <a:lumOff val="35000"/>
                </a:schemeClr>
              </a:solidFill>
            </a:endParaRPr>
          </a:p>
        </p:txBody>
      </p:sp>
      <p:pic>
        <p:nvPicPr>
          <p:cNvPr id="10" name="Picture 9"/>
          <p:cNvPicPr>
            <a:picLocks noChangeAspect="1"/>
          </p:cNvPicPr>
          <p:nvPr/>
        </p:nvPicPr>
        <p:blipFill>
          <a:blip r:embed="rId11"/>
          <a:stretch>
            <a:fillRect/>
          </a:stretch>
        </p:blipFill>
        <p:spPr>
          <a:xfrm>
            <a:off x="4740864" y="1520061"/>
            <a:ext cx="1355136" cy="1527939"/>
          </a:xfrm>
          <a:prstGeom prst="rect">
            <a:avLst/>
          </a:prstGeom>
        </p:spPr>
      </p:pic>
      <p:pic>
        <p:nvPicPr>
          <p:cNvPr id="13" name="Picture 12"/>
          <p:cNvPicPr>
            <a:picLocks noChangeAspect="1"/>
          </p:cNvPicPr>
          <p:nvPr/>
        </p:nvPicPr>
        <p:blipFill>
          <a:blip r:embed="rId12"/>
          <a:stretch>
            <a:fillRect/>
          </a:stretch>
        </p:blipFill>
        <p:spPr>
          <a:xfrm>
            <a:off x="4771679" y="5157622"/>
            <a:ext cx="1214325" cy="1242134"/>
          </a:xfrm>
          <a:prstGeom prst="rect">
            <a:avLst/>
          </a:prstGeom>
        </p:spPr>
      </p:pic>
    </p:spTree>
    <p:extLst>
      <p:ext uri="{BB962C8B-B14F-4D97-AF65-F5344CB8AC3E}">
        <p14:creationId xmlns:p14="http://schemas.microsoft.com/office/powerpoint/2010/main" val="20120747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77437" y="228600"/>
            <a:ext cx="2229096" cy="677108"/>
          </a:xfrm>
          <a:prstGeom prst="rect">
            <a:avLst/>
          </a:prstGeom>
          <a:noFill/>
        </p:spPr>
        <p:txBody>
          <a:bodyPr wrap="none" rtlCol="0">
            <a:spAutoFit/>
          </a:bodyPr>
          <a:lstStyle/>
          <a:p>
            <a:r>
              <a:rPr lang="en-US" sz="3800" dirty="0" smtClean="0"/>
              <a:t>Mutations</a:t>
            </a:r>
            <a:endParaRPr lang="en-US" sz="3800" dirty="0"/>
          </a:p>
        </p:txBody>
      </p:sp>
      <p:sp>
        <p:nvSpPr>
          <p:cNvPr id="6" name="Freeform 5"/>
          <p:cNvSpPr/>
          <p:nvPr/>
        </p:nvSpPr>
        <p:spPr>
          <a:xfrm>
            <a:off x="2057400" y="1467652"/>
            <a:ext cx="3657600" cy="372603"/>
          </a:xfrm>
          <a:custGeom>
            <a:avLst/>
            <a:gdLst>
              <a:gd name="connsiteX0" fmla="*/ 0 w 3657600"/>
              <a:gd name="connsiteY0" fmla="*/ 372603 h 372603"/>
              <a:gd name="connsiteX1" fmla="*/ 1100667 w 3657600"/>
              <a:gd name="connsiteY1" fmla="*/ 69 h 372603"/>
              <a:gd name="connsiteX2" fmla="*/ 2286000 w 3657600"/>
              <a:gd name="connsiteY2" fmla="*/ 338736 h 372603"/>
              <a:gd name="connsiteX3" fmla="*/ 3657600 w 3657600"/>
              <a:gd name="connsiteY3" fmla="*/ 33936 h 372603"/>
              <a:gd name="connsiteX4" fmla="*/ 3657600 w 3657600"/>
              <a:gd name="connsiteY4" fmla="*/ 33936 h 372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372603">
                <a:moveTo>
                  <a:pt x="0" y="372603"/>
                </a:moveTo>
                <a:cubicBezTo>
                  <a:pt x="359833" y="189158"/>
                  <a:pt x="719667" y="5713"/>
                  <a:pt x="1100667" y="69"/>
                </a:cubicBezTo>
                <a:cubicBezTo>
                  <a:pt x="1481667" y="-5576"/>
                  <a:pt x="1859845" y="333092"/>
                  <a:pt x="2286000" y="338736"/>
                </a:cubicBezTo>
                <a:cubicBezTo>
                  <a:pt x="2712155" y="344380"/>
                  <a:pt x="3657600" y="33936"/>
                  <a:pt x="3657600" y="33936"/>
                </a:cubicBezTo>
                <a:lnTo>
                  <a:pt x="3657600" y="33936"/>
                </a:lnTo>
              </a:path>
            </a:pathLst>
          </a:custGeom>
          <a:ln w="76200" cmpd="sng">
            <a:solidFill>
              <a:schemeClr val="accent2">
                <a:lumMod val="75000"/>
              </a:schemeClr>
            </a:soli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705428" y="1470923"/>
            <a:ext cx="967683" cy="523220"/>
          </a:xfrm>
          <a:prstGeom prst="rect">
            <a:avLst/>
          </a:prstGeom>
          <a:noFill/>
        </p:spPr>
        <p:txBody>
          <a:bodyPr wrap="none" rtlCol="0">
            <a:spAutoFit/>
          </a:bodyPr>
          <a:lstStyle/>
          <a:p>
            <a:r>
              <a:rPr lang="en-US" sz="2800" b="1" dirty="0" smtClean="0"/>
              <a:t>Gene</a:t>
            </a:r>
            <a:endParaRPr lang="en-US" sz="2800" b="1" dirty="0"/>
          </a:p>
        </p:txBody>
      </p:sp>
      <p:sp>
        <p:nvSpPr>
          <p:cNvPr id="8" name="TextBox 7"/>
          <p:cNvSpPr txBox="1"/>
          <p:nvPr/>
        </p:nvSpPr>
        <p:spPr>
          <a:xfrm>
            <a:off x="2971800" y="1103655"/>
            <a:ext cx="424290" cy="646331"/>
          </a:xfrm>
          <a:prstGeom prst="rect">
            <a:avLst/>
          </a:prstGeom>
          <a:noFill/>
        </p:spPr>
        <p:txBody>
          <a:bodyPr wrap="none" rtlCol="0">
            <a:spAutoFit/>
          </a:bodyPr>
          <a:lstStyle/>
          <a:p>
            <a:r>
              <a:rPr lang="en-US" sz="3600" dirty="0" smtClean="0"/>
              <a:t>X</a:t>
            </a:r>
            <a:endParaRPr lang="en-US" sz="3600" dirty="0"/>
          </a:p>
        </p:txBody>
      </p:sp>
      <p:sp>
        <p:nvSpPr>
          <p:cNvPr id="9" name="Freeform 8"/>
          <p:cNvSpPr/>
          <p:nvPr/>
        </p:nvSpPr>
        <p:spPr>
          <a:xfrm rot="19234040" flipH="1">
            <a:off x="3588430" y="1741680"/>
            <a:ext cx="525768" cy="1828660"/>
          </a:xfrm>
          <a:custGeom>
            <a:avLst/>
            <a:gdLst>
              <a:gd name="connsiteX0" fmla="*/ 91833 w 1311033"/>
              <a:gd name="connsiteY0" fmla="*/ 0 h 541197"/>
              <a:gd name="connsiteX1" fmla="*/ 125700 w 1311033"/>
              <a:gd name="connsiteY1" fmla="*/ 491067 h 541197"/>
              <a:gd name="connsiteX2" fmla="*/ 1311033 w 1311033"/>
              <a:gd name="connsiteY2" fmla="*/ 524934 h 541197"/>
              <a:gd name="connsiteX0" fmla="*/ 91833 w 1565639"/>
              <a:gd name="connsiteY0" fmla="*/ 0 h 718670"/>
              <a:gd name="connsiteX1" fmla="*/ 125700 w 1565639"/>
              <a:gd name="connsiteY1" fmla="*/ 491067 h 718670"/>
              <a:gd name="connsiteX2" fmla="*/ 1565638 w 1565639"/>
              <a:gd name="connsiteY2" fmla="*/ 718670 h 718670"/>
            </a:gdLst>
            <a:ahLst/>
            <a:cxnLst>
              <a:cxn ang="0">
                <a:pos x="connsiteX0" y="connsiteY0"/>
              </a:cxn>
              <a:cxn ang="0">
                <a:pos x="connsiteX1" y="connsiteY1"/>
              </a:cxn>
              <a:cxn ang="0">
                <a:pos x="connsiteX2" y="connsiteY2"/>
              </a:cxn>
            </a:cxnLst>
            <a:rect l="l" t="t" r="r" b="b"/>
            <a:pathLst>
              <a:path w="1565639" h="718670">
                <a:moveTo>
                  <a:pt x="91833" y="0"/>
                </a:moveTo>
                <a:cubicBezTo>
                  <a:pt x="7166" y="201789"/>
                  <a:pt x="-77500" y="403578"/>
                  <a:pt x="125700" y="491067"/>
                </a:cubicBezTo>
                <a:cubicBezTo>
                  <a:pt x="328900" y="578556"/>
                  <a:pt x="1565638" y="718670"/>
                  <a:pt x="1565638" y="718670"/>
                </a:cubicBezTo>
              </a:path>
            </a:pathLst>
          </a:custGeom>
          <a:ln w="38100" cmpd="sng">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4876800" y="3036381"/>
            <a:ext cx="2467650" cy="2746422"/>
          </a:xfrm>
          <a:prstGeom prst="rect">
            <a:avLst/>
          </a:prstGeom>
        </p:spPr>
      </p:pic>
      <p:grpSp>
        <p:nvGrpSpPr>
          <p:cNvPr id="16" name="Group 15"/>
          <p:cNvGrpSpPr/>
          <p:nvPr/>
        </p:nvGrpSpPr>
        <p:grpSpPr>
          <a:xfrm>
            <a:off x="1753785" y="2895600"/>
            <a:ext cx="1631209" cy="3137588"/>
            <a:chOff x="3205036" y="1639104"/>
            <a:chExt cx="1631209" cy="3137588"/>
          </a:xfrm>
        </p:grpSpPr>
        <p:pic>
          <p:nvPicPr>
            <p:cNvPr id="2" name="Picture 1"/>
            <p:cNvPicPr>
              <a:picLocks noChangeAspect="1"/>
            </p:cNvPicPr>
            <p:nvPr/>
          </p:nvPicPr>
          <p:blipFill>
            <a:blip r:embed="rId3"/>
            <a:stretch>
              <a:fillRect/>
            </a:stretch>
          </p:blipFill>
          <p:spPr>
            <a:xfrm rot="18242579" flipV="1">
              <a:off x="2554506" y="2289634"/>
              <a:ext cx="2932270" cy="1631209"/>
            </a:xfrm>
            <a:prstGeom prst="rect">
              <a:avLst/>
            </a:prstGeom>
          </p:spPr>
        </p:pic>
        <p:sp>
          <p:nvSpPr>
            <p:cNvPr id="15" name="Oval 14"/>
            <p:cNvSpPr/>
            <p:nvPr/>
          </p:nvSpPr>
          <p:spPr>
            <a:xfrm>
              <a:off x="3735469" y="4471892"/>
              <a:ext cx="285172" cy="304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ight Arrow 17"/>
          <p:cNvSpPr/>
          <p:nvPr/>
        </p:nvSpPr>
        <p:spPr>
          <a:xfrm>
            <a:off x="4065979" y="4419600"/>
            <a:ext cx="810821" cy="5334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7651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par>
                                <p:cTn id="15" presetID="3" presetClass="entr" presetSubtype="1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linds(horizontal)">
                                      <p:cBhvr>
                                        <p:cTn id="20" dur="500"/>
                                        <p:tgtEl>
                                          <p:spTgt spid="1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87506" y="24824"/>
            <a:ext cx="5751494" cy="584776"/>
          </a:xfrm>
          <a:prstGeom prst="rect">
            <a:avLst/>
          </a:prstGeom>
          <a:noFill/>
        </p:spPr>
        <p:txBody>
          <a:bodyPr wrap="none" rtlCol="0">
            <a:spAutoFit/>
          </a:bodyPr>
          <a:lstStyle/>
          <a:p>
            <a:r>
              <a:rPr lang="en-US" sz="3200" dirty="0" err="1" smtClean="0"/>
              <a:t>Polyglutamine</a:t>
            </a:r>
            <a:r>
              <a:rPr lang="en-US" sz="3200" dirty="0" smtClean="0"/>
              <a:t> Disease Mutations</a:t>
            </a:r>
            <a:endParaRPr lang="en-US" sz="3200" dirty="0"/>
          </a:p>
        </p:txBody>
      </p:sp>
      <p:cxnSp>
        <p:nvCxnSpPr>
          <p:cNvPr id="26" name="Straight Connector 25"/>
          <p:cNvCxnSpPr/>
          <p:nvPr/>
        </p:nvCxnSpPr>
        <p:spPr>
          <a:xfrm flipV="1">
            <a:off x="1375192" y="1928188"/>
            <a:ext cx="497170" cy="1066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2058629" y="1928188"/>
            <a:ext cx="526952" cy="1066800"/>
          </a:xfrm>
          <a:prstGeom prst="line">
            <a:avLst/>
          </a:prstGeom>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757125" y="1928188"/>
            <a:ext cx="3657600" cy="372603"/>
          </a:xfrm>
          <a:custGeom>
            <a:avLst/>
            <a:gdLst>
              <a:gd name="connsiteX0" fmla="*/ 0 w 3657600"/>
              <a:gd name="connsiteY0" fmla="*/ 372603 h 372603"/>
              <a:gd name="connsiteX1" fmla="*/ 1100667 w 3657600"/>
              <a:gd name="connsiteY1" fmla="*/ 69 h 372603"/>
              <a:gd name="connsiteX2" fmla="*/ 2286000 w 3657600"/>
              <a:gd name="connsiteY2" fmla="*/ 338736 h 372603"/>
              <a:gd name="connsiteX3" fmla="*/ 3657600 w 3657600"/>
              <a:gd name="connsiteY3" fmla="*/ 33936 h 372603"/>
              <a:gd name="connsiteX4" fmla="*/ 3657600 w 3657600"/>
              <a:gd name="connsiteY4" fmla="*/ 33936 h 372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372603">
                <a:moveTo>
                  <a:pt x="0" y="372603"/>
                </a:moveTo>
                <a:cubicBezTo>
                  <a:pt x="359833" y="189158"/>
                  <a:pt x="719667" y="5713"/>
                  <a:pt x="1100667" y="69"/>
                </a:cubicBezTo>
                <a:cubicBezTo>
                  <a:pt x="1481667" y="-5576"/>
                  <a:pt x="1859845" y="333092"/>
                  <a:pt x="2286000" y="338736"/>
                </a:cubicBezTo>
                <a:cubicBezTo>
                  <a:pt x="2712155" y="344380"/>
                  <a:pt x="3657600" y="33936"/>
                  <a:pt x="3657600" y="33936"/>
                </a:cubicBezTo>
                <a:lnTo>
                  <a:pt x="3657600" y="33936"/>
                </a:lnTo>
              </a:path>
            </a:pathLst>
          </a:custGeom>
          <a:ln w="76200" cmpd="sng">
            <a:solidFill>
              <a:schemeClr val="accent2">
                <a:lumMod val="75000"/>
              </a:schemeClr>
            </a:soli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Arrow Connector 2"/>
          <p:cNvCxnSpPr/>
          <p:nvPr/>
        </p:nvCxnSpPr>
        <p:spPr>
          <a:xfrm>
            <a:off x="1738914" y="3375988"/>
            <a:ext cx="461136" cy="0"/>
          </a:xfrm>
          <a:prstGeom prst="straightConnector1">
            <a:avLst/>
          </a:prstGeom>
          <a:ln w="28575" cmpd="sng">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93895" y="1299478"/>
            <a:ext cx="3483596" cy="400110"/>
          </a:xfrm>
          <a:prstGeom prst="rect">
            <a:avLst/>
          </a:prstGeom>
          <a:noFill/>
        </p:spPr>
        <p:txBody>
          <a:bodyPr wrap="none" rtlCol="0">
            <a:spAutoFit/>
          </a:bodyPr>
          <a:lstStyle/>
          <a:p>
            <a:r>
              <a:rPr lang="en-US" sz="2000" dirty="0" smtClean="0"/>
              <a:t>Unstable CAG repeat expansion</a:t>
            </a:r>
            <a:endParaRPr lang="en-US" sz="2000" dirty="0"/>
          </a:p>
        </p:txBody>
      </p:sp>
      <p:sp>
        <p:nvSpPr>
          <p:cNvPr id="22" name="TextBox 21"/>
          <p:cNvSpPr txBox="1"/>
          <p:nvPr/>
        </p:nvSpPr>
        <p:spPr>
          <a:xfrm>
            <a:off x="757125" y="2690188"/>
            <a:ext cx="2404737" cy="369332"/>
          </a:xfrm>
          <a:prstGeom prst="rect">
            <a:avLst/>
          </a:prstGeom>
          <a:solidFill>
            <a:srgbClr val="FFFFFF"/>
          </a:solidFill>
          <a:ln>
            <a:solidFill>
              <a:schemeClr val="tx1"/>
            </a:solidFill>
          </a:ln>
        </p:spPr>
        <p:txBody>
          <a:bodyPr wrap="none" rtlCol="0">
            <a:spAutoFit/>
          </a:bodyPr>
          <a:lstStyle/>
          <a:p>
            <a:r>
              <a:rPr lang="en-US" dirty="0" smtClean="0"/>
              <a:t>CAG CAG CAG CAG CAG</a:t>
            </a:r>
            <a:endParaRPr lang="en-US" dirty="0"/>
          </a:p>
        </p:txBody>
      </p:sp>
      <p:pic>
        <p:nvPicPr>
          <p:cNvPr id="5" name="Picture 4"/>
          <p:cNvPicPr>
            <a:picLocks noChangeAspect="1"/>
          </p:cNvPicPr>
          <p:nvPr/>
        </p:nvPicPr>
        <p:blipFill>
          <a:blip r:embed="rId2"/>
          <a:stretch>
            <a:fillRect/>
          </a:stretch>
        </p:blipFill>
        <p:spPr>
          <a:xfrm>
            <a:off x="3581400" y="3059520"/>
            <a:ext cx="5207000" cy="35179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Lst>
          </a:blip>
          <a:stretch>
            <a:fillRect/>
          </a:stretch>
        </p:blipFill>
        <p:spPr>
          <a:xfrm>
            <a:off x="5105401" y="829507"/>
            <a:ext cx="3863436" cy="3521771"/>
          </a:xfrm>
          <a:prstGeom prst="rect">
            <a:avLst/>
          </a:prstGeom>
        </p:spPr>
      </p:pic>
      <p:grpSp>
        <p:nvGrpSpPr>
          <p:cNvPr id="9" name="Group 8"/>
          <p:cNvGrpSpPr/>
          <p:nvPr/>
        </p:nvGrpSpPr>
        <p:grpSpPr>
          <a:xfrm>
            <a:off x="250153" y="4724400"/>
            <a:ext cx="2831975" cy="1969680"/>
            <a:chOff x="250153" y="4724400"/>
            <a:chExt cx="2831975" cy="1969680"/>
          </a:xfrm>
        </p:grpSpPr>
        <p:grpSp>
          <p:nvGrpSpPr>
            <p:cNvPr id="7" name="Group 6"/>
            <p:cNvGrpSpPr/>
            <p:nvPr/>
          </p:nvGrpSpPr>
          <p:grpSpPr>
            <a:xfrm>
              <a:off x="250153" y="4724400"/>
              <a:ext cx="2831975" cy="1969680"/>
              <a:chOff x="250153" y="4724400"/>
              <a:chExt cx="2831975" cy="1969680"/>
            </a:xfrm>
          </p:grpSpPr>
          <p:pic>
            <p:nvPicPr>
              <p:cNvPr id="6" name="Picture 5"/>
              <p:cNvPicPr>
                <a:picLocks noChangeAspect="1"/>
              </p:cNvPicPr>
              <p:nvPr/>
            </p:nvPicPr>
            <p:blipFill>
              <a:blip r:embed="rId5"/>
              <a:stretch>
                <a:fillRect/>
              </a:stretch>
            </p:blipFill>
            <p:spPr>
              <a:xfrm>
                <a:off x="663957" y="5334000"/>
                <a:ext cx="2292955" cy="1360080"/>
              </a:xfrm>
              <a:prstGeom prst="rect">
                <a:avLst/>
              </a:prstGeom>
            </p:spPr>
          </p:pic>
          <p:sp>
            <p:nvSpPr>
              <p:cNvPr id="2" name="TextBox 1"/>
              <p:cNvSpPr txBox="1"/>
              <p:nvPr/>
            </p:nvSpPr>
            <p:spPr>
              <a:xfrm>
                <a:off x="250153" y="4724400"/>
                <a:ext cx="2831975" cy="923330"/>
              </a:xfrm>
              <a:prstGeom prst="rect">
                <a:avLst/>
              </a:prstGeom>
              <a:noFill/>
            </p:spPr>
            <p:txBody>
              <a:bodyPr wrap="square" rtlCol="0">
                <a:spAutoFit/>
              </a:bodyPr>
              <a:lstStyle/>
              <a:p>
                <a:r>
                  <a:rPr lang="en-US" dirty="0" smtClean="0"/>
                  <a:t>Images from Stanford’s HD Outreach Project website </a:t>
                </a:r>
              </a:p>
              <a:p>
                <a:endParaRPr lang="en-US" dirty="0"/>
              </a:p>
            </p:txBody>
          </p:sp>
        </p:grpSp>
        <p:sp>
          <p:nvSpPr>
            <p:cNvPr id="8" name="Rounded Rectangle 7"/>
            <p:cNvSpPr/>
            <p:nvPr/>
          </p:nvSpPr>
          <p:spPr>
            <a:xfrm>
              <a:off x="250153" y="4739699"/>
              <a:ext cx="2706759" cy="185302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5179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1000" fill="hold"/>
                                        <p:tgtEl>
                                          <p:spTgt spid="3"/>
                                        </p:tgtEl>
                                      </p:cBhvr>
                                      <p:by x="400000" y="400000"/>
                                    </p:animScale>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1000" fill="hold"/>
                                        <p:tgtEl>
                                          <p:spTgt spid="4"/>
                                        </p:tgtEl>
                                      </p:cBhvr>
                                      <p:by x="50000" y="50000"/>
                                    </p:animScale>
                                  </p:childTnLst>
                                </p:cTn>
                              </p:par>
                              <p:par>
                                <p:cTn id="18" presetID="0" presetClass="path" presetSubtype="0" accel="50000" decel="50000" fill="hold" nodeType="withEffect">
                                  <p:stCondLst>
                                    <p:cond delay="0"/>
                                  </p:stCondLst>
                                  <p:childTnLst>
                                    <p:animMotion origin="layout" path="M 1.38889E-6 1.11111E-6 L 0.00833 -0.1 " pathEditMode="relative" ptsTypes="AA">
                                      <p:cBhvr>
                                        <p:cTn id="19" dur="500" fill="hold"/>
                                        <p:tgtEl>
                                          <p:spTgt spid="4"/>
                                        </p:tgtEl>
                                        <p:attrNameLst>
                                          <p:attrName>ppt_x</p:attrName>
                                          <p:attrName>ppt_y</p:attrName>
                                        </p:attrNameLst>
                                      </p:cBhvr>
                                    </p:animMotion>
                                  </p:childTnLst>
                                </p:cTn>
                              </p:par>
                            </p:childTnLst>
                          </p:cTn>
                        </p:par>
                        <p:par>
                          <p:cTn id="20" fill="hold">
                            <p:stCondLst>
                              <p:cond delay="1000"/>
                            </p:stCondLst>
                            <p:childTnLst>
                              <p:par>
                                <p:cTn id="21" presetID="18" presetClass="entr" presetSubtype="12"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69657" y="238780"/>
            <a:ext cx="2270173" cy="584776"/>
          </a:xfrm>
          <a:prstGeom prst="rect">
            <a:avLst/>
          </a:prstGeom>
        </p:spPr>
        <p:txBody>
          <a:bodyPr wrap="none">
            <a:spAutoFit/>
          </a:bodyPr>
          <a:lstStyle/>
          <a:p>
            <a:r>
              <a:rPr lang="en-US" sz="3200" b="1" dirty="0" smtClean="0">
                <a:solidFill>
                  <a:prstClr val="black"/>
                </a:solidFill>
              </a:rPr>
              <a:t>Anticipation</a:t>
            </a:r>
            <a:endParaRPr lang="en-US" sz="2800" b="1" dirty="0"/>
          </a:p>
        </p:txBody>
      </p:sp>
      <p:grpSp>
        <p:nvGrpSpPr>
          <p:cNvPr id="11" name="Group 10"/>
          <p:cNvGrpSpPr/>
          <p:nvPr/>
        </p:nvGrpSpPr>
        <p:grpSpPr>
          <a:xfrm>
            <a:off x="3200400" y="1613662"/>
            <a:ext cx="3104691" cy="4373889"/>
            <a:chOff x="5463575" y="1840468"/>
            <a:chExt cx="3104691" cy="4373889"/>
          </a:xfrm>
        </p:grpSpPr>
        <p:grpSp>
          <p:nvGrpSpPr>
            <p:cNvPr id="12" name="Group 11"/>
            <p:cNvGrpSpPr/>
            <p:nvPr/>
          </p:nvGrpSpPr>
          <p:grpSpPr>
            <a:xfrm>
              <a:off x="5463575" y="1840468"/>
              <a:ext cx="837853" cy="4294663"/>
              <a:chOff x="5463575" y="1840468"/>
              <a:chExt cx="837853" cy="4294663"/>
            </a:xfrm>
          </p:grpSpPr>
          <p:sp>
            <p:nvSpPr>
              <p:cNvPr id="14" name="TextBox 13"/>
              <p:cNvSpPr txBox="1"/>
              <p:nvPr/>
            </p:nvSpPr>
            <p:spPr>
              <a:xfrm>
                <a:off x="5480508" y="1840468"/>
                <a:ext cx="820920" cy="369332"/>
              </a:xfrm>
              <a:prstGeom prst="rect">
                <a:avLst/>
              </a:prstGeom>
              <a:noFill/>
            </p:spPr>
            <p:txBody>
              <a:bodyPr wrap="none" rtlCol="0">
                <a:spAutoFit/>
              </a:bodyPr>
              <a:lstStyle/>
              <a:p>
                <a:r>
                  <a:rPr lang="en-US" dirty="0" smtClean="0"/>
                  <a:t>CAG35</a:t>
                </a:r>
                <a:endParaRPr lang="en-US" dirty="0"/>
              </a:p>
            </p:txBody>
          </p:sp>
          <p:sp>
            <p:nvSpPr>
              <p:cNvPr id="15" name="TextBox 14"/>
              <p:cNvSpPr txBox="1"/>
              <p:nvPr/>
            </p:nvSpPr>
            <p:spPr>
              <a:xfrm>
                <a:off x="5463575" y="5765799"/>
                <a:ext cx="820920" cy="369332"/>
              </a:xfrm>
              <a:prstGeom prst="rect">
                <a:avLst/>
              </a:prstGeom>
              <a:noFill/>
            </p:spPr>
            <p:txBody>
              <a:bodyPr wrap="none" rtlCol="0">
                <a:spAutoFit/>
              </a:bodyPr>
              <a:lstStyle/>
              <a:p>
                <a:r>
                  <a:rPr lang="en-US" dirty="0" smtClean="0"/>
                  <a:t>CAG48</a:t>
                </a:r>
                <a:endParaRPr lang="en-US" dirty="0"/>
              </a:p>
            </p:txBody>
          </p:sp>
          <p:cxnSp>
            <p:nvCxnSpPr>
              <p:cNvPr id="16" name="Straight Arrow Connector 15"/>
              <p:cNvCxnSpPr/>
              <p:nvPr/>
            </p:nvCxnSpPr>
            <p:spPr>
              <a:xfrm>
                <a:off x="5867400" y="2438400"/>
                <a:ext cx="0" cy="3200400"/>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grpSp>
        <p:pic>
          <p:nvPicPr>
            <p:cNvPr id="13" name="Picture 12"/>
            <p:cNvPicPr>
              <a:picLocks noChangeAspect="1"/>
            </p:cNvPicPr>
            <p:nvPr/>
          </p:nvPicPr>
          <p:blipFill>
            <a:blip r:embed="rId2"/>
            <a:stretch>
              <a:fillRect/>
            </a:stretch>
          </p:blipFill>
          <p:spPr>
            <a:xfrm>
              <a:off x="6316133" y="1901062"/>
              <a:ext cx="2252133" cy="4313295"/>
            </a:xfrm>
            <a:prstGeom prst="rect">
              <a:avLst/>
            </a:prstGeom>
          </p:spPr>
        </p:pic>
      </p:grpSp>
      <p:grpSp>
        <p:nvGrpSpPr>
          <p:cNvPr id="3" name="Group 2"/>
          <p:cNvGrpSpPr/>
          <p:nvPr/>
        </p:nvGrpSpPr>
        <p:grpSpPr>
          <a:xfrm>
            <a:off x="5108603" y="838200"/>
            <a:ext cx="3865476" cy="5833534"/>
            <a:chOff x="5108603" y="838200"/>
            <a:chExt cx="3865476" cy="5833534"/>
          </a:xfrm>
        </p:grpSpPr>
        <p:grpSp>
          <p:nvGrpSpPr>
            <p:cNvPr id="2" name="Group 1"/>
            <p:cNvGrpSpPr/>
            <p:nvPr/>
          </p:nvGrpSpPr>
          <p:grpSpPr>
            <a:xfrm>
              <a:off x="5367007" y="838200"/>
              <a:ext cx="3607072" cy="5596467"/>
              <a:chOff x="5367007" y="838200"/>
              <a:chExt cx="3607072" cy="5596467"/>
            </a:xfrm>
          </p:grpSpPr>
          <p:pic>
            <p:nvPicPr>
              <p:cNvPr id="4" name="Picture 3"/>
              <p:cNvPicPr>
                <a:picLocks noChangeAspect="1"/>
              </p:cNvPicPr>
              <p:nvPr/>
            </p:nvPicPr>
            <p:blipFill>
              <a:blip r:embed="rId3"/>
              <a:stretch>
                <a:fillRect/>
              </a:stretch>
            </p:blipFill>
            <p:spPr>
              <a:xfrm>
                <a:off x="5367008" y="1299865"/>
                <a:ext cx="2972090" cy="2256648"/>
              </a:xfrm>
              <a:prstGeom prst="rect">
                <a:avLst/>
              </a:prstGeom>
            </p:spPr>
          </p:pic>
          <p:sp>
            <p:nvSpPr>
              <p:cNvPr id="5" name="TextBox 4"/>
              <p:cNvSpPr txBox="1"/>
              <p:nvPr/>
            </p:nvSpPr>
            <p:spPr>
              <a:xfrm>
                <a:off x="6572847" y="1526321"/>
                <a:ext cx="1954381" cy="369332"/>
              </a:xfrm>
              <a:prstGeom prst="rect">
                <a:avLst/>
              </a:prstGeom>
              <a:noFill/>
            </p:spPr>
            <p:txBody>
              <a:bodyPr wrap="none" rtlCol="0">
                <a:spAutoFit/>
              </a:bodyPr>
              <a:lstStyle/>
              <a:p>
                <a:r>
                  <a:rPr lang="en-US" dirty="0" smtClean="0"/>
                  <a:t>CAG&gt;36 causes HD</a:t>
                </a:r>
                <a:endParaRPr lang="en-US" dirty="0"/>
              </a:p>
            </p:txBody>
          </p:sp>
          <p:pic>
            <p:nvPicPr>
              <p:cNvPr id="7" name="Picture 6"/>
              <p:cNvPicPr>
                <a:picLocks noChangeAspect="1"/>
              </p:cNvPicPr>
              <p:nvPr/>
            </p:nvPicPr>
            <p:blipFill>
              <a:blip r:embed="rId4"/>
              <a:stretch>
                <a:fillRect/>
              </a:stretch>
            </p:blipFill>
            <p:spPr>
              <a:xfrm>
                <a:off x="5367007" y="4314489"/>
                <a:ext cx="3089490" cy="2120178"/>
              </a:xfrm>
              <a:prstGeom prst="rect">
                <a:avLst/>
              </a:prstGeom>
            </p:spPr>
          </p:pic>
          <p:sp>
            <p:nvSpPr>
              <p:cNvPr id="8" name="TextBox 7"/>
              <p:cNvSpPr txBox="1"/>
              <p:nvPr/>
            </p:nvSpPr>
            <p:spPr>
              <a:xfrm>
                <a:off x="6829254" y="4736068"/>
                <a:ext cx="2144825" cy="369332"/>
              </a:xfrm>
              <a:prstGeom prst="rect">
                <a:avLst/>
              </a:prstGeom>
              <a:noFill/>
            </p:spPr>
            <p:txBody>
              <a:bodyPr wrap="none" rtlCol="0">
                <a:spAutoFit/>
              </a:bodyPr>
              <a:lstStyle/>
              <a:p>
                <a:r>
                  <a:rPr lang="en-US" dirty="0" smtClean="0"/>
                  <a:t>CAG&gt;32 causes SCA2</a:t>
                </a:r>
                <a:endParaRPr lang="en-US" dirty="0"/>
              </a:p>
            </p:txBody>
          </p:sp>
          <p:sp>
            <p:nvSpPr>
              <p:cNvPr id="9" name="Rectangle 8"/>
              <p:cNvSpPr/>
              <p:nvPr/>
            </p:nvSpPr>
            <p:spPr>
              <a:xfrm>
                <a:off x="5638800" y="838200"/>
                <a:ext cx="2826164" cy="461665"/>
              </a:xfrm>
              <a:prstGeom prst="rect">
                <a:avLst/>
              </a:prstGeom>
            </p:spPr>
            <p:txBody>
              <a:bodyPr wrap="none">
                <a:spAutoFit/>
              </a:bodyPr>
              <a:lstStyle/>
              <a:p>
                <a:r>
                  <a:rPr lang="en-US" sz="2400" dirty="0" smtClean="0">
                    <a:solidFill>
                      <a:prstClr val="black"/>
                    </a:solidFill>
                  </a:rPr>
                  <a:t>Huntington’s Disease</a:t>
                </a:r>
                <a:endParaRPr lang="en-US" sz="2400" dirty="0"/>
              </a:p>
            </p:txBody>
          </p:sp>
          <p:sp>
            <p:nvSpPr>
              <p:cNvPr id="10" name="Rectangle 9"/>
              <p:cNvSpPr/>
              <p:nvPr/>
            </p:nvSpPr>
            <p:spPr>
              <a:xfrm>
                <a:off x="6477000" y="3957935"/>
                <a:ext cx="824264" cy="461665"/>
              </a:xfrm>
              <a:prstGeom prst="rect">
                <a:avLst/>
              </a:prstGeom>
            </p:spPr>
            <p:txBody>
              <a:bodyPr wrap="none">
                <a:spAutoFit/>
              </a:bodyPr>
              <a:lstStyle/>
              <a:p>
                <a:r>
                  <a:rPr lang="en-US" sz="2400" dirty="0" smtClean="0">
                    <a:solidFill>
                      <a:prstClr val="black"/>
                    </a:solidFill>
                  </a:rPr>
                  <a:t>SCA2</a:t>
                </a:r>
                <a:endParaRPr lang="en-US" sz="2400" dirty="0"/>
              </a:p>
            </p:txBody>
          </p:sp>
        </p:grpSp>
        <p:sp>
          <p:nvSpPr>
            <p:cNvPr id="17" name="Rectangle 16"/>
            <p:cNvSpPr/>
            <p:nvPr/>
          </p:nvSpPr>
          <p:spPr>
            <a:xfrm>
              <a:off x="6492858" y="3364468"/>
              <a:ext cx="1279542" cy="369332"/>
            </a:xfrm>
            <a:prstGeom prst="rect">
              <a:avLst/>
            </a:prstGeom>
            <a:solidFill>
              <a:srgbClr val="FFFFFF"/>
            </a:solidFill>
          </p:spPr>
          <p:txBody>
            <a:bodyPr wrap="none">
              <a:spAutoFit/>
            </a:bodyPr>
            <a:lstStyle/>
            <a:p>
              <a:r>
                <a:rPr lang="en-US" dirty="0" smtClean="0">
                  <a:solidFill>
                    <a:prstClr val="black"/>
                  </a:solidFill>
                </a:rPr>
                <a:t>CAG Length</a:t>
              </a:r>
              <a:endParaRPr lang="en-US" dirty="0"/>
            </a:p>
          </p:txBody>
        </p:sp>
        <p:sp>
          <p:nvSpPr>
            <p:cNvPr id="18" name="Rectangle 17"/>
            <p:cNvSpPr/>
            <p:nvPr/>
          </p:nvSpPr>
          <p:spPr>
            <a:xfrm>
              <a:off x="6400800" y="6302402"/>
              <a:ext cx="1279542" cy="369332"/>
            </a:xfrm>
            <a:prstGeom prst="rect">
              <a:avLst/>
            </a:prstGeom>
            <a:solidFill>
              <a:srgbClr val="FFFFFF"/>
            </a:solidFill>
          </p:spPr>
          <p:txBody>
            <a:bodyPr wrap="none">
              <a:spAutoFit/>
            </a:bodyPr>
            <a:lstStyle/>
            <a:p>
              <a:r>
                <a:rPr lang="en-US" dirty="0" smtClean="0">
                  <a:solidFill>
                    <a:prstClr val="black"/>
                  </a:solidFill>
                </a:rPr>
                <a:t>CAG Length</a:t>
              </a:r>
              <a:endParaRPr lang="en-US" dirty="0"/>
            </a:p>
          </p:txBody>
        </p:sp>
        <p:sp>
          <p:nvSpPr>
            <p:cNvPr id="19" name="Rectangle 18"/>
            <p:cNvSpPr/>
            <p:nvPr/>
          </p:nvSpPr>
          <p:spPr>
            <a:xfrm rot="16200000">
              <a:off x="4745044" y="2062973"/>
              <a:ext cx="1394845" cy="369332"/>
            </a:xfrm>
            <a:prstGeom prst="rect">
              <a:avLst/>
            </a:prstGeom>
            <a:solidFill>
              <a:srgbClr val="FFFFFF"/>
            </a:solidFill>
          </p:spPr>
          <p:txBody>
            <a:bodyPr wrap="none">
              <a:spAutoFit/>
            </a:bodyPr>
            <a:lstStyle/>
            <a:p>
              <a:r>
                <a:rPr lang="en-US" dirty="0" smtClean="0">
                  <a:solidFill>
                    <a:prstClr val="black"/>
                  </a:solidFill>
                </a:rPr>
                <a:t>Age of Onset</a:t>
              </a:r>
              <a:endParaRPr lang="en-US" dirty="0"/>
            </a:p>
          </p:txBody>
        </p:sp>
        <p:sp>
          <p:nvSpPr>
            <p:cNvPr id="20" name="Rectangle 19"/>
            <p:cNvSpPr/>
            <p:nvPr/>
          </p:nvSpPr>
          <p:spPr>
            <a:xfrm rot="16200000">
              <a:off x="4595846" y="4856157"/>
              <a:ext cx="1394845" cy="369332"/>
            </a:xfrm>
            <a:prstGeom prst="rect">
              <a:avLst/>
            </a:prstGeom>
            <a:solidFill>
              <a:srgbClr val="FFFFFF"/>
            </a:solidFill>
          </p:spPr>
          <p:txBody>
            <a:bodyPr wrap="none">
              <a:spAutoFit/>
            </a:bodyPr>
            <a:lstStyle/>
            <a:p>
              <a:r>
                <a:rPr lang="en-US" dirty="0" smtClean="0">
                  <a:solidFill>
                    <a:prstClr val="black"/>
                  </a:solidFill>
                </a:rPr>
                <a:t>Age of Onset</a:t>
              </a:r>
              <a:endParaRPr lang="en-US" dirty="0"/>
            </a:p>
          </p:txBody>
        </p:sp>
      </p:grpSp>
    </p:spTree>
    <p:extLst>
      <p:ext uri="{BB962C8B-B14F-4D97-AF65-F5344CB8AC3E}">
        <p14:creationId xmlns:p14="http://schemas.microsoft.com/office/powerpoint/2010/main" val="1788500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E-6 -5.55556E-6 L -0.28334 -5.55556E-6 " pathEditMode="relative" ptsTypes="AA">
                                      <p:cBhvr>
                                        <p:cTn id="6" dur="1000" fill="hold"/>
                                        <p:tgtEl>
                                          <p:spTgt spid="11"/>
                                        </p:tgtEl>
                                        <p:attrNameLst>
                                          <p:attrName>ppt_x</p:attrName>
                                          <p:attrName>ppt_y</p:attrName>
                                        </p:attrNameLst>
                                      </p:cBhvr>
                                    </p:animMotion>
                                  </p:childTnLst>
                                </p:cTn>
                              </p:par>
                            </p:childTnLst>
                          </p:cTn>
                        </p:par>
                        <p:par>
                          <p:cTn id="7" fill="hold">
                            <p:stCondLst>
                              <p:cond delay="1000"/>
                            </p:stCondLst>
                            <p:childTnLst>
                              <p:par>
                                <p:cTn id="8" presetID="9"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0"/>
            <a:ext cx="4809379" cy="677108"/>
          </a:xfrm>
          <a:prstGeom prst="rect">
            <a:avLst/>
          </a:prstGeom>
          <a:noFill/>
        </p:spPr>
        <p:txBody>
          <a:bodyPr wrap="none" rtlCol="0">
            <a:spAutoFit/>
          </a:bodyPr>
          <a:lstStyle/>
          <a:p>
            <a:r>
              <a:rPr lang="en-US" sz="3800" dirty="0" smtClean="0"/>
              <a:t>Polyglutamine Diseases</a:t>
            </a:r>
            <a:endParaRPr lang="en-US" sz="3800" dirty="0"/>
          </a:p>
        </p:txBody>
      </p:sp>
      <p:graphicFrame>
        <p:nvGraphicFramePr>
          <p:cNvPr id="2" name="Table 1"/>
          <p:cNvGraphicFramePr>
            <a:graphicFrameLocks noGrp="1"/>
          </p:cNvGraphicFramePr>
          <p:nvPr>
            <p:extLst>
              <p:ext uri="{D42A27DB-BD31-4B8C-83A1-F6EECF244321}">
                <p14:modId xmlns:p14="http://schemas.microsoft.com/office/powerpoint/2010/main" val="3887166702"/>
              </p:ext>
            </p:extLst>
          </p:nvPr>
        </p:nvGraphicFramePr>
        <p:xfrm>
          <a:off x="152400" y="677108"/>
          <a:ext cx="8801100" cy="6144313"/>
        </p:xfrm>
        <a:graphic>
          <a:graphicData uri="http://schemas.openxmlformats.org/drawingml/2006/table">
            <a:tbl>
              <a:tblPr firstRow="1" bandRow="1">
                <a:tableStyleId>{9D7B26C5-4107-4FEC-AEDC-1716B250A1EF}</a:tableStyleId>
              </a:tblPr>
              <a:tblGrid>
                <a:gridCol w="914400"/>
                <a:gridCol w="1219200"/>
                <a:gridCol w="914400"/>
                <a:gridCol w="1143000"/>
                <a:gridCol w="4610100"/>
              </a:tblGrid>
              <a:tr h="426173">
                <a:tc>
                  <a:txBody>
                    <a:bodyPr/>
                    <a:lstStyle/>
                    <a:p>
                      <a:pPr algn="ctr"/>
                      <a:r>
                        <a:rPr lang="en-US" dirty="0" smtClean="0"/>
                        <a:t>Disease</a:t>
                      </a:r>
                      <a:endParaRPr lang="en-US" dirty="0"/>
                    </a:p>
                  </a:txBody>
                  <a:tcPr/>
                </a:tc>
                <a:tc>
                  <a:txBody>
                    <a:bodyPr/>
                    <a:lstStyle/>
                    <a:p>
                      <a:pPr algn="ctr"/>
                      <a:r>
                        <a:rPr lang="en-US" dirty="0" smtClean="0"/>
                        <a:t>Protein</a:t>
                      </a:r>
                      <a:endParaRPr lang="en-US" dirty="0"/>
                    </a:p>
                  </a:txBody>
                  <a:tcPr/>
                </a:tc>
                <a:tc>
                  <a:txBody>
                    <a:bodyPr/>
                    <a:lstStyle/>
                    <a:p>
                      <a:pPr algn="ctr"/>
                      <a:r>
                        <a:rPr lang="en-US" dirty="0" smtClean="0"/>
                        <a:t>Normal</a:t>
                      </a:r>
                      <a:endParaRPr lang="en-US" dirty="0"/>
                    </a:p>
                  </a:txBody>
                  <a:tcPr/>
                </a:tc>
                <a:tc>
                  <a:txBody>
                    <a:bodyPr/>
                    <a:lstStyle/>
                    <a:p>
                      <a:pPr algn="ctr"/>
                      <a:r>
                        <a:rPr lang="en-US" dirty="0" smtClean="0"/>
                        <a:t>Expanded</a:t>
                      </a:r>
                      <a:endParaRPr lang="en-US" dirty="0"/>
                    </a:p>
                  </a:txBody>
                  <a:tcPr/>
                </a:tc>
                <a:tc>
                  <a:txBody>
                    <a:bodyPr/>
                    <a:lstStyle/>
                    <a:p>
                      <a:pPr algn="ctr"/>
                      <a:r>
                        <a:rPr lang="en-US" dirty="0" smtClean="0"/>
                        <a:t>Clinical Features</a:t>
                      </a:r>
                      <a:endParaRPr lang="en-US" dirty="0"/>
                    </a:p>
                  </a:txBody>
                  <a:tcPr/>
                </a:tc>
              </a:tr>
              <a:tr h="534447">
                <a:tc>
                  <a:txBody>
                    <a:bodyPr/>
                    <a:lstStyle/>
                    <a:p>
                      <a:pPr algn="ctr"/>
                      <a:r>
                        <a:rPr lang="en-US" dirty="0" smtClean="0"/>
                        <a:t>HD</a:t>
                      </a:r>
                      <a:endParaRPr lang="en-US" dirty="0"/>
                    </a:p>
                  </a:txBody>
                  <a:tcPr/>
                </a:tc>
                <a:tc>
                  <a:txBody>
                    <a:bodyPr/>
                    <a:lstStyle/>
                    <a:p>
                      <a:pPr algn="ctr"/>
                      <a:r>
                        <a:rPr lang="en-US" dirty="0" err="1" smtClean="0"/>
                        <a:t>Huntingtin</a:t>
                      </a:r>
                      <a:endParaRPr lang="en-US" dirty="0"/>
                    </a:p>
                  </a:txBody>
                  <a:tcPr/>
                </a:tc>
                <a:tc>
                  <a:txBody>
                    <a:bodyPr/>
                    <a:lstStyle/>
                    <a:p>
                      <a:pPr algn="ctr"/>
                      <a:r>
                        <a:rPr lang="en-US" dirty="0" smtClean="0"/>
                        <a:t>6-34</a:t>
                      </a:r>
                      <a:endParaRPr lang="en-US" dirty="0"/>
                    </a:p>
                  </a:txBody>
                  <a:tcPr/>
                </a:tc>
                <a:tc>
                  <a:txBody>
                    <a:bodyPr/>
                    <a:lstStyle/>
                    <a:p>
                      <a:pPr algn="ctr"/>
                      <a:r>
                        <a:rPr lang="en-US" dirty="0" smtClean="0"/>
                        <a:t>36-121</a:t>
                      </a:r>
                      <a:endParaRPr lang="en-US" dirty="0"/>
                    </a:p>
                  </a:txBody>
                  <a:tcPr/>
                </a:tc>
                <a:tc>
                  <a:txBody>
                    <a:bodyPr/>
                    <a:lstStyle/>
                    <a:p>
                      <a:pPr algn="l"/>
                      <a:r>
                        <a:rPr lang="en-US" dirty="0" smtClean="0"/>
                        <a:t>Chorea, dystonia, cognitive </a:t>
                      </a:r>
                    </a:p>
                    <a:p>
                      <a:pPr algn="l"/>
                      <a:r>
                        <a:rPr lang="en-US" dirty="0" smtClean="0"/>
                        <a:t>decline, psychiatric impairment</a:t>
                      </a:r>
                      <a:endParaRPr lang="en-US" dirty="0"/>
                    </a:p>
                  </a:txBody>
                  <a:tcPr/>
                </a:tc>
              </a:tr>
              <a:tr h="534447">
                <a:tc>
                  <a:txBody>
                    <a:bodyPr/>
                    <a:lstStyle/>
                    <a:p>
                      <a:pPr algn="ctr"/>
                      <a:r>
                        <a:rPr lang="en-US" dirty="0" smtClean="0"/>
                        <a:t>SCA1</a:t>
                      </a:r>
                      <a:endParaRPr lang="en-US" dirty="0"/>
                    </a:p>
                  </a:txBody>
                  <a:tcPr/>
                </a:tc>
                <a:tc>
                  <a:txBody>
                    <a:bodyPr/>
                    <a:lstStyle/>
                    <a:p>
                      <a:pPr algn="ctr"/>
                      <a:r>
                        <a:rPr lang="en-US" dirty="0" smtClean="0"/>
                        <a:t>Ataxin-1</a:t>
                      </a:r>
                      <a:endParaRPr lang="en-US" dirty="0"/>
                    </a:p>
                  </a:txBody>
                  <a:tcPr/>
                </a:tc>
                <a:tc>
                  <a:txBody>
                    <a:bodyPr/>
                    <a:lstStyle/>
                    <a:p>
                      <a:pPr algn="ctr"/>
                      <a:r>
                        <a:rPr lang="en-US" dirty="0" smtClean="0"/>
                        <a:t>6-44</a:t>
                      </a:r>
                      <a:endParaRPr lang="en-US" dirty="0"/>
                    </a:p>
                  </a:txBody>
                  <a:tcPr/>
                </a:tc>
                <a:tc>
                  <a:txBody>
                    <a:bodyPr/>
                    <a:lstStyle/>
                    <a:p>
                      <a:pPr algn="ctr"/>
                      <a:r>
                        <a:rPr lang="en-US" dirty="0" smtClean="0"/>
                        <a:t>39-82</a:t>
                      </a:r>
                      <a:endParaRPr lang="en-US" dirty="0"/>
                    </a:p>
                  </a:txBody>
                  <a:tcPr/>
                </a:tc>
                <a:tc>
                  <a:txBody>
                    <a:bodyPr/>
                    <a:lstStyle/>
                    <a:p>
                      <a:pPr algn="l"/>
                      <a:r>
                        <a:rPr lang="en-US" dirty="0" smtClean="0"/>
                        <a:t>Ataxia, slurred speech, </a:t>
                      </a:r>
                    </a:p>
                    <a:p>
                      <a:pPr algn="l"/>
                      <a:r>
                        <a:rPr lang="en-US" dirty="0" smtClean="0"/>
                        <a:t>spasticity, cognitive decline</a:t>
                      </a:r>
                      <a:endParaRPr lang="en-US" dirty="0"/>
                    </a:p>
                  </a:txBody>
                  <a:tcPr/>
                </a:tc>
              </a:tr>
              <a:tr h="534447">
                <a:tc>
                  <a:txBody>
                    <a:bodyPr/>
                    <a:lstStyle/>
                    <a:p>
                      <a:pPr algn="ctr"/>
                      <a:r>
                        <a:rPr lang="en-US" dirty="0" smtClean="0"/>
                        <a:t>SCA2</a:t>
                      </a:r>
                      <a:endParaRPr lang="en-US" dirty="0"/>
                    </a:p>
                  </a:txBody>
                  <a:tcPr/>
                </a:tc>
                <a:tc>
                  <a:txBody>
                    <a:bodyPr/>
                    <a:lstStyle/>
                    <a:p>
                      <a:pPr algn="ctr"/>
                      <a:r>
                        <a:rPr lang="en-US" dirty="0" smtClean="0"/>
                        <a:t>Ataxin-2</a:t>
                      </a:r>
                      <a:endParaRPr lang="en-US" dirty="0"/>
                    </a:p>
                  </a:txBody>
                  <a:tcPr/>
                </a:tc>
                <a:tc>
                  <a:txBody>
                    <a:bodyPr/>
                    <a:lstStyle/>
                    <a:p>
                      <a:pPr algn="ctr"/>
                      <a:r>
                        <a:rPr lang="en-US" dirty="0" smtClean="0"/>
                        <a:t>15-24</a:t>
                      </a:r>
                      <a:endParaRPr lang="en-US" dirty="0"/>
                    </a:p>
                  </a:txBody>
                  <a:tcPr/>
                </a:tc>
                <a:tc>
                  <a:txBody>
                    <a:bodyPr/>
                    <a:lstStyle/>
                    <a:p>
                      <a:pPr algn="ctr"/>
                      <a:r>
                        <a:rPr lang="en-US" dirty="0" smtClean="0"/>
                        <a:t>32-200</a:t>
                      </a:r>
                      <a:endParaRPr lang="en-US" dirty="0"/>
                    </a:p>
                  </a:txBody>
                  <a:tcPr/>
                </a:tc>
                <a:tc>
                  <a:txBody>
                    <a:bodyPr/>
                    <a:lstStyle/>
                    <a:p>
                      <a:pPr algn="l"/>
                      <a:r>
                        <a:rPr lang="en-US" dirty="0" smtClean="0"/>
                        <a:t>Ataxia, neuropathy, decreased</a:t>
                      </a:r>
                    </a:p>
                    <a:p>
                      <a:pPr algn="l"/>
                      <a:r>
                        <a:rPr lang="en-US" dirty="0" smtClean="0"/>
                        <a:t> reflexes, infantile variant with retinopathy</a:t>
                      </a:r>
                      <a:endParaRPr lang="en-US" dirty="0"/>
                    </a:p>
                  </a:txBody>
                  <a:tcPr/>
                </a:tc>
              </a:tr>
              <a:tr h="534447">
                <a:tc>
                  <a:txBody>
                    <a:bodyPr/>
                    <a:lstStyle/>
                    <a:p>
                      <a:pPr algn="ctr"/>
                      <a:r>
                        <a:rPr lang="en-US" dirty="0" smtClean="0"/>
                        <a:t>SCA3</a:t>
                      </a:r>
                      <a:endParaRPr lang="en-US" dirty="0"/>
                    </a:p>
                  </a:txBody>
                  <a:tcPr/>
                </a:tc>
                <a:tc>
                  <a:txBody>
                    <a:bodyPr/>
                    <a:lstStyle/>
                    <a:p>
                      <a:pPr algn="ctr"/>
                      <a:r>
                        <a:rPr lang="en-US" dirty="0" smtClean="0"/>
                        <a:t>Ataxin-3</a:t>
                      </a:r>
                      <a:endParaRPr lang="en-US" dirty="0"/>
                    </a:p>
                  </a:txBody>
                  <a:tcPr/>
                </a:tc>
                <a:tc>
                  <a:txBody>
                    <a:bodyPr/>
                    <a:lstStyle/>
                    <a:p>
                      <a:pPr algn="ctr"/>
                      <a:r>
                        <a:rPr lang="en-US" dirty="0" smtClean="0"/>
                        <a:t>13-36</a:t>
                      </a:r>
                      <a:endParaRPr lang="en-US" dirty="0"/>
                    </a:p>
                  </a:txBody>
                  <a:tcPr/>
                </a:tc>
                <a:tc>
                  <a:txBody>
                    <a:bodyPr/>
                    <a:lstStyle/>
                    <a:p>
                      <a:pPr algn="ctr"/>
                      <a:r>
                        <a:rPr lang="en-US" dirty="0" smtClean="0"/>
                        <a:t>61-84</a:t>
                      </a:r>
                      <a:endParaRPr lang="en-US" dirty="0"/>
                    </a:p>
                  </a:txBody>
                  <a:tcPr/>
                </a:tc>
                <a:tc>
                  <a:txBody>
                    <a:bodyPr/>
                    <a:lstStyle/>
                    <a:p>
                      <a:pPr algn="l"/>
                      <a:r>
                        <a:rPr lang="en-US" dirty="0" smtClean="0"/>
                        <a:t>Ataxia, parkinsonism, spasticity</a:t>
                      </a:r>
                      <a:endParaRPr lang="en-US" dirty="0"/>
                    </a:p>
                  </a:txBody>
                  <a:tcPr/>
                </a:tc>
              </a:tr>
              <a:tr h="534447">
                <a:tc>
                  <a:txBody>
                    <a:bodyPr/>
                    <a:lstStyle/>
                    <a:p>
                      <a:pPr algn="ctr"/>
                      <a:r>
                        <a:rPr lang="en-US" dirty="0" smtClean="0"/>
                        <a:t>SCA6</a:t>
                      </a:r>
                      <a:endParaRPr lang="en-US" dirty="0"/>
                    </a:p>
                  </a:txBody>
                  <a:tcPr/>
                </a:tc>
                <a:tc>
                  <a:txBody>
                    <a:bodyPr/>
                    <a:lstStyle/>
                    <a:p>
                      <a:pPr algn="ctr"/>
                      <a:r>
                        <a:rPr lang="en-US" dirty="0" smtClean="0"/>
                        <a:t>CACNA1A</a:t>
                      </a:r>
                      <a:endParaRPr lang="en-US" dirty="0"/>
                    </a:p>
                  </a:txBody>
                  <a:tcPr/>
                </a:tc>
                <a:tc>
                  <a:txBody>
                    <a:bodyPr/>
                    <a:lstStyle/>
                    <a:p>
                      <a:pPr algn="ctr"/>
                      <a:r>
                        <a:rPr lang="en-US" dirty="0" smtClean="0"/>
                        <a:t>4-19</a:t>
                      </a:r>
                      <a:endParaRPr lang="en-US" dirty="0"/>
                    </a:p>
                  </a:txBody>
                  <a:tcPr/>
                </a:tc>
                <a:tc>
                  <a:txBody>
                    <a:bodyPr/>
                    <a:lstStyle/>
                    <a:p>
                      <a:pPr algn="ctr"/>
                      <a:r>
                        <a:rPr lang="en-US" dirty="0" smtClean="0"/>
                        <a:t>10-33</a:t>
                      </a:r>
                      <a:endParaRPr lang="en-US" dirty="0"/>
                    </a:p>
                  </a:txBody>
                  <a:tcPr/>
                </a:tc>
                <a:tc>
                  <a:txBody>
                    <a:bodyPr/>
                    <a:lstStyle/>
                    <a:p>
                      <a:pPr algn="l"/>
                      <a:r>
                        <a:rPr lang="en-US" dirty="0" smtClean="0"/>
                        <a:t>Ataxia, dysarthria, </a:t>
                      </a:r>
                      <a:r>
                        <a:rPr lang="en-US" dirty="0" err="1" smtClean="0"/>
                        <a:t>nystagmus</a:t>
                      </a:r>
                      <a:r>
                        <a:rPr lang="en-US" dirty="0" smtClean="0"/>
                        <a:t>, tremors</a:t>
                      </a:r>
                      <a:endParaRPr lang="en-US" dirty="0"/>
                    </a:p>
                  </a:txBody>
                  <a:tcPr/>
                </a:tc>
              </a:tr>
              <a:tr h="534447">
                <a:tc>
                  <a:txBody>
                    <a:bodyPr/>
                    <a:lstStyle/>
                    <a:p>
                      <a:pPr algn="ctr"/>
                      <a:r>
                        <a:rPr lang="en-US" dirty="0" smtClean="0"/>
                        <a:t>SCA7</a:t>
                      </a:r>
                      <a:endParaRPr lang="en-US" dirty="0"/>
                    </a:p>
                  </a:txBody>
                  <a:tcPr/>
                </a:tc>
                <a:tc>
                  <a:txBody>
                    <a:bodyPr/>
                    <a:lstStyle/>
                    <a:p>
                      <a:pPr algn="ctr"/>
                      <a:r>
                        <a:rPr lang="en-US" dirty="0" smtClean="0"/>
                        <a:t>Ataxin-7</a:t>
                      </a:r>
                      <a:endParaRPr lang="en-US" dirty="0"/>
                    </a:p>
                  </a:txBody>
                  <a:tcPr/>
                </a:tc>
                <a:tc>
                  <a:txBody>
                    <a:bodyPr/>
                    <a:lstStyle/>
                    <a:p>
                      <a:pPr algn="ctr"/>
                      <a:r>
                        <a:rPr lang="en-US" dirty="0" smtClean="0"/>
                        <a:t>4-35</a:t>
                      </a:r>
                      <a:endParaRPr lang="en-US" dirty="0"/>
                    </a:p>
                  </a:txBody>
                  <a:tcPr/>
                </a:tc>
                <a:tc>
                  <a:txBody>
                    <a:bodyPr/>
                    <a:lstStyle/>
                    <a:p>
                      <a:pPr algn="ctr"/>
                      <a:r>
                        <a:rPr lang="en-US" dirty="0" smtClean="0"/>
                        <a:t>37-306</a:t>
                      </a:r>
                      <a:endParaRPr lang="en-US" dirty="0"/>
                    </a:p>
                  </a:txBody>
                  <a:tcPr/>
                </a:tc>
                <a:tc>
                  <a:txBody>
                    <a:bodyPr/>
                    <a:lstStyle/>
                    <a:p>
                      <a:pPr algn="l"/>
                      <a:r>
                        <a:rPr lang="en-US" dirty="0" smtClean="0"/>
                        <a:t>Ataxia, blindness, cardiac </a:t>
                      </a:r>
                    </a:p>
                    <a:p>
                      <a:pPr algn="l"/>
                      <a:r>
                        <a:rPr lang="en-US" dirty="0" smtClean="0"/>
                        <a:t>failure in infantile form</a:t>
                      </a:r>
                      <a:endParaRPr lang="en-US" dirty="0"/>
                    </a:p>
                  </a:txBody>
                  <a:tcPr/>
                </a:tc>
              </a:tr>
              <a:tr h="627997">
                <a:tc>
                  <a:txBody>
                    <a:bodyPr/>
                    <a:lstStyle/>
                    <a:p>
                      <a:pPr algn="ctr"/>
                      <a:r>
                        <a:rPr lang="en-US" dirty="0" smtClean="0"/>
                        <a:t>SCA17</a:t>
                      </a:r>
                      <a:endParaRPr lang="en-US" dirty="0"/>
                    </a:p>
                  </a:txBody>
                  <a:tcPr/>
                </a:tc>
                <a:tc>
                  <a:txBody>
                    <a:bodyPr/>
                    <a:lstStyle/>
                    <a:p>
                      <a:pPr algn="ctr"/>
                      <a:r>
                        <a:rPr lang="en-US" dirty="0" smtClean="0"/>
                        <a:t>TBP</a:t>
                      </a:r>
                      <a:endParaRPr lang="en-US" dirty="0"/>
                    </a:p>
                  </a:txBody>
                  <a:tcPr/>
                </a:tc>
                <a:tc>
                  <a:txBody>
                    <a:bodyPr/>
                    <a:lstStyle/>
                    <a:p>
                      <a:pPr algn="ctr"/>
                      <a:r>
                        <a:rPr lang="en-US" dirty="0" smtClean="0"/>
                        <a:t>25-42</a:t>
                      </a:r>
                      <a:endParaRPr lang="en-US" dirty="0"/>
                    </a:p>
                  </a:txBody>
                  <a:tcPr/>
                </a:tc>
                <a:tc>
                  <a:txBody>
                    <a:bodyPr/>
                    <a:lstStyle/>
                    <a:p>
                      <a:pPr algn="ctr"/>
                      <a:r>
                        <a:rPr lang="en-US" dirty="0" smtClean="0"/>
                        <a:t>47-63</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Ataxia, cognitive</a:t>
                      </a:r>
                      <a:r>
                        <a:rPr lang="en-US" baseline="0" dirty="0" smtClean="0"/>
                        <a:t> decline,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seizures, </a:t>
                      </a:r>
                      <a:r>
                        <a:rPr lang="en-US" dirty="0" smtClean="0"/>
                        <a:t>psychiatric impairment</a:t>
                      </a:r>
                    </a:p>
                    <a:p>
                      <a:pPr algn="l"/>
                      <a:endParaRPr lang="en-US" dirty="0"/>
                    </a:p>
                  </a:txBody>
                  <a:tcPr/>
                </a:tc>
              </a:tr>
              <a:tr h="534447">
                <a:tc>
                  <a:txBody>
                    <a:bodyPr/>
                    <a:lstStyle/>
                    <a:p>
                      <a:pPr algn="ctr"/>
                      <a:r>
                        <a:rPr lang="en-US" dirty="0" smtClean="0"/>
                        <a:t>SBMA</a:t>
                      </a:r>
                      <a:endParaRPr lang="en-US" dirty="0"/>
                    </a:p>
                  </a:txBody>
                  <a:tcPr/>
                </a:tc>
                <a:tc>
                  <a:txBody>
                    <a:bodyPr/>
                    <a:lstStyle/>
                    <a:p>
                      <a:pPr algn="ctr"/>
                      <a:r>
                        <a:rPr lang="en-US" dirty="0" smtClean="0"/>
                        <a:t>Androgen Receptor</a:t>
                      </a:r>
                      <a:endParaRPr lang="en-US" dirty="0"/>
                    </a:p>
                  </a:txBody>
                  <a:tcPr/>
                </a:tc>
                <a:tc>
                  <a:txBody>
                    <a:bodyPr/>
                    <a:lstStyle/>
                    <a:p>
                      <a:pPr algn="ctr"/>
                      <a:r>
                        <a:rPr lang="en-US" dirty="0" smtClean="0"/>
                        <a:t>9-36</a:t>
                      </a:r>
                      <a:endParaRPr lang="en-US" dirty="0"/>
                    </a:p>
                  </a:txBody>
                  <a:tcPr/>
                </a:tc>
                <a:tc>
                  <a:txBody>
                    <a:bodyPr/>
                    <a:lstStyle/>
                    <a:p>
                      <a:pPr algn="ctr"/>
                      <a:r>
                        <a:rPr lang="en-US" dirty="0" smtClean="0"/>
                        <a:t>38-62</a:t>
                      </a:r>
                      <a:endParaRPr lang="en-US" dirty="0"/>
                    </a:p>
                  </a:txBody>
                  <a:tcPr/>
                </a:tc>
                <a:tc>
                  <a:txBody>
                    <a:bodyPr/>
                    <a:lstStyle/>
                    <a:p>
                      <a:pPr algn="l"/>
                      <a:r>
                        <a:rPr lang="en-US" dirty="0" smtClean="0"/>
                        <a:t>Motor weakness, swallowing,</a:t>
                      </a:r>
                      <a:r>
                        <a:rPr lang="en-US" baseline="0" dirty="0" smtClean="0"/>
                        <a:t> </a:t>
                      </a:r>
                    </a:p>
                    <a:p>
                      <a:pPr algn="l"/>
                      <a:r>
                        <a:rPr lang="en-US" baseline="0" dirty="0" err="1" smtClean="0"/>
                        <a:t>gynecomastia</a:t>
                      </a:r>
                      <a:r>
                        <a:rPr lang="en-US" baseline="0" dirty="0" smtClean="0"/>
                        <a:t>, decreased </a:t>
                      </a:r>
                      <a:r>
                        <a:rPr lang="en-US" baseline="0" dirty="0" err="1" smtClean="0"/>
                        <a:t>fertiility</a:t>
                      </a:r>
                      <a:r>
                        <a:rPr lang="en-US" baseline="0" dirty="0" smtClean="0"/>
                        <a:t> </a:t>
                      </a:r>
                      <a:endParaRPr lang="en-US" dirty="0"/>
                    </a:p>
                  </a:txBody>
                  <a:tcPr/>
                </a:tc>
              </a:tr>
              <a:tr h="534447">
                <a:tc>
                  <a:txBody>
                    <a:bodyPr/>
                    <a:lstStyle/>
                    <a:p>
                      <a:pPr algn="ctr"/>
                      <a:r>
                        <a:rPr lang="en-US" dirty="0" smtClean="0"/>
                        <a:t>DRPLA</a:t>
                      </a:r>
                      <a:endParaRPr lang="en-US" dirty="0"/>
                    </a:p>
                  </a:txBody>
                  <a:tcPr/>
                </a:tc>
                <a:tc>
                  <a:txBody>
                    <a:bodyPr/>
                    <a:lstStyle/>
                    <a:p>
                      <a:pPr algn="ctr"/>
                      <a:r>
                        <a:rPr lang="en-US" dirty="0" err="1" smtClean="0"/>
                        <a:t>Atrophin</a:t>
                      </a:r>
                      <a:endParaRPr lang="en-US" dirty="0"/>
                    </a:p>
                  </a:txBody>
                  <a:tcPr/>
                </a:tc>
                <a:tc>
                  <a:txBody>
                    <a:bodyPr/>
                    <a:lstStyle/>
                    <a:p>
                      <a:pPr algn="ctr"/>
                      <a:r>
                        <a:rPr lang="en-US" dirty="0" smtClean="0"/>
                        <a:t>7-34</a:t>
                      </a:r>
                      <a:endParaRPr lang="en-US" dirty="0"/>
                    </a:p>
                  </a:txBody>
                  <a:tcPr/>
                </a:tc>
                <a:tc>
                  <a:txBody>
                    <a:bodyPr/>
                    <a:lstStyle/>
                    <a:p>
                      <a:pPr algn="ctr"/>
                      <a:r>
                        <a:rPr lang="en-US" dirty="0" smtClean="0"/>
                        <a:t>49-88</a:t>
                      </a:r>
                      <a:endParaRPr lang="en-US" dirty="0"/>
                    </a:p>
                  </a:txBody>
                  <a:tcPr/>
                </a:tc>
                <a:tc>
                  <a:txBody>
                    <a:bodyPr/>
                    <a:lstStyle/>
                    <a:p>
                      <a:pPr algn="l"/>
                      <a:r>
                        <a:rPr lang="en-US" dirty="0" smtClean="0"/>
                        <a:t>Ataxia, seizures, </a:t>
                      </a:r>
                      <a:r>
                        <a:rPr lang="en-US" dirty="0" err="1" smtClean="0"/>
                        <a:t>choreoathetosis</a:t>
                      </a:r>
                      <a:r>
                        <a:rPr lang="en-US" dirty="0" smtClean="0"/>
                        <a:t>, dementia</a:t>
                      </a:r>
                      <a:endParaRPr lang="en-US" dirty="0"/>
                    </a:p>
                  </a:txBody>
                  <a:tcPr/>
                </a:tc>
              </a:tr>
            </a:tbl>
          </a:graphicData>
        </a:graphic>
      </p:graphicFrame>
    </p:spTree>
    <p:extLst>
      <p:ext uri="{BB962C8B-B14F-4D97-AF65-F5344CB8AC3E}">
        <p14:creationId xmlns:p14="http://schemas.microsoft.com/office/powerpoint/2010/main" val="32855665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2489128" y="1889893"/>
            <a:ext cx="4436816" cy="4824174"/>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489128" y="5642542"/>
            <a:ext cx="1365202" cy="923330"/>
          </a:xfrm>
          <a:prstGeom prst="rect">
            <a:avLst/>
          </a:prstGeom>
          <a:noFill/>
        </p:spPr>
        <p:txBody>
          <a:bodyPr wrap="none" rtlCol="0">
            <a:spAutoFit/>
          </a:bodyPr>
          <a:lstStyle/>
          <a:p>
            <a:endParaRPr lang="en-US" dirty="0" smtClean="0"/>
          </a:p>
          <a:p>
            <a:r>
              <a:rPr lang="en-US" dirty="0" smtClean="0"/>
              <a:t>1 per 10,000</a:t>
            </a:r>
          </a:p>
          <a:p>
            <a:endParaRPr lang="en-US" dirty="0" smtClean="0"/>
          </a:p>
        </p:txBody>
      </p:sp>
      <p:sp>
        <p:nvSpPr>
          <p:cNvPr id="9" name="TextBox 8"/>
          <p:cNvSpPr txBox="1"/>
          <p:nvPr/>
        </p:nvSpPr>
        <p:spPr>
          <a:xfrm>
            <a:off x="1981200" y="0"/>
            <a:ext cx="5397494" cy="615553"/>
          </a:xfrm>
          <a:prstGeom prst="rect">
            <a:avLst/>
          </a:prstGeom>
          <a:noFill/>
        </p:spPr>
        <p:txBody>
          <a:bodyPr wrap="none" rtlCol="0">
            <a:spAutoFit/>
          </a:bodyPr>
          <a:lstStyle/>
          <a:p>
            <a:r>
              <a:rPr lang="en-US" sz="3400" dirty="0" smtClean="0"/>
              <a:t>Huntington’s Disease </a:t>
            </a:r>
            <a:r>
              <a:rPr lang="en-US" sz="3400" dirty="0" err="1" smtClean="0"/>
              <a:t>vs</a:t>
            </a:r>
            <a:r>
              <a:rPr lang="en-US" sz="3400" dirty="0" smtClean="0"/>
              <a:t> SCA2</a:t>
            </a:r>
            <a:endParaRPr lang="en-US" sz="3400" dirty="0"/>
          </a:p>
        </p:txBody>
      </p:sp>
      <p:sp>
        <p:nvSpPr>
          <p:cNvPr id="15" name="TextBox 14"/>
          <p:cNvSpPr txBox="1"/>
          <p:nvPr/>
        </p:nvSpPr>
        <p:spPr>
          <a:xfrm>
            <a:off x="2507565" y="4876337"/>
            <a:ext cx="1997018" cy="923330"/>
          </a:xfrm>
          <a:prstGeom prst="rect">
            <a:avLst/>
          </a:prstGeom>
          <a:noFill/>
        </p:spPr>
        <p:txBody>
          <a:bodyPr wrap="square" rtlCol="0">
            <a:spAutoFit/>
          </a:bodyPr>
          <a:lstStyle/>
          <a:p>
            <a:r>
              <a:rPr lang="en-US" dirty="0" smtClean="0"/>
              <a:t>Chorea, anxiety, sleep disorder, rigidity.</a:t>
            </a:r>
          </a:p>
        </p:txBody>
      </p:sp>
      <p:sp>
        <p:nvSpPr>
          <p:cNvPr id="24" name="TextBox 23"/>
          <p:cNvSpPr txBox="1"/>
          <p:nvPr/>
        </p:nvSpPr>
        <p:spPr>
          <a:xfrm>
            <a:off x="4986689" y="5638337"/>
            <a:ext cx="1844450" cy="923330"/>
          </a:xfrm>
          <a:prstGeom prst="rect">
            <a:avLst/>
          </a:prstGeom>
          <a:noFill/>
        </p:spPr>
        <p:txBody>
          <a:bodyPr wrap="none" rtlCol="0">
            <a:spAutoFit/>
          </a:bodyPr>
          <a:lstStyle/>
          <a:p>
            <a:endParaRPr lang="en-US" dirty="0" smtClean="0"/>
          </a:p>
          <a:p>
            <a:r>
              <a:rPr lang="en-US" dirty="0" smtClean="0"/>
              <a:t>2-3 per 1,000,000</a:t>
            </a:r>
          </a:p>
          <a:p>
            <a:r>
              <a:rPr lang="en-US" dirty="0" smtClean="0"/>
              <a:t>Common in Cuba</a:t>
            </a:r>
            <a:endParaRPr lang="en-US" dirty="0"/>
          </a:p>
        </p:txBody>
      </p:sp>
      <p:sp>
        <p:nvSpPr>
          <p:cNvPr id="26" name="TextBox 25"/>
          <p:cNvSpPr txBox="1"/>
          <p:nvPr/>
        </p:nvSpPr>
        <p:spPr>
          <a:xfrm>
            <a:off x="5005126" y="4867407"/>
            <a:ext cx="1997018" cy="646331"/>
          </a:xfrm>
          <a:prstGeom prst="rect">
            <a:avLst/>
          </a:prstGeom>
          <a:noFill/>
        </p:spPr>
        <p:txBody>
          <a:bodyPr wrap="square" rtlCol="0">
            <a:spAutoFit/>
          </a:bodyPr>
          <a:lstStyle/>
          <a:p>
            <a:r>
              <a:rPr lang="en-US" dirty="0" smtClean="0"/>
              <a:t>Ataxia, slow saccades.</a:t>
            </a:r>
          </a:p>
        </p:txBody>
      </p:sp>
      <p:sp>
        <p:nvSpPr>
          <p:cNvPr id="27" name="Rectangle 26"/>
          <p:cNvSpPr/>
          <p:nvPr/>
        </p:nvSpPr>
        <p:spPr>
          <a:xfrm>
            <a:off x="2260706" y="857602"/>
            <a:ext cx="4453676" cy="3311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322968" y="776568"/>
            <a:ext cx="1007638" cy="510559"/>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CAG</a:t>
            </a:r>
            <a:endParaRPr lang="en-US" dirty="0"/>
          </a:p>
        </p:txBody>
      </p:sp>
      <p:sp>
        <p:nvSpPr>
          <p:cNvPr id="31" name="TextBox 30"/>
          <p:cNvSpPr txBox="1"/>
          <p:nvPr/>
        </p:nvSpPr>
        <p:spPr>
          <a:xfrm>
            <a:off x="2980583" y="1364577"/>
            <a:ext cx="637539" cy="523220"/>
          </a:xfrm>
          <a:prstGeom prst="rect">
            <a:avLst/>
          </a:prstGeom>
          <a:noFill/>
        </p:spPr>
        <p:txBody>
          <a:bodyPr wrap="none" rtlCol="0">
            <a:spAutoFit/>
          </a:bodyPr>
          <a:lstStyle/>
          <a:p>
            <a:r>
              <a:rPr lang="en-US" sz="2800" b="1" dirty="0" smtClean="0"/>
              <a:t>HD</a:t>
            </a:r>
            <a:endParaRPr lang="en-US" sz="2800" b="1" dirty="0"/>
          </a:p>
        </p:txBody>
      </p:sp>
      <p:sp>
        <p:nvSpPr>
          <p:cNvPr id="32" name="TextBox 31"/>
          <p:cNvSpPr txBox="1"/>
          <p:nvPr/>
        </p:nvSpPr>
        <p:spPr>
          <a:xfrm>
            <a:off x="5219931" y="1364577"/>
            <a:ext cx="944013" cy="523220"/>
          </a:xfrm>
          <a:prstGeom prst="rect">
            <a:avLst/>
          </a:prstGeom>
          <a:noFill/>
        </p:spPr>
        <p:txBody>
          <a:bodyPr wrap="none" rtlCol="0">
            <a:spAutoFit/>
          </a:bodyPr>
          <a:lstStyle/>
          <a:p>
            <a:r>
              <a:rPr lang="en-US" sz="2800" b="1" dirty="0" smtClean="0"/>
              <a:t>SCA2</a:t>
            </a:r>
            <a:endParaRPr lang="en-US" sz="2800" b="1" dirty="0"/>
          </a:p>
        </p:txBody>
      </p:sp>
      <p:sp>
        <p:nvSpPr>
          <p:cNvPr id="33" name="TextBox 32"/>
          <p:cNvSpPr txBox="1"/>
          <p:nvPr/>
        </p:nvSpPr>
        <p:spPr>
          <a:xfrm>
            <a:off x="2595125" y="4010336"/>
            <a:ext cx="1909458" cy="646331"/>
          </a:xfrm>
          <a:prstGeom prst="rect">
            <a:avLst/>
          </a:prstGeom>
          <a:noFill/>
        </p:spPr>
        <p:txBody>
          <a:bodyPr wrap="square" rtlCol="0">
            <a:spAutoFit/>
          </a:bodyPr>
          <a:lstStyle/>
          <a:p>
            <a:r>
              <a:rPr lang="en-US" dirty="0" smtClean="0"/>
              <a:t>Nuclear protein aggregates</a:t>
            </a:r>
          </a:p>
        </p:txBody>
      </p:sp>
      <p:sp>
        <p:nvSpPr>
          <p:cNvPr id="34" name="TextBox 33"/>
          <p:cNvSpPr txBox="1"/>
          <p:nvPr/>
        </p:nvSpPr>
        <p:spPr>
          <a:xfrm>
            <a:off x="5005126" y="4010336"/>
            <a:ext cx="1997018" cy="646331"/>
          </a:xfrm>
          <a:prstGeom prst="rect">
            <a:avLst/>
          </a:prstGeom>
          <a:noFill/>
        </p:spPr>
        <p:txBody>
          <a:bodyPr wrap="square" rtlCol="0">
            <a:spAutoFit/>
          </a:bodyPr>
          <a:lstStyle/>
          <a:p>
            <a:r>
              <a:rPr lang="en-US" dirty="0" smtClean="0"/>
              <a:t>Cytoplasmic protein aggregates</a:t>
            </a:r>
          </a:p>
        </p:txBody>
      </p:sp>
      <p:sp>
        <p:nvSpPr>
          <p:cNvPr id="37" name="TextBox 36"/>
          <p:cNvSpPr txBox="1"/>
          <p:nvPr/>
        </p:nvSpPr>
        <p:spPr>
          <a:xfrm>
            <a:off x="2633726" y="3172136"/>
            <a:ext cx="1826141" cy="646331"/>
          </a:xfrm>
          <a:prstGeom prst="rect">
            <a:avLst/>
          </a:prstGeom>
          <a:noFill/>
        </p:spPr>
        <p:txBody>
          <a:bodyPr wrap="none" rtlCol="0">
            <a:spAutoFit/>
          </a:bodyPr>
          <a:lstStyle/>
          <a:p>
            <a:r>
              <a:rPr lang="en-US" dirty="0" smtClean="0"/>
              <a:t>Striatum</a:t>
            </a:r>
          </a:p>
          <a:p>
            <a:r>
              <a:rPr lang="en-US" dirty="0" smtClean="0"/>
              <a:t>Multiple Neurons</a:t>
            </a:r>
          </a:p>
        </p:txBody>
      </p:sp>
      <p:sp>
        <p:nvSpPr>
          <p:cNvPr id="38" name="TextBox 37"/>
          <p:cNvSpPr txBox="1"/>
          <p:nvPr/>
        </p:nvSpPr>
        <p:spPr>
          <a:xfrm>
            <a:off x="5043728" y="3172136"/>
            <a:ext cx="1806016" cy="646331"/>
          </a:xfrm>
          <a:prstGeom prst="rect">
            <a:avLst/>
          </a:prstGeom>
          <a:noFill/>
        </p:spPr>
        <p:txBody>
          <a:bodyPr wrap="none" rtlCol="0">
            <a:spAutoFit/>
          </a:bodyPr>
          <a:lstStyle/>
          <a:p>
            <a:r>
              <a:rPr lang="en-US" dirty="0" smtClean="0"/>
              <a:t>Cerebellum</a:t>
            </a:r>
          </a:p>
          <a:p>
            <a:r>
              <a:rPr lang="en-US" dirty="0" smtClean="0"/>
              <a:t>Purkinje Neurons</a:t>
            </a:r>
          </a:p>
        </p:txBody>
      </p:sp>
      <p:cxnSp>
        <p:nvCxnSpPr>
          <p:cNvPr id="40" name="Straight Connector 39"/>
          <p:cNvCxnSpPr/>
          <p:nvPr/>
        </p:nvCxnSpPr>
        <p:spPr>
          <a:xfrm>
            <a:off x="4724400" y="1520561"/>
            <a:ext cx="0" cy="5193506"/>
          </a:xfrm>
          <a:prstGeom prst="line">
            <a:avLst/>
          </a:prstGeom>
          <a:ln w="6350" cmpd="sng">
            <a:solidFill>
              <a:srgbClr val="376092"/>
            </a:solidFill>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3344544" y="2218267"/>
            <a:ext cx="2698350" cy="646331"/>
          </a:xfrm>
          <a:prstGeom prst="rect">
            <a:avLst/>
          </a:prstGeom>
          <a:solidFill>
            <a:srgbClr val="C6D9F1"/>
          </a:solidFill>
        </p:spPr>
        <p:txBody>
          <a:bodyPr wrap="none">
            <a:spAutoFit/>
          </a:bodyPr>
          <a:lstStyle/>
          <a:p>
            <a:pPr algn="ctr"/>
            <a:r>
              <a:rPr lang="en-US" dirty="0"/>
              <a:t>Unknown Protein </a:t>
            </a:r>
            <a:r>
              <a:rPr lang="en-US" dirty="0" smtClean="0"/>
              <a:t>Function</a:t>
            </a:r>
          </a:p>
          <a:p>
            <a:pPr algn="ctr"/>
            <a:r>
              <a:rPr lang="en-US" dirty="0" smtClean="0"/>
              <a:t>GOF, partial LOF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t="10376" r="39511" b="-10376"/>
          <a:stretch/>
        </p:blipFill>
        <p:spPr>
          <a:xfrm>
            <a:off x="533400" y="855904"/>
            <a:ext cx="1751519" cy="2687069"/>
          </a:xfrm>
          <a:prstGeom prst="rect">
            <a:avLst/>
          </a:prstGeom>
        </p:spPr>
      </p:pic>
      <p:pic>
        <p:nvPicPr>
          <p:cNvPr id="7" name="Picture 6"/>
          <p:cNvPicPr>
            <a:picLocks noChangeAspect="1"/>
          </p:cNvPicPr>
          <p:nvPr/>
        </p:nvPicPr>
        <p:blipFill>
          <a:blip r:embed="rId5"/>
          <a:stretch>
            <a:fillRect/>
          </a:stretch>
        </p:blipFill>
        <p:spPr>
          <a:xfrm>
            <a:off x="4703862" y="3810000"/>
            <a:ext cx="4343400" cy="2165667"/>
          </a:xfrm>
          <a:prstGeom prst="rect">
            <a:avLst/>
          </a:prstGeom>
        </p:spPr>
      </p:pic>
      <p:sp>
        <p:nvSpPr>
          <p:cNvPr id="8" name="TextBox 7"/>
          <p:cNvSpPr txBox="1"/>
          <p:nvPr/>
        </p:nvSpPr>
        <p:spPr>
          <a:xfrm>
            <a:off x="1447800" y="0"/>
            <a:ext cx="4136995" cy="646331"/>
          </a:xfrm>
          <a:prstGeom prst="rect">
            <a:avLst/>
          </a:prstGeom>
          <a:noFill/>
        </p:spPr>
        <p:txBody>
          <a:bodyPr wrap="none" rtlCol="0">
            <a:spAutoFit/>
          </a:bodyPr>
          <a:lstStyle/>
          <a:p>
            <a:r>
              <a:rPr lang="en-US" sz="3600" b="1" dirty="0" smtClean="0"/>
              <a:t>The Purkinje Neuron</a:t>
            </a:r>
            <a:endParaRPr lang="en-US" sz="3600" b="1" dirty="0"/>
          </a:p>
        </p:txBody>
      </p:sp>
      <p:pic>
        <p:nvPicPr>
          <p:cNvPr id="9" name="ncomms1961-s6.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81600" y="609600"/>
            <a:ext cx="3781425" cy="2952423"/>
          </a:xfrm>
          <a:prstGeom prst="rect">
            <a:avLst/>
          </a:prstGeom>
        </p:spPr>
      </p:pic>
      <p:pic>
        <p:nvPicPr>
          <p:cNvPr id="11" name="Picture 10"/>
          <p:cNvPicPr>
            <a:picLocks noChangeAspect="1"/>
          </p:cNvPicPr>
          <p:nvPr/>
        </p:nvPicPr>
        <p:blipFill>
          <a:blip r:embed="rId7"/>
          <a:stretch>
            <a:fillRect/>
          </a:stretch>
        </p:blipFill>
        <p:spPr>
          <a:xfrm>
            <a:off x="2501900" y="748615"/>
            <a:ext cx="2679700" cy="2874284"/>
          </a:xfrm>
          <a:prstGeom prst="rect">
            <a:avLst/>
          </a:prstGeom>
        </p:spPr>
      </p:pic>
      <p:pic>
        <p:nvPicPr>
          <p:cNvPr id="10" name="Picture 9"/>
          <p:cNvPicPr>
            <a:picLocks noChangeAspect="1"/>
          </p:cNvPicPr>
          <p:nvPr/>
        </p:nvPicPr>
        <p:blipFill>
          <a:blip r:embed="rId8"/>
          <a:stretch>
            <a:fillRect/>
          </a:stretch>
        </p:blipFill>
        <p:spPr>
          <a:xfrm>
            <a:off x="533400" y="4221738"/>
            <a:ext cx="3111500" cy="2552700"/>
          </a:xfrm>
          <a:prstGeom prst="rect">
            <a:avLst/>
          </a:prstGeom>
        </p:spPr>
      </p:pic>
      <p:sp>
        <p:nvSpPr>
          <p:cNvPr id="12" name="TextBox 11"/>
          <p:cNvSpPr txBox="1"/>
          <p:nvPr/>
        </p:nvSpPr>
        <p:spPr>
          <a:xfrm>
            <a:off x="533400" y="3575407"/>
            <a:ext cx="3118312" cy="646331"/>
          </a:xfrm>
          <a:prstGeom prst="rect">
            <a:avLst/>
          </a:prstGeom>
          <a:noFill/>
        </p:spPr>
        <p:txBody>
          <a:bodyPr wrap="none" rtlCol="0">
            <a:spAutoFit/>
          </a:bodyPr>
          <a:lstStyle/>
          <a:p>
            <a:r>
              <a:rPr lang="en-US" sz="3600" b="1" dirty="0" smtClean="0"/>
              <a:t>Striatal Neuron</a:t>
            </a:r>
            <a:endParaRPr lang="en-US" sz="3600" b="1" dirty="0"/>
          </a:p>
        </p:txBody>
      </p:sp>
      <p:sp>
        <p:nvSpPr>
          <p:cNvPr id="3" name="Rounded Rectangle 2"/>
          <p:cNvSpPr/>
          <p:nvPr/>
        </p:nvSpPr>
        <p:spPr>
          <a:xfrm>
            <a:off x="273050" y="3622899"/>
            <a:ext cx="3657600" cy="3235101"/>
          </a:xfrm>
          <a:prstGeom prst="roundRect">
            <a:avLst/>
          </a:prstGeom>
          <a:noFill/>
          <a:ln w="12700" cmpd="sng">
            <a:solidFill>
              <a:srgbClr val="9537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88144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362200"/>
            <a:ext cx="8229600"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Therapies for Spinocerebellar</a:t>
            </a:r>
            <a:r>
              <a:rPr kumimoji="0" lang="en-US" sz="2800" b="0" i="0" u="none" strike="noStrike" kern="1200" cap="none" spc="0" normalizeH="0" noProof="0" dirty="0" smtClean="0">
                <a:ln>
                  <a:noFill/>
                </a:ln>
                <a:solidFill>
                  <a:schemeClr val="tx1"/>
                </a:solidFill>
                <a:effectLst/>
                <a:uLnTx/>
                <a:uFillTx/>
                <a:latin typeface="+mj-lt"/>
                <a:ea typeface="+mj-ea"/>
                <a:cs typeface="+mj-cs"/>
              </a:rPr>
              <a:t> Ataxia type 2 (</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SCA2)</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5976761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75992</TotalTime>
  <Words>1847</Words>
  <Application>Microsoft Macintosh PowerPoint</Application>
  <PresentationFormat>On-screen Show (4:3)</PresentationFormat>
  <Paragraphs>288</Paragraphs>
  <Slides>22</Slides>
  <Notes>10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SCA2 ASO drug action</vt:lpstr>
      <vt:lpstr>PowerPoint Presentation</vt:lpstr>
      <vt:lpstr>PowerPoint Presentation</vt:lpstr>
      <vt:lpstr>PowerPoint Presentation</vt:lpstr>
      <vt:lpstr>SCA2 ASO drug delivery</vt:lpstr>
      <vt:lpstr>PowerPoint Presentation</vt:lpstr>
      <vt:lpstr>PowerPoint Presentation</vt:lpstr>
    </vt:vector>
  </TitlesOfParts>
  <Company>University of Utah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 Scoles</dc:creator>
  <cp:lastModifiedBy>Daniel Scoles</cp:lastModifiedBy>
  <cp:revision>726</cp:revision>
  <cp:lastPrinted>2011-01-06T17:59:15Z</cp:lastPrinted>
  <dcterms:created xsi:type="dcterms:W3CDTF">2011-01-06T18:45:59Z</dcterms:created>
  <dcterms:modified xsi:type="dcterms:W3CDTF">2013-05-17T23:25:01Z</dcterms:modified>
</cp:coreProperties>
</file>