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1.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18"/>
  </p:notesMasterIdLst>
  <p:sldIdLst>
    <p:sldId id="987" r:id="rId2"/>
    <p:sldId id="983" r:id="rId3"/>
    <p:sldId id="1001" r:id="rId4"/>
    <p:sldId id="931" r:id="rId5"/>
    <p:sldId id="1039" r:id="rId6"/>
    <p:sldId id="1004" r:id="rId7"/>
    <p:sldId id="998" r:id="rId8"/>
    <p:sldId id="1014" r:id="rId9"/>
    <p:sldId id="1017" r:id="rId10"/>
    <p:sldId id="1009" r:id="rId11"/>
    <p:sldId id="1018" r:id="rId12"/>
    <p:sldId id="1025" r:id="rId13"/>
    <p:sldId id="1024" r:id="rId14"/>
    <p:sldId id="1012" r:id="rId15"/>
    <p:sldId id="1023" r:id="rId16"/>
    <p:sldId id="1042"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B54EFF"/>
    <a:srgbClr val="E98137"/>
    <a:srgbClr val="FF33FD"/>
    <a:srgbClr val="23BB10"/>
    <a:srgbClr val="000000"/>
    <a:srgbClr val="292929"/>
    <a:srgbClr val="000054"/>
    <a:srgbClr val="96969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1881" autoAdjust="0"/>
  </p:normalViewPr>
  <p:slideViewPr>
    <p:cSldViewPr>
      <p:cViewPr varScale="1">
        <p:scale>
          <a:sx n="79" d="100"/>
          <a:sy n="79" d="100"/>
        </p:scale>
        <p:origin x="-1384" y="-112"/>
      </p:cViewPr>
      <p:guideLst>
        <p:guide orient="horz" pos="576"/>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haimeiwang:Documents:Lab%20Notebook:ISIS%20Collaboration:ASO%20surgery%20related%20mouse%20work:06012012%20BAC-q22:2012-6-1_BAC_prep_2_huATXN_and_mActin.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haimeiwang:Desktop:AS0133-6%20wks-qPCR.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haimeiwang:Desktop:AS0133-6%20wks-qPCR.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haimeiwang:Desktop:AS0133-6%20wks-qPCR.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Macintosh%20HD:Users:haimeiwang:Desktop:AS0133-6%20wks-qPC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SET1and2%20ASO133%20rotarod:qPCR%20data:AS0133-6%20wks-qPCR.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haimeiwang:Documents:Lab%20Notebook:ISIS%20Collaboration:Rotarod%20Experiments:Matt%20experiments%202014:Matt2:MATT2-9%20weeks:matt2-5%20and%209wks%2019s%20ms%20removed%20-%20added%2013%20week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haimeiwang:Downloads:MATT2%20qPCR.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Macintosh%20HD:Users:haimeiwang:Documents:Lab%20Notebook:ISIS%20Collaboration:Rotarod%20Experiments:Matt%20experiments%202014:MATT3:MATT3%20All%20Data%20Charte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lab\Desktop\MATT4%205%20wk%20resul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Q72%20MICE%20TREATED%20WITH%20ASO216%207%20DAYS:untitled.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haimeiwang:Documents:Lab%20Notebook:ISIS%20Collaboration:ASO%20surgery%20related%20mouse%20work:06012012%20BAC-q22:2012-6-1_BACq22_prep_2_mAtxn2_and_mActi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Q72%20MICE%20TREATED%20WITH%20ASO216%207%20DAYS:untitled.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Q72%20MICE%20TREATED%20WITH%20ASO216%207%20DAYS:untitle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s\Pulst\Matt%20Schneider\Data\ITPR1%20-%20from%20Ilya\2%20-%20Pilot,%20Oct.%202014\ITPR1%20-%20Oct%202014.xlsx" TargetMode="External"/><Relationship Id="rId2"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1" Type="http://schemas.openxmlformats.org/officeDocument/2006/relationships/oleObject" Target="file:///\\fs\Pulst\Matt%20Schneider\Data\ITPR1%20-%20from%20Ilya\2%20-%20Pilot,%20Oct.%202014\ITPR1%20-%20Oct%202014.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s\Pulst\Matt%20Schneider\Data\ITPR1%20-%20from%20Ilya\2%20-%20Pilot,%20Oct.%202014\ITPR1%20-%20Oct%202014.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haimeiwang:Documents:Lab%20Notebook:ISIS%20Collaboration:ASO%20surgery%20related%20mouse%20work:Iba1%20compilation.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haimeiwang:Documents:Lab%20Notebook:ISIS%20Collaboration:ASO%20surgery%20related%20mouse%20work:07272012_B6%20pure%20line_dosewise:2012-7-27_ASO_mouse_74-85_ATXN_and_Acti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11302012-M90-M103-TIMECOURSE:2013-1-10-ASO-m90-103-ATXN2-and-mActin-round-2.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haimeiwang:Documents:Lab%20Notebook:ISIS%20Collaboration:Rotarod%20Experiments:SET1and2%20ASO133%20rotarod:MASTER-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haimeiwang:Desktop:AS0133-6%20wks-qPC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Sheet1!$AI$50:$AN$50</c:f>
                <c:numCache>
                  <c:formatCode>General</c:formatCode>
                  <c:ptCount val="6"/>
                  <c:pt idx="0">
                    <c:v>16.02833573514312</c:v>
                  </c:pt>
                  <c:pt idx="1">
                    <c:v>10.84581495578928</c:v>
                  </c:pt>
                  <c:pt idx="2">
                    <c:v>18.04138766487135</c:v>
                  </c:pt>
                  <c:pt idx="3">
                    <c:v>1.401290187908092</c:v>
                  </c:pt>
                  <c:pt idx="4">
                    <c:v>25.07967668622102</c:v>
                  </c:pt>
                  <c:pt idx="5">
                    <c:v>7.03963939408476</c:v>
                  </c:pt>
                </c:numCache>
              </c:numRef>
            </c:plus>
            <c:minus>
              <c:numLit>
                <c:formatCode>General</c:formatCode>
                <c:ptCount val="1"/>
                <c:pt idx="0">
                  <c:v>1.0</c:v>
                </c:pt>
              </c:numLit>
            </c:minus>
            <c:spPr>
              <a:ln>
                <a:solidFill>
                  <a:srgbClr val="4B4B4B"/>
                </a:solidFill>
              </a:ln>
            </c:spPr>
          </c:errBars>
          <c:val>
            <c:numRef>
              <c:f>Sheet1!$AI$49:$AN$49</c:f>
              <c:numCache>
                <c:formatCode>General</c:formatCode>
                <c:ptCount val="6"/>
                <c:pt idx="0">
                  <c:v>100.0</c:v>
                </c:pt>
                <c:pt idx="1">
                  <c:v>39.77048222480056</c:v>
                </c:pt>
                <c:pt idx="2">
                  <c:v>91.4279392413878</c:v>
                </c:pt>
                <c:pt idx="3">
                  <c:v>53.51240801012727</c:v>
                </c:pt>
                <c:pt idx="4">
                  <c:v>78.78199501468705</c:v>
                </c:pt>
                <c:pt idx="5">
                  <c:v>89.98809980342745</c:v>
                </c:pt>
              </c:numCache>
            </c:numRef>
          </c:val>
        </c:ser>
        <c:dLbls>
          <c:showLegendKey val="0"/>
          <c:showVal val="0"/>
          <c:showCatName val="0"/>
          <c:showSerName val="0"/>
          <c:showPercent val="0"/>
          <c:showBubbleSize val="0"/>
        </c:dLbls>
        <c:gapWidth val="40"/>
        <c:axId val="-2118444488"/>
        <c:axId val="2145118392"/>
      </c:barChart>
      <c:catAx>
        <c:axId val="-2118444488"/>
        <c:scaling>
          <c:orientation val="minMax"/>
        </c:scaling>
        <c:delete val="1"/>
        <c:axPos val="b"/>
        <c:majorTickMark val="out"/>
        <c:minorTickMark val="none"/>
        <c:tickLblPos val="nextTo"/>
        <c:crossAx val="2145118392"/>
        <c:crosses val="autoZero"/>
        <c:auto val="1"/>
        <c:lblAlgn val="ctr"/>
        <c:lblOffset val="100"/>
        <c:noMultiLvlLbl val="0"/>
      </c:catAx>
      <c:valAx>
        <c:axId val="2145118392"/>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sz="1000" b="1">
                <a:solidFill>
                  <a:srgbClr val="000000"/>
                </a:solidFill>
                <a:latin typeface="Arial"/>
                <a:cs typeface="Arial"/>
              </a:defRPr>
            </a:pPr>
            <a:endParaRPr lang="en-US"/>
          </a:p>
        </c:txPr>
        <c:crossAx val="-2118444488"/>
        <c:crosses val="autoZero"/>
        <c:crossBetween val="between"/>
      </c:valAx>
      <c:spPr>
        <a:ln>
          <a:solidFill>
            <a:srgbClr val="4B4B4B"/>
          </a:solidFill>
        </a:ln>
      </c:spPr>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Pcp2</a:t>
            </a:r>
          </a:p>
        </c:rich>
      </c:tx>
      <c:layout>
        <c:manualLayout>
          <c:xMode val="edge"/>
          <c:yMode val="edge"/>
          <c:x val="0.49994094488189"/>
          <c:y val="0.24242657167854"/>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Sheet1!$X$15:$Z$15</c:f>
                <c:numCache>
                  <c:formatCode>General</c:formatCode>
                  <c:ptCount val="3"/>
                  <c:pt idx="0">
                    <c:v>0.310390037455004</c:v>
                  </c:pt>
                  <c:pt idx="1">
                    <c:v>0.0881000301070676</c:v>
                  </c:pt>
                  <c:pt idx="2">
                    <c:v>0.0980653904344733</c:v>
                  </c:pt>
                </c:numCache>
              </c:numRef>
            </c:plus>
            <c:minus>
              <c:numLit>
                <c:formatCode>General</c:formatCode>
                <c:ptCount val="1"/>
                <c:pt idx="0">
                  <c:v>1.0</c:v>
                </c:pt>
              </c:numLit>
            </c:minus>
            <c:spPr>
              <a:ln>
                <a:solidFill>
                  <a:srgbClr val="717171"/>
                </a:solidFill>
              </a:ln>
            </c:spPr>
          </c:errBars>
          <c:cat>
            <c:strRef>
              <c:f>Sheet1!$X$13:$Z$13</c:f>
              <c:strCache>
                <c:ptCount val="3"/>
                <c:pt idx="0">
                  <c:v>WT-SAL</c:v>
                </c:pt>
                <c:pt idx="1">
                  <c:v>TG-SAL</c:v>
                </c:pt>
                <c:pt idx="2">
                  <c:v>TG-ASO</c:v>
                </c:pt>
              </c:strCache>
            </c:strRef>
          </c:cat>
          <c:val>
            <c:numRef>
              <c:f>Sheet1!$X$14:$Z$14</c:f>
              <c:numCache>
                <c:formatCode>General</c:formatCode>
                <c:ptCount val="3"/>
                <c:pt idx="0">
                  <c:v>0.765282128571428</c:v>
                </c:pt>
                <c:pt idx="1">
                  <c:v>0.359299542857143</c:v>
                </c:pt>
                <c:pt idx="2">
                  <c:v>0.480066228571429</c:v>
                </c:pt>
              </c:numCache>
            </c:numRef>
          </c:val>
        </c:ser>
        <c:dLbls>
          <c:showLegendKey val="0"/>
          <c:showVal val="0"/>
          <c:showCatName val="0"/>
          <c:showSerName val="0"/>
          <c:showPercent val="0"/>
          <c:showBubbleSize val="0"/>
        </c:dLbls>
        <c:gapWidth val="20"/>
        <c:axId val="2143707448"/>
        <c:axId val="2143701480"/>
      </c:barChart>
      <c:catAx>
        <c:axId val="2143707448"/>
        <c:scaling>
          <c:orientation val="minMax"/>
        </c:scaling>
        <c:delete val="1"/>
        <c:axPos val="b"/>
        <c:majorTickMark val="out"/>
        <c:minorTickMark val="none"/>
        <c:tickLblPos val="nextTo"/>
        <c:crossAx val="2143701480"/>
        <c:crosses val="autoZero"/>
        <c:auto val="1"/>
        <c:lblAlgn val="ctr"/>
        <c:lblOffset val="100"/>
        <c:noMultiLvlLbl val="0"/>
      </c:catAx>
      <c:valAx>
        <c:axId val="2143701480"/>
        <c:scaling>
          <c:orientation val="minMax"/>
          <c:max val="1.2"/>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707448"/>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Calb1</a:t>
            </a:r>
          </a:p>
        </c:rich>
      </c:tx>
      <c:layout>
        <c:manualLayout>
          <c:xMode val="edge"/>
          <c:yMode val="edge"/>
          <c:x val="0.409145788594607"/>
          <c:y val="0.24161104861892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Sheet1!$C$15:$E$15</c:f>
                <c:numCache>
                  <c:formatCode>General</c:formatCode>
                  <c:ptCount val="3"/>
                  <c:pt idx="0">
                    <c:v>0.569440679741244</c:v>
                  </c:pt>
                  <c:pt idx="1">
                    <c:v>0.219065833311221</c:v>
                  </c:pt>
                  <c:pt idx="2">
                    <c:v>0.215585927084785</c:v>
                  </c:pt>
                </c:numCache>
              </c:numRef>
            </c:plus>
            <c:minus>
              <c:numLit>
                <c:formatCode>General</c:formatCode>
                <c:ptCount val="1"/>
                <c:pt idx="0">
                  <c:v>1.0</c:v>
                </c:pt>
              </c:numLit>
            </c:minus>
            <c:spPr>
              <a:ln>
                <a:solidFill>
                  <a:srgbClr val="717171"/>
                </a:solidFill>
              </a:ln>
            </c:spPr>
          </c:errBars>
          <c:cat>
            <c:strRef>
              <c:f>Sheet1!$C$13:$E$13</c:f>
              <c:strCache>
                <c:ptCount val="3"/>
                <c:pt idx="0">
                  <c:v>WT-SAL</c:v>
                </c:pt>
                <c:pt idx="1">
                  <c:v>TG-SAL</c:v>
                </c:pt>
                <c:pt idx="2">
                  <c:v>TG-ASO</c:v>
                </c:pt>
              </c:strCache>
            </c:strRef>
          </c:cat>
          <c:val>
            <c:numRef>
              <c:f>Sheet1!$C$14:$E$14</c:f>
              <c:numCache>
                <c:formatCode>General</c:formatCode>
                <c:ptCount val="3"/>
                <c:pt idx="0">
                  <c:v>1.1424877</c:v>
                </c:pt>
                <c:pt idx="1">
                  <c:v>0.499903942857143</c:v>
                </c:pt>
                <c:pt idx="2">
                  <c:v>0.709381857142857</c:v>
                </c:pt>
              </c:numCache>
            </c:numRef>
          </c:val>
        </c:ser>
        <c:dLbls>
          <c:showLegendKey val="0"/>
          <c:showVal val="0"/>
          <c:showCatName val="0"/>
          <c:showSerName val="0"/>
          <c:showPercent val="0"/>
          <c:showBubbleSize val="0"/>
        </c:dLbls>
        <c:gapWidth val="20"/>
        <c:axId val="2143662984"/>
        <c:axId val="2143660232"/>
      </c:barChart>
      <c:catAx>
        <c:axId val="2143662984"/>
        <c:scaling>
          <c:orientation val="minMax"/>
        </c:scaling>
        <c:delete val="1"/>
        <c:axPos val="b"/>
        <c:majorTickMark val="out"/>
        <c:minorTickMark val="none"/>
        <c:tickLblPos val="nextTo"/>
        <c:crossAx val="2143660232"/>
        <c:crosses val="autoZero"/>
        <c:auto val="1"/>
        <c:lblAlgn val="ctr"/>
        <c:lblOffset val="100"/>
        <c:noMultiLvlLbl val="0"/>
      </c:catAx>
      <c:valAx>
        <c:axId val="2143660232"/>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662984"/>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Rgs8</a:t>
            </a:r>
          </a:p>
        </c:rich>
      </c:tx>
      <c:layout>
        <c:manualLayout>
          <c:xMode val="edge"/>
          <c:yMode val="edge"/>
          <c:x val="0.483092913385827"/>
          <c:y val="0.185684358899582"/>
        </c:manualLayout>
      </c:layout>
      <c:overlay val="0"/>
      <c:spPr>
        <a:solidFill>
          <a:srgbClr val="D5D5D5"/>
        </a:solidFill>
      </c:spPr>
    </c:title>
    <c:autoTitleDeleted val="0"/>
    <c:plotArea>
      <c:layout>
        <c:manualLayout>
          <c:layoutTarget val="inner"/>
          <c:xMode val="edge"/>
          <c:yMode val="edge"/>
          <c:x val="0.211682414698163"/>
          <c:y val="0.195589931179862"/>
          <c:w val="0.701650918635171"/>
          <c:h val="0.692284084568169"/>
        </c:manualLayout>
      </c:layout>
      <c:barChart>
        <c:barDir val="col"/>
        <c:grouping val="clustered"/>
        <c:varyColors val="0"/>
        <c:ser>
          <c:idx val="0"/>
          <c:order val="0"/>
          <c:spPr>
            <a:solidFill>
              <a:srgbClr val="000000"/>
            </a:solidFill>
          </c:spPr>
          <c:invertIfNegative val="0"/>
          <c:errBars>
            <c:errBarType val="plus"/>
            <c:errValType val="cust"/>
            <c:noEndCap val="0"/>
            <c:plus>
              <c:numRef>
                <c:f>Sheet1!$AC$15:$AE$15</c:f>
                <c:numCache>
                  <c:formatCode>General</c:formatCode>
                  <c:ptCount val="3"/>
                  <c:pt idx="0">
                    <c:v>0.639485101877413</c:v>
                  </c:pt>
                  <c:pt idx="1">
                    <c:v>0.100130743327892</c:v>
                  </c:pt>
                  <c:pt idx="2">
                    <c:v>0.166319455062153</c:v>
                  </c:pt>
                </c:numCache>
              </c:numRef>
            </c:plus>
            <c:minus>
              <c:numLit>
                <c:formatCode>General</c:formatCode>
                <c:ptCount val="1"/>
                <c:pt idx="0">
                  <c:v>1.0</c:v>
                </c:pt>
              </c:numLit>
            </c:minus>
            <c:spPr>
              <a:ln>
                <a:solidFill>
                  <a:srgbClr val="969696">
                    <a:lumMod val="75000"/>
                  </a:srgbClr>
                </a:solidFill>
              </a:ln>
            </c:spPr>
          </c:errBars>
          <c:cat>
            <c:numRef>
              <c:f>Sheet1!$AC$13:$AE$13</c:f>
              <c:numCache>
                <c:formatCode>General</c:formatCode>
                <c:ptCount val="3"/>
              </c:numCache>
            </c:numRef>
          </c:cat>
          <c:val>
            <c:numRef>
              <c:f>Sheet1!$AC$14:$AE$14</c:f>
              <c:numCache>
                <c:formatCode>General</c:formatCode>
                <c:ptCount val="3"/>
                <c:pt idx="0">
                  <c:v>1.448808971428571</c:v>
                </c:pt>
                <c:pt idx="1">
                  <c:v>0.249994057142857</c:v>
                </c:pt>
                <c:pt idx="2">
                  <c:v>0.345233314285714</c:v>
                </c:pt>
              </c:numCache>
            </c:numRef>
          </c:val>
        </c:ser>
        <c:dLbls>
          <c:showLegendKey val="0"/>
          <c:showVal val="0"/>
          <c:showCatName val="0"/>
          <c:showSerName val="0"/>
          <c:showPercent val="0"/>
          <c:showBubbleSize val="0"/>
        </c:dLbls>
        <c:gapWidth val="20"/>
        <c:axId val="2143608456"/>
        <c:axId val="2143602120"/>
      </c:barChart>
      <c:catAx>
        <c:axId val="2143608456"/>
        <c:scaling>
          <c:orientation val="minMax"/>
        </c:scaling>
        <c:delete val="0"/>
        <c:axPos val="b"/>
        <c:numFmt formatCode="General" sourceLinked="1"/>
        <c:majorTickMark val="out"/>
        <c:minorTickMark val="none"/>
        <c:tickLblPos val="nextTo"/>
        <c:spPr>
          <a:ln>
            <a:solidFill>
              <a:srgbClr val="4B4B4B"/>
            </a:solidFill>
          </a:ln>
        </c:spPr>
        <c:txPr>
          <a:bodyPr/>
          <a:lstStyle/>
          <a:p>
            <a:pPr>
              <a:defRPr sz="1200">
                <a:solidFill>
                  <a:srgbClr val="000000"/>
                </a:solidFill>
                <a:latin typeface="Arial"/>
                <a:cs typeface="Arial"/>
              </a:defRPr>
            </a:pPr>
            <a:endParaRPr lang="en-US"/>
          </a:p>
        </c:txPr>
        <c:crossAx val="2143602120"/>
        <c:crosses val="autoZero"/>
        <c:auto val="1"/>
        <c:lblAlgn val="ctr"/>
        <c:lblOffset val="100"/>
        <c:noMultiLvlLbl val="0"/>
      </c:catAx>
      <c:valAx>
        <c:axId val="2143602120"/>
        <c:scaling>
          <c:orientation val="minMax"/>
          <c:max val="2.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608456"/>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Fam107b</a:t>
            </a:r>
          </a:p>
        </c:rich>
      </c:tx>
      <c:layout>
        <c:manualLayout>
          <c:xMode val="edge"/>
          <c:yMode val="edge"/>
          <c:x val="0.394861919433984"/>
          <c:y val="0.18215466122290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Sheet1!$I$15:$K$15</c:f>
                <c:numCache>
                  <c:formatCode>General</c:formatCode>
                  <c:ptCount val="3"/>
                  <c:pt idx="0">
                    <c:v>0.447023790332933</c:v>
                  </c:pt>
                  <c:pt idx="1">
                    <c:v>0.119452580686729</c:v>
                  </c:pt>
                  <c:pt idx="2">
                    <c:v>0.145934629451942</c:v>
                  </c:pt>
                </c:numCache>
              </c:numRef>
            </c:plus>
            <c:minus>
              <c:numLit>
                <c:formatCode>General</c:formatCode>
                <c:ptCount val="1"/>
                <c:pt idx="0">
                  <c:v>1.0</c:v>
                </c:pt>
              </c:numLit>
            </c:minus>
            <c:spPr>
              <a:ln>
                <a:solidFill>
                  <a:srgbClr val="717171"/>
                </a:solidFill>
              </a:ln>
            </c:spPr>
          </c:errBars>
          <c:cat>
            <c:numRef>
              <c:f>Sheet1!$I$13:$K$13</c:f>
              <c:numCache>
                <c:formatCode>General</c:formatCode>
                <c:ptCount val="3"/>
              </c:numCache>
            </c:numRef>
          </c:cat>
          <c:val>
            <c:numRef>
              <c:f>Sheet1!$I$14:$K$14</c:f>
              <c:numCache>
                <c:formatCode>General</c:formatCode>
                <c:ptCount val="3"/>
                <c:pt idx="0">
                  <c:v>1.406102128571428</c:v>
                </c:pt>
                <c:pt idx="1">
                  <c:v>0.696876157142857</c:v>
                </c:pt>
                <c:pt idx="2">
                  <c:v>0.861495628571429</c:v>
                </c:pt>
              </c:numCache>
            </c:numRef>
          </c:val>
        </c:ser>
        <c:dLbls>
          <c:showLegendKey val="0"/>
          <c:showVal val="0"/>
          <c:showCatName val="0"/>
          <c:showSerName val="0"/>
          <c:showPercent val="0"/>
          <c:showBubbleSize val="0"/>
        </c:dLbls>
        <c:gapWidth val="20"/>
        <c:axId val="2143555336"/>
        <c:axId val="2143550312"/>
      </c:barChart>
      <c:catAx>
        <c:axId val="2143555336"/>
        <c:scaling>
          <c:orientation val="minMax"/>
        </c:scaling>
        <c:delete val="0"/>
        <c:axPos val="b"/>
        <c:numFmt formatCode="General" sourceLinked="1"/>
        <c:majorTickMark val="out"/>
        <c:minorTickMark val="none"/>
        <c:tickLblPos val="nextTo"/>
        <c:spPr>
          <a:ln>
            <a:solidFill>
              <a:srgbClr val="969696">
                <a:lumMod val="50000"/>
              </a:srgbClr>
            </a:solidFill>
          </a:ln>
        </c:spPr>
        <c:txPr>
          <a:bodyPr/>
          <a:lstStyle/>
          <a:p>
            <a:pPr>
              <a:defRPr sz="1200">
                <a:solidFill>
                  <a:srgbClr val="000000"/>
                </a:solidFill>
                <a:latin typeface="Arial"/>
                <a:cs typeface="Arial"/>
              </a:defRPr>
            </a:pPr>
            <a:endParaRPr lang="en-US"/>
          </a:p>
        </c:txPr>
        <c:crossAx val="2143550312"/>
        <c:crosses val="autoZero"/>
        <c:auto val="1"/>
        <c:lblAlgn val="ctr"/>
        <c:lblOffset val="100"/>
        <c:noMultiLvlLbl val="0"/>
      </c:catAx>
      <c:valAx>
        <c:axId val="2143550312"/>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555336"/>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000000"/>
            </a:solidFill>
          </c:spPr>
          <c:invertIfNegative val="0"/>
          <c:errBars>
            <c:errBarType val="plus"/>
            <c:errValType val="cust"/>
            <c:noEndCap val="0"/>
            <c:plus>
              <c:numRef>
                <c:f>Sheet1!$N$15:$P$15</c:f>
                <c:numCache>
                  <c:formatCode>General</c:formatCode>
                  <c:ptCount val="3"/>
                  <c:pt idx="0">
                    <c:v>0.0</c:v>
                  </c:pt>
                  <c:pt idx="1">
                    <c:v>1.336527428393374</c:v>
                  </c:pt>
                  <c:pt idx="2">
                    <c:v>0.518131906994396</c:v>
                  </c:pt>
                </c:numCache>
              </c:numRef>
            </c:plus>
            <c:minus>
              <c:numLit>
                <c:formatCode>General</c:formatCode>
                <c:ptCount val="1"/>
                <c:pt idx="0">
                  <c:v>1.0</c:v>
                </c:pt>
              </c:numLit>
            </c:minus>
            <c:spPr>
              <a:ln>
                <a:solidFill>
                  <a:schemeClr val="bg2">
                    <a:lumMod val="75000"/>
                  </a:schemeClr>
                </a:solidFill>
              </a:ln>
            </c:spPr>
          </c:errBars>
          <c:cat>
            <c:strRef>
              <c:f>Sheet1!$N$13:$P$13</c:f>
              <c:strCache>
                <c:ptCount val="3"/>
                <c:pt idx="0">
                  <c:v>WT-SAL</c:v>
                </c:pt>
                <c:pt idx="1">
                  <c:v>TG-SAL</c:v>
                </c:pt>
                <c:pt idx="2">
                  <c:v>TG-ASO</c:v>
                </c:pt>
              </c:strCache>
            </c:strRef>
          </c:cat>
          <c:val>
            <c:numRef>
              <c:f>Sheet1!$N$14:$P$14</c:f>
              <c:numCache>
                <c:formatCode>General</c:formatCode>
                <c:ptCount val="3"/>
                <c:pt idx="0">
                  <c:v>0.0</c:v>
                </c:pt>
                <c:pt idx="1">
                  <c:v>3.568651857142857</c:v>
                </c:pt>
                <c:pt idx="2">
                  <c:v>1.313902271428571</c:v>
                </c:pt>
              </c:numCache>
            </c:numRef>
          </c:val>
        </c:ser>
        <c:dLbls>
          <c:showLegendKey val="0"/>
          <c:showVal val="0"/>
          <c:showCatName val="0"/>
          <c:showSerName val="0"/>
          <c:showPercent val="0"/>
          <c:showBubbleSize val="0"/>
        </c:dLbls>
        <c:gapWidth val="20"/>
        <c:axId val="2143484168"/>
        <c:axId val="2143481640"/>
      </c:barChart>
      <c:catAx>
        <c:axId val="2143484168"/>
        <c:scaling>
          <c:orientation val="minMax"/>
        </c:scaling>
        <c:delete val="1"/>
        <c:axPos val="b"/>
        <c:majorTickMark val="out"/>
        <c:minorTickMark val="none"/>
        <c:tickLblPos val="nextTo"/>
        <c:crossAx val="2143481640"/>
        <c:crosses val="autoZero"/>
        <c:auto val="1"/>
        <c:lblAlgn val="ctr"/>
        <c:lblOffset val="100"/>
        <c:noMultiLvlLbl val="0"/>
      </c:catAx>
      <c:valAx>
        <c:axId val="2143481640"/>
        <c:scaling>
          <c:orientation val="minMax"/>
          <c:max val="5.0"/>
          <c:min val="0.0"/>
        </c:scaling>
        <c:delete val="0"/>
        <c:axPos val="l"/>
        <c:majorGridlines>
          <c:spPr>
            <a:ln>
              <a:solidFill>
                <a:schemeClr val="bg2">
                  <a:lumMod val="60000"/>
                  <a:lumOff val="40000"/>
                </a:schemeClr>
              </a:solidFill>
            </a:ln>
          </c:spPr>
        </c:majorGridlines>
        <c:numFmt formatCode="General" sourceLinked="1"/>
        <c:majorTickMark val="out"/>
        <c:minorTickMark val="none"/>
        <c:tickLblPos val="nextTo"/>
        <c:spPr>
          <a:ln>
            <a:solidFill>
              <a:srgbClr val="C0C0C0"/>
            </a:solidFill>
          </a:ln>
        </c:spPr>
        <c:txPr>
          <a:bodyPr/>
          <a:lstStyle/>
          <a:p>
            <a:pPr>
              <a:defRPr sz="1100">
                <a:solidFill>
                  <a:srgbClr val="000000"/>
                </a:solidFill>
                <a:latin typeface="Arial"/>
                <a:cs typeface="Arial"/>
              </a:defRPr>
            </a:pPr>
            <a:endParaRPr lang="en-US"/>
          </a:p>
        </c:txPr>
        <c:crossAx val="2143484168"/>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'week 5 &amp; week 9'!$M$49</c:f>
              <c:strCache>
                <c:ptCount val="1"/>
                <c:pt idx="0">
                  <c:v> ASO216</c:v>
                </c:pt>
              </c:strCache>
            </c:strRef>
          </c:tx>
          <c:spPr>
            <a:ln w="50800">
              <a:solidFill>
                <a:srgbClr val="0000FF"/>
              </a:solidFill>
            </a:ln>
          </c:spPr>
          <c:marker>
            <c:symbol val="none"/>
          </c:marker>
          <c:errBars>
            <c:errDir val="y"/>
            <c:errBarType val="plus"/>
            <c:errValType val="cust"/>
            <c:noEndCap val="0"/>
            <c:plus>
              <c:numRef>
                <c:f>'week 5 &amp; week 9'!$S$50:$S$60</c:f>
                <c:numCache>
                  <c:formatCode>General</c:formatCode>
                  <c:ptCount val="11"/>
                  <c:pt idx="0">
                    <c:v>26.13823643</c:v>
                  </c:pt>
                  <c:pt idx="1">
                    <c:v>27.37703447</c:v>
                  </c:pt>
                  <c:pt idx="2">
                    <c:v>30.47481096</c:v>
                  </c:pt>
                  <c:pt idx="4">
                    <c:v>28.05840613843891</c:v>
                  </c:pt>
                  <c:pt idx="5">
                    <c:v>26.60695573512918</c:v>
                  </c:pt>
                  <c:pt idx="6">
                    <c:v>24.85322052399247</c:v>
                  </c:pt>
                  <c:pt idx="8">
                    <c:v>19.63523767678182</c:v>
                  </c:pt>
                  <c:pt idx="9">
                    <c:v>22.16546753194007</c:v>
                  </c:pt>
                  <c:pt idx="10">
                    <c:v>22.78609043165945</c:v>
                  </c:pt>
                </c:numCache>
              </c:numRef>
            </c:plus>
            <c:minus>
              <c:numLit>
                <c:formatCode>General</c:formatCode>
                <c:ptCount val="1"/>
                <c:pt idx="0">
                  <c:v>1.0</c:v>
                </c:pt>
              </c:numLit>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9'!$M$50:$M$60</c:f>
              <c:numCache>
                <c:formatCode>General</c:formatCode>
                <c:ptCount val="11"/>
                <c:pt idx="0">
                  <c:v>144.8230769</c:v>
                </c:pt>
                <c:pt idx="1">
                  <c:v>140.9692308</c:v>
                </c:pt>
                <c:pt idx="2">
                  <c:v>153.8423077</c:v>
                </c:pt>
                <c:pt idx="4">
                  <c:v>149.0807692307692</c:v>
                </c:pt>
                <c:pt idx="5">
                  <c:v>138.5807692307692</c:v>
                </c:pt>
                <c:pt idx="6">
                  <c:v>139.0346153846154</c:v>
                </c:pt>
                <c:pt idx="8">
                  <c:v>113.448717948718</c:v>
                </c:pt>
                <c:pt idx="9">
                  <c:v>135.6923076923077</c:v>
                </c:pt>
                <c:pt idx="10">
                  <c:v>142.8564102564103</c:v>
                </c:pt>
              </c:numCache>
            </c:numRef>
          </c:val>
          <c:smooth val="0"/>
        </c:ser>
        <c:ser>
          <c:idx val="1"/>
          <c:order val="1"/>
          <c:tx>
            <c:strRef>
              <c:f>'week 5 &amp; week 9'!$N$49</c:f>
              <c:strCache>
                <c:ptCount val="1"/>
                <c:pt idx="0">
                  <c:v> ASO127</c:v>
                </c:pt>
              </c:strCache>
            </c:strRef>
          </c:tx>
          <c:spPr>
            <a:ln w="50800">
              <a:solidFill>
                <a:srgbClr val="56C12F"/>
              </a:solidFill>
            </a:ln>
          </c:spPr>
          <c:marker>
            <c:symbol val="none"/>
          </c:marker>
          <c:errBars>
            <c:errDir val="y"/>
            <c:errBarType val="plus"/>
            <c:errValType val="cust"/>
            <c:noEndCap val="0"/>
            <c:plus>
              <c:numRef>
                <c:f>'week 5 &amp; week 9'!$T$50:$T$60</c:f>
                <c:numCache>
                  <c:formatCode>General</c:formatCode>
                  <c:ptCount val="11"/>
                  <c:pt idx="0">
                    <c:v>16.51719933</c:v>
                  </c:pt>
                  <c:pt idx="1">
                    <c:v>18.55320121</c:v>
                  </c:pt>
                  <c:pt idx="2">
                    <c:v>20.8252684</c:v>
                  </c:pt>
                  <c:pt idx="4">
                    <c:v>15.4095989390899</c:v>
                  </c:pt>
                  <c:pt idx="5">
                    <c:v>17.24398243643847</c:v>
                  </c:pt>
                  <c:pt idx="6">
                    <c:v>17.49811339584337</c:v>
                  </c:pt>
                  <c:pt idx="8">
                    <c:v>11.88418070251447</c:v>
                  </c:pt>
                  <c:pt idx="9">
                    <c:v>15.96291783099232</c:v>
                  </c:pt>
                  <c:pt idx="10">
                    <c:v>17.47708360966206</c:v>
                  </c:pt>
                </c:numCache>
              </c:numRef>
            </c:plus>
            <c:minus>
              <c:numLit>
                <c:formatCode>General</c:formatCode>
                <c:ptCount val="1"/>
                <c:pt idx="0">
                  <c:v>1.0</c:v>
                </c:pt>
              </c:numLit>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9'!$N$50:$N$60</c:f>
              <c:numCache>
                <c:formatCode>General</c:formatCode>
                <c:ptCount val="11"/>
                <c:pt idx="0">
                  <c:v>136.85</c:v>
                </c:pt>
                <c:pt idx="1">
                  <c:v>140.1866667</c:v>
                </c:pt>
                <c:pt idx="2">
                  <c:v>155.0533333</c:v>
                </c:pt>
                <c:pt idx="4">
                  <c:v>130.8666666666667</c:v>
                </c:pt>
                <c:pt idx="5">
                  <c:v>125.4866666666667</c:v>
                </c:pt>
                <c:pt idx="6">
                  <c:v>133.72</c:v>
                </c:pt>
                <c:pt idx="8">
                  <c:v>95.67555555555514</c:v>
                </c:pt>
                <c:pt idx="9">
                  <c:v>101.0088888888889</c:v>
                </c:pt>
                <c:pt idx="10">
                  <c:v>114.1444444444444</c:v>
                </c:pt>
              </c:numCache>
            </c:numRef>
          </c:val>
          <c:smooth val="0"/>
        </c:ser>
        <c:ser>
          <c:idx val="2"/>
          <c:order val="2"/>
          <c:tx>
            <c:strRef>
              <c:f>'week 5 &amp; week 9'!$O$49</c:f>
              <c:strCache>
                <c:ptCount val="1"/>
                <c:pt idx="0">
                  <c:v> SALINE</c:v>
                </c:pt>
              </c:strCache>
            </c:strRef>
          </c:tx>
          <c:spPr>
            <a:ln w="50800">
              <a:solidFill>
                <a:srgbClr val="CB1116"/>
              </a:solidFill>
            </a:ln>
          </c:spPr>
          <c:marker>
            <c:symbol val="none"/>
          </c:marker>
          <c:errBars>
            <c:errDir val="y"/>
            <c:errBarType val="minus"/>
            <c:errValType val="cust"/>
            <c:noEndCap val="0"/>
            <c:plus>
              <c:numLit>
                <c:formatCode>General</c:formatCode>
                <c:ptCount val="1"/>
                <c:pt idx="0">
                  <c:v>1.0</c:v>
                </c:pt>
              </c:numLit>
            </c:plus>
            <c:minus>
              <c:numRef>
                <c:f>'week 5 &amp; week 9'!$U$50:$U$60</c:f>
                <c:numCache>
                  <c:formatCode>General</c:formatCode>
                  <c:ptCount val="11"/>
                  <c:pt idx="0">
                    <c:v>14.47096456</c:v>
                  </c:pt>
                  <c:pt idx="1">
                    <c:v>12.23220199</c:v>
                  </c:pt>
                  <c:pt idx="2">
                    <c:v>13.64931304</c:v>
                  </c:pt>
                  <c:pt idx="4">
                    <c:v>11.70894372769767</c:v>
                  </c:pt>
                  <c:pt idx="5">
                    <c:v>14.56734962495874</c:v>
                  </c:pt>
                  <c:pt idx="6">
                    <c:v>14.45046354106763</c:v>
                  </c:pt>
                  <c:pt idx="8">
                    <c:v>13.47389959775454</c:v>
                  </c:pt>
                  <c:pt idx="9">
                    <c:v>12.30867696983697</c:v>
                  </c:pt>
                  <c:pt idx="10">
                    <c:v>11.7371049133094</c:v>
                  </c:pt>
                </c:numCache>
              </c:numRef>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9'!$O$50:$O$60</c:f>
              <c:numCache>
                <c:formatCode>General</c:formatCode>
                <c:ptCount val="11"/>
                <c:pt idx="0">
                  <c:v>123.2533333</c:v>
                </c:pt>
                <c:pt idx="1">
                  <c:v>118.97</c:v>
                </c:pt>
                <c:pt idx="2">
                  <c:v>130.9366667</c:v>
                </c:pt>
                <c:pt idx="4">
                  <c:v>103.67</c:v>
                </c:pt>
                <c:pt idx="5">
                  <c:v>104.1733333333333</c:v>
                </c:pt>
                <c:pt idx="6">
                  <c:v>112.45</c:v>
                </c:pt>
                <c:pt idx="8">
                  <c:v>88.54000000000002</c:v>
                </c:pt>
                <c:pt idx="9">
                  <c:v>93.76888888888863</c:v>
                </c:pt>
                <c:pt idx="10">
                  <c:v>99.86</c:v>
                </c:pt>
              </c:numCache>
            </c:numRef>
          </c:val>
          <c:smooth val="0"/>
        </c:ser>
        <c:dLbls>
          <c:showLegendKey val="0"/>
          <c:showVal val="0"/>
          <c:showCatName val="0"/>
          <c:showSerName val="0"/>
          <c:showPercent val="0"/>
          <c:showBubbleSize val="0"/>
        </c:dLbls>
        <c:marker val="1"/>
        <c:smooth val="0"/>
        <c:axId val="2143309064"/>
        <c:axId val="2143307048"/>
      </c:lineChart>
      <c:catAx>
        <c:axId val="2143309064"/>
        <c:scaling>
          <c:orientation val="minMax"/>
        </c:scaling>
        <c:delete val="0"/>
        <c:axPos val="b"/>
        <c:majorTickMark val="out"/>
        <c:minorTickMark val="none"/>
        <c:tickLblPos val="nextTo"/>
        <c:crossAx val="2143307048"/>
        <c:crosses val="autoZero"/>
        <c:auto val="1"/>
        <c:lblAlgn val="ctr"/>
        <c:lblOffset val="100"/>
        <c:noMultiLvlLbl val="0"/>
      </c:catAx>
      <c:valAx>
        <c:axId val="2143307048"/>
        <c:scaling>
          <c:orientation val="minMax"/>
        </c:scaling>
        <c:delete val="0"/>
        <c:axPos val="l"/>
        <c:majorGridlines/>
        <c:title>
          <c:tx>
            <c:rich>
              <a:bodyPr rot="-5400000" vert="horz"/>
              <a:lstStyle/>
              <a:p>
                <a:pPr>
                  <a:defRPr sz="1600"/>
                </a:pPr>
                <a:r>
                  <a:rPr lang="en-US" sz="1600"/>
                  <a:t>Latency to fall (s)</a:t>
                </a:r>
              </a:p>
            </c:rich>
          </c:tx>
          <c:layout/>
          <c:overlay val="0"/>
        </c:title>
        <c:numFmt formatCode="General" sourceLinked="1"/>
        <c:majorTickMark val="out"/>
        <c:minorTickMark val="none"/>
        <c:tickLblPos val="nextTo"/>
        <c:crossAx val="2143309064"/>
        <c:crosses val="autoZero"/>
        <c:crossBetween val="between"/>
      </c:valAx>
    </c:plotArea>
    <c:legend>
      <c:legendPos val="r"/>
      <c:layout/>
      <c:overlay val="0"/>
    </c:legend>
    <c:plotVisOnly val="1"/>
    <c:dispBlanksAs val="gap"/>
    <c:showDLblsOverMax val="0"/>
  </c:chart>
  <c:txPr>
    <a:bodyPr/>
    <a:lstStyle/>
    <a:p>
      <a:pPr>
        <a:defRPr sz="1200" b="1" i="0">
          <a:latin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smtClean="0"/>
              <a:t>hATXN2</a:t>
            </a:r>
            <a:endParaRPr lang="en-US" dirty="0"/>
          </a:p>
        </c:rich>
      </c:tx>
      <c:layout/>
      <c:overlay val="0"/>
      <c:spPr>
        <a:noFill/>
        <a:ln>
          <a:noFill/>
        </a:ln>
        <a:effectLst/>
      </c:spPr>
    </c:title>
    <c:autoTitleDeleted val="0"/>
    <c:plotArea>
      <c:layout/>
      <c:barChart>
        <c:barDir val="col"/>
        <c:grouping val="clustered"/>
        <c:varyColors val="0"/>
        <c:ser>
          <c:idx val="0"/>
          <c:order val="0"/>
          <c:spPr>
            <a:solidFill>
              <a:srgbClr val="000000"/>
            </a:solidFill>
            <a:ln>
              <a:solidFill>
                <a:srgbClr val="000000"/>
              </a:solidFill>
            </a:ln>
            <a:effectLst/>
          </c:spPr>
          <c:invertIfNegative val="0"/>
          <c:errBars>
            <c:errBarType val="plus"/>
            <c:errValType val="cust"/>
            <c:noEndCap val="0"/>
            <c:plus>
              <c:numRef>
                <c:f>'qPCR - calc'!$L$44:$N$44</c:f>
                <c:numCache>
                  <c:formatCode>General</c:formatCode>
                  <c:ptCount val="3"/>
                  <c:pt idx="0">
                    <c:v>0.41641380702743</c:v>
                  </c:pt>
                  <c:pt idx="1">
                    <c:v>0.308147445758432</c:v>
                  </c:pt>
                  <c:pt idx="2">
                    <c:v>1.493265131520111</c:v>
                  </c:pt>
                </c:numCache>
              </c:numRef>
            </c:plus>
            <c:minus>
              <c:numLit>
                <c:formatCode>General</c:formatCode>
                <c:ptCount val="1"/>
                <c:pt idx="0">
                  <c:v>1.0</c:v>
                </c:pt>
              </c:numLit>
            </c:minus>
            <c:spPr>
              <a:noFill/>
              <a:ln w="9525" cap="flat" cmpd="sng" algn="ctr">
                <a:solidFill>
                  <a:srgbClr val="000066"/>
                </a:solidFill>
                <a:round/>
              </a:ln>
              <a:effectLst/>
            </c:spPr>
          </c:errBars>
          <c:cat>
            <c:strRef>
              <c:f>'qPCR - calc'!$L$42:$N$42</c:f>
              <c:strCache>
                <c:ptCount val="3"/>
                <c:pt idx="0">
                  <c:v>ASO 216</c:v>
                </c:pt>
                <c:pt idx="1">
                  <c:v>ASO 127</c:v>
                </c:pt>
                <c:pt idx="2">
                  <c:v>Saline</c:v>
                </c:pt>
              </c:strCache>
            </c:strRef>
          </c:cat>
          <c:val>
            <c:numRef>
              <c:f>'qPCR - calc'!$L$43:$N$43</c:f>
              <c:numCache>
                <c:formatCode>General</c:formatCode>
                <c:ptCount val="3"/>
                <c:pt idx="0">
                  <c:v>0.794731200681409</c:v>
                </c:pt>
                <c:pt idx="1">
                  <c:v>0.586068793421324</c:v>
                </c:pt>
                <c:pt idx="2">
                  <c:v>3.053669966616088</c:v>
                </c:pt>
              </c:numCache>
            </c:numRef>
          </c:val>
        </c:ser>
        <c:dLbls>
          <c:showLegendKey val="0"/>
          <c:showVal val="0"/>
          <c:showCatName val="0"/>
          <c:showSerName val="0"/>
          <c:showPercent val="0"/>
          <c:showBubbleSize val="0"/>
        </c:dLbls>
        <c:gapWidth val="219"/>
        <c:overlap val="-27"/>
        <c:axId val="2131789016"/>
        <c:axId val="2132184040"/>
      </c:barChart>
      <c:catAx>
        <c:axId val="2131789016"/>
        <c:scaling>
          <c:orientation val="minMax"/>
        </c:scaling>
        <c:delete val="0"/>
        <c:axPos val="b"/>
        <c:numFmt formatCode="General" sourceLinked="1"/>
        <c:majorTickMark val="none"/>
        <c:minorTickMark val="none"/>
        <c:tickLblPos val="nextTo"/>
        <c:spPr>
          <a:noFill/>
          <a:ln w="9525" cap="flat" cmpd="sng" algn="ctr">
            <a:solidFill>
              <a:srgbClr val="000066"/>
            </a:solidFill>
            <a:round/>
          </a:ln>
          <a:effectLst/>
        </c:spPr>
        <c:txPr>
          <a:bodyPr rot="-60000000" vert="horz"/>
          <a:lstStyle/>
          <a:p>
            <a:pPr>
              <a:defRPr/>
            </a:pPr>
            <a:endParaRPr lang="en-US"/>
          </a:p>
        </c:txPr>
        <c:crossAx val="2132184040"/>
        <c:crosses val="autoZero"/>
        <c:auto val="1"/>
        <c:lblAlgn val="ctr"/>
        <c:lblOffset val="100"/>
        <c:noMultiLvlLbl val="0"/>
      </c:catAx>
      <c:valAx>
        <c:axId val="2132184040"/>
        <c:scaling>
          <c:orientation val="minMax"/>
        </c:scaling>
        <c:delete val="0"/>
        <c:axPos val="l"/>
        <c:majorGridlines>
          <c:spPr>
            <a:ln w="9525" cap="flat" cmpd="sng" algn="ctr">
              <a:solidFill>
                <a:srgbClr val="000066"/>
              </a:solidFill>
              <a:round/>
            </a:ln>
            <a:effectLst/>
          </c:spPr>
        </c:majorGridlines>
        <c:numFmt formatCode="General" sourceLinked="1"/>
        <c:majorTickMark val="none"/>
        <c:minorTickMark val="none"/>
        <c:tickLblPos val="nextTo"/>
        <c:spPr>
          <a:noFill/>
          <a:ln>
            <a:solidFill>
              <a:srgbClr val="000066"/>
            </a:solidFill>
          </a:ln>
          <a:effectLst/>
        </c:spPr>
        <c:txPr>
          <a:bodyPr rot="-60000000" vert="horz"/>
          <a:lstStyle/>
          <a:p>
            <a:pPr>
              <a:defRPr/>
            </a:pPr>
            <a:endParaRPr lang="en-US"/>
          </a:p>
        </c:txPr>
        <c:crossAx val="2131789016"/>
        <c:crosses val="autoZero"/>
        <c:crossBetween val="between"/>
      </c:valAx>
      <c:spPr>
        <a:noFill/>
        <a:ln>
          <a:noFill/>
        </a:ln>
        <a:effectLst/>
      </c:spPr>
    </c:plotArea>
    <c:plotVisOnly val="1"/>
    <c:dispBlanksAs val="gap"/>
    <c:showDLblsOverMax val="0"/>
  </c:chart>
  <c:spPr>
    <a:solidFill>
      <a:srgbClr val="FFFFFF"/>
    </a:solidFill>
    <a:ln w="9525" cap="flat" cmpd="sng" algn="ctr">
      <a:solidFill>
        <a:srgbClr val="FFFFFF"/>
      </a:solidFill>
      <a:round/>
    </a:ln>
    <a:effectLst/>
  </c:spPr>
  <c:txPr>
    <a:bodyPr/>
    <a:lstStyle/>
    <a:p>
      <a:pPr>
        <a:defRPr sz="1050" b="1" i="0">
          <a:solidFill>
            <a:srgbClr val="000000"/>
          </a:solidFill>
          <a:latin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Sheet1!$G$8</c:f>
              <c:strCache>
                <c:ptCount val="1"/>
                <c:pt idx="0">
                  <c:v>TG-ASO</c:v>
                </c:pt>
              </c:strCache>
            </c:strRef>
          </c:tx>
          <c:spPr>
            <a:ln>
              <a:solidFill>
                <a:srgbClr val="0000FF"/>
              </a:solidFill>
            </a:ln>
          </c:spPr>
          <c:marker>
            <c:symbol val="circle"/>
            <c:size val="7"/>
            <c:spPr>
              <a:noFill/>
            </c:spPr>
          </c:marker>
          <c:errBars>
            <c:errDir val="y"/>
            <c:errBarType val="minus"/>
            <c:errValType val="cust"/>
            <c:noEndCap val="0"/>
            <c:plus>
              <c:numLit>
                <c:formatCode>General</c:formatCode>
                <c:ptCount val="1"/>
                <c:pt idx="0">
                  <c:v>1.0</c:v>
                </c:pt>
              </c:numLit>
            </c:plus>
            <c:minus>
              <c:numRef>
                <c:f>Sheet1!$N$9:$N$19</c:f>
                <c:numCache>
                  <c:formatCode>General</c:formatCode>
                  <c:ptCount val="11"/>
                  <c:pt idx="0">
                    <c:v>14.75103034194526</c:v>
                  </c:pt>
                  <c:pt idx="1">
                    <c:v>13.02843882258193</c:v>
                  </c:pt>
                  <c:pt idx="2">
                    <c:v>19.52577651138658</c:v>
                  </c:pt>
                  <c:pt idx="4">
                    <c:v>14.43288542939985</c:v>
                  </c:pt>
                  <c:pt idx="5">
                    <c:v>20.21439631010084</c:v>
                  </c:pt>
                  <c:pt idx="6">
                    <c:v>17.16411425567362</c:v>
                  </c:pt>
                  <c:pt idx="8">
                    <c:v>15.66474010779075</c:v>
                  </c:pt>
                  <c:pt idx="9">
                    <c:v>13.20050193222311</c:v>
                  </c:pt>
                  <c:pt idx="10">
                    <c:v>11.53353695738974</c:v>
                  </c:pt>
                </c:numCache>
              </c:numRef>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Sheet1!$G$9:$G$19</c:f>
              <c:numCache>
                <c:formatCode>General</c:formatCode>
                <c:ptCount val="11"/>
                <c:pt idx="0">
                  <c:v>151.5791666666667</c:v>
                </c:pt>
                <c:pt idx="1">
                  <c:v>149.6861111111111</c:v>
                </c:pt>
                <c:pt idx="2">
                  <c:v>170.8555555555555</c:v>
                </c:pt>
                <c:pt idx="4">
                  <c:v>130.5</c:v>
                </c:pt>
                <c:pt idx="5">
                  <c:v>139.5</c:v>
                </c:pt>
                <c:pt idx="6">
                  <c:v>133.5</c:v>
                </c:pt>
                <c:pt idx="8">
                  <c:v>86.10909090909091</c:v>
                </c:pt>
                <c:pt idx="9">
                  <c:v>107.4272727272727</c:v>
                </c:pt>
                <c:pt idx="10">
                  <c:v>108.8272727272727</c:v>
                </c:pt>
              </c:numCache>
            </c:numRef>
          </c:val>
          <c:smooth val="0"/>
        </c:ser>
        <c:ser>
          <c:idx val="1"/>
          <c:order val="1"/>
          <c:tx>
            <c:strRef>
              <c:f>Sheet1!$H$8</c:f>
              <c:strCache>
                <c:ptCount val="1"/>
                <c:pt idx="0">
                  <c:v>TG-SAL</c:v>
                </c:pt>
              </c:strCache>
            </c:strRef>
          </c:tx>
          <c:spPr>
            <a:ln>
              <a:solidFill>
                <a:srgbClr val="CB1116"/>
              </a:solidFill>
            </a:ln>
          </c:spPr>
          <c:marker>
            <c:symbol val="none"/>
          </c:marker>
          <c:errBars>
            <c:errDir val="y"/>
            <c:errBarType val="plus"/>
            <c:errValType val="cust"/>
            <c:noEndCap val="0"/>
            <c:plus>
              <c:numRef>
                <c:f>Sheet1!$O$9:$O$19</c:f>
                <c:numCache>
                  <c:formatCode>General</c:formatCode>
                  <c:ptCount val="11"/>
                  <c:pt idx="0">
                    <c:v>17.09301259419928</c:v>
                  </c:pt>
                  <c:pt idx="1">
                    <c:v>20.15437176951845</c:v>
                  </c:pt>
                  <c:pt idx="2">
                    <c:v>17.3329571920791</c:v>
                  </c:pt>
                  <c:pt idx="4">
                    <c:v>11.64649012892864</c:v>
                  </c:pt>
                  <c:pt idx="5">
                    <c:v>14.22079210277344</c:v>
                  </c:pt>
                  <c:pt idx="6">
                    <c:v>11.86360191952893</c:v>
                  </c:pt>
                  <c:pt idx="8">
                    <c:v>11.65389669084158</c:v>
                  </c:pt>
                  <c:pt idx="9">
                    <c:v>20.89570224890148</c:v>
                  </c:pt>
                  <c:pt idx="10">
                    <c:v>17.3796821683461</c:v>
                  </c:pt>
                </c:numCache>
              </c:numRef>
            </c:plus>
            <c:minus>
              <c:numLit>
                <c:formatCode>General</c:formatCode>
                <c:ptCount val="1"/>
                <c:pt idx="0">
                  <c:v>1.0</c:v>
                </c:pt>
              </c:numLit>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Sheet1!$H$9:$H$19</c:f>
              <c:numCache>
                <c:formatCode>General</c:formatCode>
                <c:ptCount val="11"/>
                <c:pt idx="0">
                  <c:v>150.625</c:v>
                </c:pt>
                <c:pt idx="1">
                  <c:v>150.5347222222222</c:v>
                </c:pt>
                <c:pt idx="2">
                  <c:v>170.5527777777778</c:v>
                </c:pt>
                <c:pt idx="4">
                  <c:v>101.5833333333333</c:v>
                </c:pt>
                <c:pt idx="5">
                  <c:v>117.125</c:v>
                </c:pt>
                <c:pt idx="6">
                  <c:v>103.9333333333333</c:v>
                </c:pt>
                <c:pt idx="8">
                  <c:v>92.68333333333298</c:v>
                </c:pt>
                <c:pt idx="9">
                  <c:v>85.55</c:v>
                </c:pt>
                <c:pt idx="10">
                  <c:v>106.2666666666667</c:v>
                </c:pt>
              </c:numCache>
            </c:numRef>
          </c:val>
          <c:smooth val="0"/>
        </c:ser>
        <c:ser>
          <c:idx val="2"/>
          <c:order val="2"/>
          <c:tx>
            <c:strRef>
              <c:f>Sheet1!$I$8</c:f>
              <c:strCache>
                <c:ptCount val="1"/>
                <c:pt idx="0">
                  <c:v>WT-ASO</c:v>
                </c:pt>
              </c:strCache>
            </c:strRef>
          </c:tx>
          <c:spPr>
            <a:ln>
              <a:solidFill>
                <a:schemeClr val="accent6">
                  <a:lumMod val="75000"/>
                </a:schemeClr>
              </a:solidFill>
            </a:ln>
          </c:spPr>
          <c:marker>
            <c:symbol val="none"/>
          </c:marker>
          <c:errBars>
            <c:errDir val="y"/>
            <c:errBarType val="plus"/>
            <c:errValType val="cust"/>
            <c:noEndCap val="0"/>
            <c:plus>
              <c:numRef>
                <c:f>Sheet1!$P$9:$P$19</c:f>
                <c:numCache>
                  <c:formatCode>General</c:formatCode>
                  <c:ptCount val="11"/>
                  <c:pt idx="0">
                    <c:v>13.28973287918156</c:v>
                  </c:pt>
                  <c:pt idx="1">
                    <c:v>22.02835677702002</c:v>
                  </c:pt>
                  <c:pt idx="2">
                    <c:v>20.01458645085867</c:v>
                  </c:pt>
                  <c:pt idx="4">
                    <c:v>16.0234544000066</c:v>
                  </c:pt>
                  <c:pt idx="5">
                    <c:v>15.25087397576916</c:v>
                  </c:pt>
                  <c:pt idx="6">
                    <c:v>16.83702335247832</c:v>
                  </c:pt>
                  <c:pt idx="8">
                    <c:v>17.12214650172242</c:v>
                  </c:pt>
                  <c:pt idx="9">
                    <c:v>11.6341119980629</c:v>
                  </c:pt>
                  <c:pt idx="10">
                    <c:v>10.98765648540773</c:v>
                  </c:pt>
                </c:numCache>
              </c:numRef>
            </c:plus>
            <c:minus>
              <c:numLit>
                <c:formatCode>General</c:formatCode>
                <c:ptCount val="1"/>
                <c:pt idx="0">
                  <c:v>1.0</c:v>
                </c:pt>
              </c:numLit>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Sheet1!$I$9:$I$19</c:f>
              <c:numCache>
                <c:formatCode>General</c:formatCode>
                <c:ptCount val="11"/>
                <c:pt idx="0">
                  <c:v>170.7</c:v>
                </c:pt>
                <c:pt idx="1">
                  <c:v>174.2348484848485</c:v>
                </c:pt>
                <c:pt idx="2">
                  <c:v>214.5136363636364</c:v>
                </c:pt>
                <c:pt idx="4">
                  <c:v>125.5</c:v>
                </c:pt>
                <c:pt idx="5">
                  <c:v>151.5545454545455</c:v>
                </c:pt>
                <c:pt idx="6">
                  <c:v>137.2909090909091</c:v>
                </c:pt>
                <c:pt idx="8">
                  <c:v>138.6090909090909</c:v>
                </c:pt>
                <c:pt idx="9">
                  <c:v>156.7545454545455</c:v>
                </c:pt>
                <c:pt idx="10">
                  <c:v>138.3909090909091</c:v>
                </c:pt>
              </c:numCache>
            </c:numRef>
          </c:val>
          <c:smooth val="0"/>
        </c:ser>
        <c:ser>
          <c:idx val="3"/>
          <c:order val="3"/>
          <c:tx>
            <c:strRef>
              <c:f>Sheet1!$J$8</c:f>
              <c:strCache>
                <c:ptCount val="1"/>
                <c:pt idx="0">
                  <c:v>WT-SAL</c:v>
                </c:pt>
              </c:strCache>
            </c:strRef>
          </c:tx>
          <c:spPr>
            <a:ln>
              <a:solidFill>
                <a:srgbClr val="7F3C8D"/>
              </a:solidFill>
            </a:ln>
          </c:spPr>
          <c:marker>
            <c:symbol val="none"/>
          </c:marker>
          <c:errBars>
            <c:errDir val="y"/>
            <c:errBarType val="plus"/>
            <c:errValType val="cust"/>
            <c:noEndCap val="0"/>
            <c:plus>
              <c:numRef>
                <c:f>Sheet1!$Q$9:$Q$19</c:f>
                <c:numCache>
                  <c:formatCode>General</c:formatCode>
                  <c:ptCount val="11"/>
                  <c:pt idx="0">
                    <c:v>15.44657827167656</c:v>
                  </c:pt>
                  <c:pt idx="1">
                    <c:v>16.62670446862794</c:v>
                  </c:pt>
                  <c:pt idx="2">
                    <c:v>16.32775399880039</c:v>
                  </c:pt>
                  <c:pt idx="4">
                    <c:v>13.84316007304982</c:v>
                  </c:pt>
                  <c:pt idx="5">
                    <c:v>13.73347193038331</c:v>
                  </c:pt>
                  <c:pt idx="6">
                    <c:v>21.6419882766269</c:v>
                  </c:pt>
                  <c:pt idx="8">
                    <c:v>14.13450783963438</c:v>
                  </c:pt>
                  <c:pt idx="9">
                    <c:v>14.40202063417168</c:v>
                  </c:pt>
                  <c:pt idx="10">
                    <c:v>15.79944972365336</c:v>
                  </c:pt>
                </c:numCache>
              </c:numRef>
            </c:plus>
            <c:minus>
              <c:numLit>
                <c:formatCode>General</c:formatCode>
                <c:ptCount val="1"/>
                <c:pt idx="0">
                  <c:v>1.0</c:v>
                </c:pt>
              </c:numLit>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Sheet1!$J$9:$J$19</c:f>
              <c:numCache>
                <c:formatCode>General</c:formatCode>
                <c:ptCount val="11"/>
                <c:pt idx="0">
                  <c:v>165.15</c:v>
                </c:pt>
                <c:pt idx="1">
                  <c:v>184.9472222222222</c:v>
                </c:pt>
                <c:pt idx="2">
                  <c:v>211.1805555555555</c:v>
                </c:pt>
                <c:pt idx="4">
                  <c:v>165.0666666666667</c:v>
                </c:pt>
                <c:pt idx="5">
                  <c:v>194.3583333333333</c:v>
                </c:pt>
                <c:pt idx="6">
                  <c:v>175.5666666666667</c:v>
                </c:pt>
                <c:pt idx="8">
                  <c:v>140.9416666666667</c:v>
                </c:pt>
                <c:pt idx="9">
                  <c:v>159.3</c:v>
                </c:pt>
                <c:pt idx="10">
                  <c:v>205.5166666666667</c:v>
                </c:pt>
              </c:numCache>
            </c:numRef>
          </c:val>
          <c:smooth val="0"/>
        </c:ser>
        <c:dLbls>
          <c:showLegendKey val="0"/>
          <c:showVal val="0"/>
          <c:showCatName val="0"/>
          <c:showSerName val="0"/>
          <c:showPercent val="0"/>
          <c:showBubbleSize val="0"/>
        </c:dLbls>
        <c:marker val="1"/>
        <c:smooth val="0"/>
        <c:axId val="2132738392"/>
        <c:axId val="2132735128"/>
      </c:lineChart>
      <c:catAx>
        <c:axId val="2132738392"/>
        <c:scaling>
          <c:orientation val="minMax"/>
        </c:scaling>
        <c:delete val="0"/>
        <c:axPos val="b"/>
        <c:majorTickMark val="out"/>
        <c:minorTickMark val="none"/>
        <c:tickLblPos val="nextTo"/>
        <c:txPr>
          <a:bodyPr/>
          <a:lstStyle/>
          <a:p>
            <a:pPr>
              <a:defRPr sz="1200" b="1"/>
            </a:pPr>
            <a:endParaRPr lang="en-US"/>
          </a:p>
        </c:txPr>
        <c:crossAx val="2132735128"/>
        <c:crosses val="autoZero"/>
        <c:auto val="1"/>
        <c:lblAlgn val="ctr"/>
        <c:lblOffset val="100"/>
        <c:noMultiLvlLbl val="0"/>
      </c:catAx>
      <c:valAx>
        <c:axId val="2132735128"/>
        <c:scaling>
          <c:orientation val="minMax"/>
        </c:scaling>
        <c:delete val="0"/>
        <c:axPos val="l"/>
        <c:majorGridlines/>
        <c:title>
          <c:tx>
            <c:rich>
              <a:bodyPr rot="-5400000" vert="horz"/>
              <a:lstStyle/>
              <a:p>
                <a:pPr>
                  <a:defRPr/>
                </a:pPr>
                <a:r>
                  <a:rPr lang="en-US"/>
                  <a:t>Latency to fall (s)  </a:t>
                </a:r>
              </a:p>
            </c:rich>
          </c:tx>
          <c:layout/>
          <c:overlay val="0"/>
        </c:title>
        <c:numFmt formatCode="General" sourceLinked="1"/>
        <c:majorTickMark val="out"/>
        <c:minorTickMark val="none"/>
        <c:tickLblPos val="nextTo"/>
        <c:txPr>
          <a:bodyPr/>
          <a:lstStyle/>
          <a:p>
            <a:pPr>
              <a:defRPr sz="1200" b="1"/>
            </a:pPr>
            <a:endParaRPr lang="en-US"/>
          </a:p>
        </c:txPr>
        <c:crossAx val="2132738392"/>
        <c:crosses val="autoZero"/>
        <c:crossBetween val="between"/>
      </c:valAx>
    </c:plotArea>
    <c:legend>
      <c:legendPos val="r"/>
      <c:layout/>
      <c:overlay val="0"/>
      <c:txPr>
        <a:bodyPr/>
        <a:lstStyle/>
        <a:p>
          <a:pPr>
            <a:defRPr sz="1200" b="1"/>
          </a:pPr>
          <a:endParaRPr lang="en-US"/>
        </a:p>
      </c:txPr>
    </c:legend>
    <c:plotVisOnly val="1"/>
    <c:dispBlanksAs val="gap"/>
    <c:showDLblsOverMax val="0"/>
  </c:chart>
  <c:txPr>
    <a:bodyPr/>
    <a:lstStyle/>
    <a:p>
      <a:pPr>
        <a:defRPr sz="1600">
          <a:latin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MATT</a:t>
            </a:r>
            <a:r>
              <a:rPr lang="en-US" baseline="0"/>
              <a:t> 4 wk 5 day 3</a:t>
            </a:r>
            <a:endParaRPr lang="en-US"/>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'Day 3 Total'!$M$12:$N$12</c:f>
                <c:numCache>
                  <c:formatCode>General</c:formatCode>
                  <c:ptCount val="2"/>
                  <c:pt idx="0">
                    <c:v>13.78233118158078</c:v>
                  </c:pt>
                  <c:pt idx="1">
                    <c:v>17.62719269260485</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'Day 3 Total'!$M$9:$N$9</c:f>
              <c:strCache>
                <c:ptCount val="2"/>
                <c:pt idx="0">
                  <c:v>ASO</c:v>
                </c:pt>
                <c:pt idx="1">
                  <c:v>Saline</c:v>
                </c:pt>
              </c:strCache>
            </c:strRef>
          </c:cat>
          <c:val>
            <c:numRef>
              <c:f>'Day 3 Total'!$M$10:$N$10</c:f>
              <c:numCache>
                <c:formatCode>General</c:formatCode>
                <c:ptCount val="2"/>
                <c:pt idx="0">
                  <c:v>259.5988095238095</c:v>
                </c:pt>
                <c:pt idx="1">
                  <c:v>236.5066666666667</c:v>
                </c:pt>
              </c:numCache>
            </c:numRef>
          </c:val>
        </c:ser>
        <c:dLbls>
          <c:showLegendKey val="0"/>
          <c:showVal val="0"/>
          <c:showCatName val="0"/>
          <c:showSerName val="0"/>
          <c:showPercent val="0"/>
          <c:showBubbleSize val="0"/>
        </c:dLbls>
        <c:gapWidth val="219"/>
        <c:overlap val="-27"/>
        <c:axId val="2132644888"/>
        <c:axId val="2132637592"/>
      </c:barChart>
      <c:catAx>
        <c:axId val="213264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637592"/>
        <c:crosses val="autoZero"/>
        <c:auto val="1"/>
        <c:lblAlgn val="ctr"/>
        <c:lblOffset val="100"/>
        <c:noMultiLvlLbl val="0"/>
      </c:catAx>
      <c:valAx>
        <c:axId val="2132637592"/>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Time to fall (s)</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64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000000"/>
              </a:solidFill>
            </a:ln>
          </c:spPr>
          <c:invertIfNegative val="0"/>
          <c:errBars>
            <c:errBarType val="plus"/>
            <c:errValType val="cust"/>
            <c:noEndCap val="0"/>
            <c:plus>
              <c:numRef>
                <c:f>'qPCR results'!$P$40:$P$41</c:f>
                <c:numCache>
                  <c:formatCode>General</c:formatCode>
                  <c:ptCount val="2"/>
                  <c:pt idx="0">
                    <c:v>0.179248083977302</c:v>
                  </c:pt>
                  <c:pt idx="1">
                    <c:v>0.161460990225271</c:v>
                  </c:pt>
                </c:numCache>
              </c:numRef>
            </c:plus>
            <c:minus>
              <c:numLit>
                <c:formatCode>General</c:formatCode>
                <c:ptCount val="1"/>
                <c:pt idx="0">
                  <c:v>1.0</c:v>
                </c:pt>
              </c:numLit>
            </c:minus>
            <c:spPr>
              <a:ln>
                <a:solidFill>
                  <a:srgbClr val="000066"/>
                </a:solidFill>
              </a:ln>
            </c:spPr>
          </c:errBars>
          <c:cat>
            <c:strRef>
              <c:f>'qPCR results'!$N$40:$N$41</c:f>
              <c:strCache>
                <c:ptCount val="2"/>
                <c:pt idx="0">
                  <c:v>SAL</c:v>
                </c:pt>
                <c:pt idx="1">
                  <c:v>ASO</c:v>
                </c:pt>
              </c:strCache>
            </c:strRef>
          </c:cat>
          <c:val>
            <c:numRef>
              <c:f>'qPCR results'!$O$40:$O$41</c:f>
              <c:numCache>
                <c:formatCode>General</c:formatCode>
                <c:ptCount val="2"/>
                <c:pt idx="0">
                  <c:v>1.066688538165321</c:v>
                </c:pt>
                <c:pt idx="1">
                  <c:v>1.087631502059217</c:v>
                </c:pt>
              </c:numCache>
            </c:numRef>
          </c:val>
        </c:ser>
        <c:dLbls>
          <c:showLegendKey val="0"/>
          <c:showVal val="0"/>
          <c:showCatName val="0"/>
          <c:showSerName val="0"/>
          <c:showPercent val="0"/>
          <c:showBubbleSize val="0"/>
        </c:dLbls>
        <c:gapWidth val="150"/>
        <c:axId val="2132537928"/>
        <c:axId val="2132535656"/>
      </c:barChart>
      <c:catAx>
        <c:axId val="2132537928"/>
        <c:scaling>
          <c:orientation val="minMax"/>
        </c:scaling>
        <c:delete val="0"/>
        <c:axPos val="b"/>
        <c:majorTickMark val="out"/>
        <c:minorTickMark val="none"/>
        <c:tickLblPos val="nextTo"/>
        <c:spPr>
          <a:ln>
            <a:solidFill>
              <a:srgbClr val="000066"/>
            </a:solidFill>
          </a:ln>
        </c:spPr>
        <c:crossAx val="2132535656"/>
        <c:crosses val="autoZero"/>
        <c:auto val="1"/>
        <c:lblAlgn val="ctr"/>
        <c:lblOffset val="100"/>
        <c:noMultiLvlLbl val="0"/>
      </c:catAx>
      <c:valAx>
        <c:axId val="2132535656"/>
        <c:scaling>
          <c:orientation val="minMax"/>
          <c:min val="0.0"/>
        </c:scaling>
        <c:delete val="0"/>
        <c:axPos val="l"/>
        <c:majorGridlines>
          <c:spPr>
            <a:ln>
              <a:solidFill>
                <a:srgbClr val="000066"/>
              </a:solidFill>
            </a:ln>
          </c:spPr>
        </c:majorGridlines>
        <c:title>
          <c:tx>
            <c:rich>
              <a:bodyPr rot="-5400000" vert="horz"/>
              <a:lstStyle/>
              <a:p>
                <a:pPr>
                  <a:defRPr/>
                </a:pPr>
                <a:r>
                  <a:rPr lang="en-US"/>
                  <a:t>IbaI / Actin</a:t>
                </a:r>
              </a:p>
            </c:rich>
          </c:tx>
          <c:layout/>
          <c:overlay val="0"/>
        </c:title>
        <c:numFmt formatCode="General" sourceLinked="1"/>
        <c:majorTickMark val="out"/>
        <c:minorTickMark val="none"/>
        <c:tickLblPos val="nextTo"/>
        <c:spPr>
          <a:ln>
            <a:solidFill>
              <a:srgbClr val="000066"/>
            </a:solidFill>
          </a:ln>
        </c:spPr>
        <c:crossAx val="2132537928"/>
        <c:crosses val="autoZero"/>
        <c:crossBetween val="between"/>
      </c:valAx>
    </c:plotArea>
    <c:plotVisOnly val="1"/>
    <c:dispBlanksAs val="gap"/>
    <c:showDLblsOverMax val="0"/>
  </c:chart>
  <c:txPr>
    <a:bodyPr/>
    <a:lstStyle/>
    <a:p>
      <a:pPr>
        <a:defRPr sz="1400" b="1" i="0">
          <a:solidFill>
            <a:srgbClr val="000000"/>
          </a:solidFill>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Sheet1!$AK$40:$AP$40</c:f>
                <c:numCache>
                  <c:formatCode>General</c:formatCode>
                  <c:ptCount val="6"/>
                  <c:pt idx="0">
                    <c:v>16.02833573514312</c:v>
                  </c:pt>
                  <c:pt idx="1">
                    <c:v>0.323423666261222</c:v>
                  </c:pt>
                  <c:pt idx="2">
                    <c:v>7.40656337053049</c:v>
                  </c:pt>
                  <c:pt idx="3">
                    <c:v>1.521078839181781</c:v>
                  </c:pt>
                  <c:pt idx="4">
                    <c:v>6.5611935490761</c:v>
                  </c:pt>
                  <c:pt idx="5">
                    <c:v>0.0257954915211367</c:v>
                  </c:pt>
                </c:numCache>
              </c:numRef>
            </c:plus>
            <c:minus>
              <c:numLit>
                <c:formatCode>General</c:formatCode>
                <c:ptCount val="1"/>
                <c:pt idx="0">
                  <c:v>1.0</c:v>
                </c:pt>
              </c:numLit>
            </c:minus>
            <c:spPr>
              <a:ln>
                <a:solidFill>
                  <a:srgbClr val="4B4B4B"/>
                </a:solidFill>
              </a:ln>
            </c:spPr>
          </c:errBars>
          <c:val>
            <c:numRef>
              <c:f>Sheet1!$AK$39:$AP$39</c:f>
              <c:numCache>
                <c:formatCode>General</c:formatCode>
                <c:ptCount val="6"/>
                <c:pt idx="0">
                  <c:v>100.0</c:v>
                </c:pt>
                <c:pt idx="1">
                  <c:v>38.2977133997824</c:v>
                </c:pt>
                <c:pt idx="2">
                  <c:v>76.5206279660472</c:v>
                </c:pt>
                <c:pt idx="3">
                  <c:v>34.67531227446956</c:v>
                </c:pt>
                <c:pt idx="4">
                  <c:v>46.984134708636</c:v>
                </c:pt>
                <c:pt idx="5">
                  <c:v>84.8942549275409</c:v>
                </c:pt>
              </c:numCache>
            </c:numRef>
          </c:val>
        </c:ser>
        <c:dLbls>
          <c:showLegendKey val="0"/>
          <c:showVal val="0"/>
          <c:showCatName val="0"/>
          <c:showSerName val="0"/>
          <c:showPercent val="0"/>
          <c:showBubbleSize val="0"/>
        </c:dLbls>
        <c:gapWidth val="40"/>
        <c:axId val="-2119932568"/>
        <c:axId val="-2119218616"/>
      </c:barChart>
      <c:catAx>
        <c:axId val="-2119932568"/>
        <c:scaling>
          <c:orientation val="minMax"/>
        </c:scaling>
        <c:delete val="1"/>
        <c:axPos val="b"/>
        <c:majorTickMark val="out"/>
        <c:minorTickMark val="none"/>
        <c:tickLblPos val="nextTo"/>
        <c:crossAx val="-2119218616"/>
        <c:crosses val="autoZero"/>
        <c:auto val="1"/>
        <c:lblAlgn val="ctr"/>
        <c:lblOffset val="100"/>
        <c:noMultiLvlLbl val="0"/>
      </c:catAx>
      <c:valAx>
        <c:axId val="-2119218616"/>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19932568"/>
        <c:crosses val="autoZero"/>
        <c:crossBetween val="between"/>
      </c:valAx>
      <c:spPr>
        <a:ln>
          <a:solidFill>
            <a:srgbClr val="4B4B4B"/>
          </a:solidFill>
        </a:ln>
      </c:spPr>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000000"/>
              </a:solidFill>
            </a:ln>
          </c:spPr>
          <c:invertIfNegative val="0"/>
          <c:errBars>
            <c:errBarType val="plus"/>
            <c:errValType val="cust"/>
            <c:noEndCap val="0"/>
            <c:plus>
              <c:numRef>
                <c:f>'ex12-13 primers'!$AC$12:$AC$13</c:f>
                <c:numCache>
                  <c:formatCode>General</c:formatCode>
                  <c:ptCount val="2"/>
                  <c:pt idx="0">
                    <c:v>0.0971488332150812</c:v>
                  </c:pt>
                  <c:pt idx="1">
                    <c:v>0.112717455954948</c:v>
                  </c:pt>
                </c:numCache>
              </c:numRef>
            </c:plus>
            <c:minus>
              <c:numLit>
                <c:formatCode>General</c:formatCode>
                <c:ptCount val="1"/>
                <c:pt idx="0">
                  <c:v>1.0</c:v>
                </c:pt>
              </c:numLit>
            </c:minus>
            <c:spPr>
              <a:ln>
                <a:solidFill>
                  <a:srgbClr val="000066"/>
                </a:solidFill>
              </a:ln>
            </c:spPr>
          </c:errBars>
          <c:cat>
            <c:strRef>
              <c:f>'ex12-13 primers'!$AA$12:$AA$13</c:f>
              <c:strCache>
                <c:ptCount val="2"/>
                <c:pt idx="0">
                  <c:v>SAL</c:v>
                </c:pt>
                <c:pt idx="1">
                  <c:v>ASO</c:v>
                </c:pt>
              </c:strCache>
            </c:strRef>
          </c:cat>
          <c:val>
            <c:numRef>
              <c:f>'ex12-13 primers'!$AB$12:$AB$13</c:f>
              <c:numCache>
                <c:formatCode>General</c:formatCode>
                <c:ptCount val="2"/>
                <c:pt idx="0">
                  <c:v>1.211156060927582</c:v>
                </c:pt>
                <c:pt idx="1">
                  <c:v>0.473041376423296</c:v>
                </c:pt>
              </c:numCache>
            </c:numRef>
          </c:val>
        </c:ser>
        <c:dLbls>
          <c:showLegendKey val="0"/>
          <c:showVal val="0"/>
          <c:showCatName val="0"/>
          <c:showSerName val="0"/>
          <c:showPercent val="0"/>
          <c:showBubbleSize val="0"/>
        </c:dLbls>
        <c:gapWidth val="150"/>
        <c:axId val="2132495928"/>
        <c:axId val="2132489512"/>
      </c:barChart>
      <c:catAx>
        <c:axId val="2132495928"/>
        <c:scaling>
          <c:orientation val="minMax"/>
        </c:scaling>
        <c:delete val="0"/>
        <c:axPos val="b"/>
        <c:majorTickMark val="out"/>
        <c:minorTickMark val="none"/>
        <c:tickLblPos val="nextTo"/>
        <c:spPr>
          <a:ln>
            <a:solidFill>
              <a:srgbClr val="000066"/>
            </a:solidFill>
          </a:ln>
        </c:spPr>
        <c:crossAx val="2132489512"/>
        <c:crosses val="autoZero"/>
        <c:auto val="1"/>
        <c:lblAlgn val="ctr"/>
        <c:lblOffset val="100"/>
        <c:noMultiLvlLbl val="0"/>
      </c:catAx>
      <c:valAx>
        <c:axId val="2132489512"/>
        <c:scaling>
          <c:orientation val="minMax"/>
        </c:scaling>
        <c:delete val="0"/>
        <c:axPos val="l"/>
        <c:majorGridlines>
          <c:spPr>
            <a:ln>
              <a:solidFill>
                <a:srgbClr val="000066"/>
              </a:solidFill>
            </a:ln>
          </c:spPr>
        </c:majorGridlines>
        <c:title>
          <c:tx>
            <c:rich>
              <a:bodyPr rot="-5400000" vert="horz"/>
              <a:lstStyle/>
              <a:p>
                <a:pPr>
                  <a:defRPr/>
                </a:pPr>
                <a:r>
                  <a:rPr lang="en-US"/>
                  <a:t>ATXN2 / Actin</a:t>
                </a:r>
              </a:p>
            </c:rich>
          </c:tx>
          <c:layout/>
          <c:overlay val="0"/>
        </c:title>
        <c:numFmt formatCode="General" sourceLinked="1"/>
        <c:majorTickMark val="out"/>
        <c:minorTickMark val="none"/>
        <c:tickLblPos val="nextTo"/>
        <c:spPr>
          <a:ln>
            <a:solidFill>
              <a:srgbClr val="000066"/>
            </a:solidFill>
          </a:ln>
        </c:spPr>
        <c:crossAx val="2132495928"/>
        <c:crosses val="autoZero"/>
        <c:crossBetween val="between"/>
      </c:valAx>
    </c:plotArea>
    <c:plotVisOnly val="1"/>
    <c:dispBlanksAs val="gap"/>
    <c:showDLblsOverMax val="0"/>
  </c:chart>
  <c:txPr>
    <a:bodyPr/>
    <a:lstStyle/>
    <a:p>
      <a:pPr>
        <a:defRPr sz="1400" b="1" i="0">
          <a:solidFill>
            <a:srgbClr val="000000"/>
          </a:solidFill>
          <a:latin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000000"/>
              </a:solidFill>
            </a:ln>
          </c:spPr>
          <c:invertIfNegative val="0"/>
          <c:dPt>
            <c:idx val="0"/>
            <c:invertIfNegative val="0"/>
            <c:bubble3D val="0"/>
          </c:dPt>
          <c:dPt>
            <c:idx val="1"/>
            <c:invertIfNegative val="0"/>
            <c:bubble3D val="0"/>
          </c:dPt>
          <c:errBars>
            <c:errBarType val="plus"/>
            <c:errValType val="cust"/>
            <c:noEndCap val="0"/>
            <c:plus>
              <c:numRef>
                <c:f>'qPCR results'!$AA$21:$AA$22</c:f>
                <c:numCache>
                  <c:formatCode>General</c:formatCode>
                  <c:ptCount val="2"/>
                  <c:pt idx="0">
                    <c:v>0.192143254532061</c:v>
                  </c:pt>
                  <c:pt idx="1">
                    <c:v>0.0494222652571622</c:v>
                  </c:pt>
                </c:numCache>
              </c:numRef>
            </c:plus>
            <c:minus>
              <c:numLit>
                <c:formatCode>General</c:formatCode>
                <c:ptCount val="1"/>
                <c:pt idx="0">
                  <c:v>1.0</c:v>
                </c:pt>
              </c:numLit>
            </c:minus>
            <c:spPr>
              <a:ln>
                <a:solidFill>
                  <a:srgbClr val="000066"/>
                </a:solidFill>
              </a:ln>
            </c:spPr>
          </c:errBars>
          <c:cat>
            <c:strRef>
              <c:f>'qPCR results'!$Y$21:$Y$22</c:f>
              <c:strCache>
                <c:ptCount val="2"/>
                <c:pt idx="0">
                  <c:v>SAL</c:v>
                </c:pt>
                <c:pt idx="1">
                  <c:v>ASO</c:v>
                </c:pt>
              </c:strCache>
            </c:strRef>
          </c:cat>
          <c:val>
            <c:numRef>
              <c:f>'qPCR results'!$Z$21:$Z$22</c:f>
              <c:numCache>
                <c:formatCode>General</c:formatCode>
                <c:ptCount val="2"/>
                <c:pt idx="0">
                  <c:v>1.137848726233204</c:v>
                </c:pt>
                <c:pt idx="1">
                  <c:v>0.880410201915093</c:v>
                </c:pt>
              </c:numCache>
            </c:numRef>
          </c:val>
        </c:ser>
        <c:dLbls>
          <c:showLegendKey val="0"/>
          <c:showVal val="0"/>
          <c:showCatName val="0"/>
          <c:showSerName val="0"/>
          <c:showPercent val="0"/>
          <c:showBubbleSize val="0"/>
        </c:dLbls>
        <c:gapWidth val="150"/>
        <c:axId val="2132453512"/>
        <c:axId val="2132451784"/>
      </c:barChart>
      <c:catAx>
        <c:axId val="2132453512"/>
        <c:scaling>
          <c:orientation val="minMax"/>
        </c:scaling>
        <c:delete val="0"/>
        <c:axPos val="b"/>
        <c:majorTickMark val="out"/>
        <c:minorTickMark val="none"/>
        <c:tickLblPos val="nextTo"/>
        <c:spPr>
          <a:ln>
            <a:solidFill>
              <a:srgbClr val="000066"/>
            </a:solidFill>
          </a:ln>
        </c:spPr>
        <c:crossAx val="2132451784"/>
        <c:crosses val="autoZero"/>
        <c:auto val="1"/>
        <c:lblAlgn val="ctr"/>
        <c:lblOffset val="100"/>
        <c:noMultiLvlLbl val="0"/>
      </c:catAx>
      <c:valAx>
        <c:axId val="2132451784"/>
        <c:scaling>
          <c:orientation val="minMax"/>
        </c:scaling>
        <c:delete val="0"/>
        <c:axPos val="l"/>
        <c:majorGridlines>
          <c:spPr>
            <a:ln>
              <a:solidFill>
                <a:srgbClr val="000066"/>
              </a:solidFill>
            </a:ln>
          </c:spPr>
        </c:majorGridlines>
        <c:title>
          <c:tx>
            <c:rich>
              <a:bodyPr rot="-5400000" vert="horz"/>
              <a:lstStyle/>
              <a:p>
                <a:pPr>
                  <a:defRPr/>
                </a:pPr>
                <a:r>
                  <a:rPr lang="en-US"/>
                  <a:t>mAtxn2 / Actin</a:t>
                </a:r>
              </a:p>
            </c:rich>
          </c:tx>
          <c:layout/>
          <c:overlay val="0"/>
        </c:title>
        <c:numFmt formatCode="General" sourceLinked="1"/>
        <c:majorTickMark val="out"/>
        <c:minorTickMark val="none"/>
        <c:tickLblPos val="nextTo"/>
        <c:spPr>
          <a:ln>
            <a:solidFill>
              <a:srgbClr val="000066"/>
            </a:solidFill>
          </a:ln>
        </c:spPr>
        <c:crossAx val="2132453512"/>
        <c:crosses val="autoZero"/>
        <c:crossBetween val="between"/>
      </c:valAx>
    </c:plotArea>
    <c:plotVisOnly val="1"/>
    <c:dispBlanksAs val="gap"/>
    <c:showDLblsOverMax val="0"/>
  </c:chart>
  <c:txPr>
    <a:bodyPr/>
    <a:lstStyle/>
    <a:p>
      <a:pPr>
        <a:defRPr sz="1400" b="1" i="0">
          <a:solidFill>
            <a:srgbClr val="000000"/>
          </a:solidFill>
          <a:latin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ITPR1</a:t>
            </a: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calc'!$T$24:$V$24</c:f>
                <c:numCache>
                  <c:formatCode>General</c:formatCode>
                  <c:ptCount val="3"/>
                  <c:pt idx="0">
                    <c:v>0.119623236093183</c:v>
                  </c:pt>
                  <c:pt idx="1">
                    <c:v>0.446148753644965</c:v>
                  </c:pt>
                  <c:pt idx="2">
                    <c:v>0.982489139739703</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calc'!$T$22:$V$22</c:f>
              <c:strCache>
                <c:ptCount val="3"/>
                <c:pt idx="0">
                  <c:v>ASO 178</c:v>
                </c:pt>
                <c:pt idx="1">
                  <c:v>ASO 195</c:v>
                </c:pt>
                <c:pt idx="2">
                  <c:v>Saline</c:v>
                </c:pt>
              </c:strCache>
            </c:strRef>
          </c:cat>
          <c:val>
            <c:numRef>
              <c:f>'qPCR - calc'!$T$23:$V$23</c:f>
              <c:numCache>
                <c:formatCode>General</c:formatCode>
                <c:ptCount val="3"/>
                <c:pt idx="0">
                  <c:v>0.334256843621237</c:v>
                </c:pt>
                <c:pt idx="1">
                  <c:v>1.053542332486162</c:v>
                </c:pt>
                <c:pt idx="2">
                  <c:v>3.2896686134615</c:v>
                </c:pt>
              </c:numCache>
            </c:numRef>
          </c:val>
        </c:ser>
        <c:dLbls>
          <c:showLegendKey val="0"/>
          <c:showVal val="0"/>
          <c:showCatName val="0"/>
          <c:showSerName val="0"/>
          <c:showPercent val="0"/>
          <c:showBubbleSize val="0"/>
        </c:dLbls>
        <c:gapWidth val="219"/>
        <c:overlap val="-27"/>
        <c:axId val="2132375336"/>
        <c:axId val="2132371272"/>
      </c:barChart>
      <c:catAx>
        <c:axId val="213237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2371272"/>
        <c:crosses val="autoZero"/>
        <c:auto val="1"/>
        <c:lblAlgn val="ctr"/>
        <c:lblOffset val="100"/>
        <c:noMultiLvlLbl val="0"/>
      </c:catAx>
      <c:valAx>
        <c:axId val="2132371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i="1"/>
                </a:pPr>
                <a:r>
                  <a:rPr lang="en-US" sz="1400" i="1" dirty="0" smtClean="0"/>
                  <a:t>Itpr1 / Actin</a:t>
                </a:r>
                <a:endParaRPr lang="en-US" sz="1400" i="1" dirty="0"/>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3237533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smtClean="0"/>
              <a:t>mAtxn2</a:t>
            </a:r>
            <a:endParaRPr lang="en-US" i="1" dirty="0"/>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calc'!$F$24:$H$24</c:f>
                <c:numCache>
                  <c:formatCode>General</c:formatCode>
                  <c:ptCount val="3"/>
                  <c:pt idx="0">
                    <c:v>0.0933505476053689</c:v>
                  </c:pt>
                  <c:pt idx="1">
                    <c:v>0.0686666793848295</c:v>
                  </c:pt>
                  <c:pt idx="2">
                    <c:v>0.125538349933475</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calc'!$F$22:$H$22</c:f>
              <c:strCache>
                <c:ptCount val="3"/>
                <c:pt idx="0">
                  <c:v>ASO 178</c:v>
                </c:pt>
                <c:pt idx="1">
                  <c:v>ASO 195</c:v>
                </c:pt>
                <c:pt idx="2">
                  <c:v>Saline</c:v>
                </c:pt>
              </c:strCache>
            </c:strRef>
          </c:cat>
          <c:val>
            <c:numRef>
              <c:f>'qPCR - calc'!$F$23:$H$23</c:f>
              <c:numCache>
                <c:formatCode>General</c:formatCode>
                <c:ptCount val="3"/>
                <c:pt idx="0">
                  <c:v>0.986361492959879</c:v>
                </c:pt>
                <c:pt idx="1">
                  <c:v>0.944200003871898</c:v>
                </c:pt>
                <c:pt idx="2">
                  <c:v>1.042146823891232</c:v>
                </c:pt>
              </c:numCache>
            </c:numRef>
          </c:val>
        </c:ser>
        <c:dLbls>
          <c:showLegendKey val="0"/>
          <c:showVal val="0"/>
          <c:showCatName val="0"/>
          <c:showSerName val="0"/>
          <c:showPercent val="0"/>
          <c:showBubbleSize val="0"/>
        </c:dLbls>
        <c:gapWidth val="219"/>
        <c:overlap val="-27"/>
        <c:axId val="2132311448"/>
        <c:axId val="2132304552"/>
      </c:barChart>
      <c:catAx>
        <c:axId val="213231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2304552"/>
        <c:crosses val="autoZero"/>
        <c:auto val="1"/>
        <c:lblAlgn val="ctr"/>
        <c:lblOffset val="100"/>
        <c:noMultiLvlLbl val="0"/>
      </c:catAx>
      <c:valAx>
        <c:axId val="2132304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i="1"/>
                </a:pPr>
                <a:r>
                  <a:rPr lang="en-US" sz="1400" i="1" dirty="0" smtClean="0"/>
                  <a:t>mAtxn2 / Actin</a:t>
                </a:r>
                <a:endParaRPr lang="en-US" sz="1400" i="1" dirty="0"/>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32311448"/>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Iba1</a:t>
            </a: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calc'!$M$24:$O$24</c:f>
                <c:numCache>
                  <c:formatCode>General</c:formatCode>
                  <c:ptCount val="3"/>
                  <c:pt idx="0">
                    <c:v>0.237022013972809</c:v>
                  </c:pt>
                  <c:pt idx="1">
                    <c:v>0.409219188716434</c:v>
                  </c:pt>
                  <c:pt idx="2">
                    <c:v>0.116452405181521</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calc'!$M$22:$O$22</c:f>
              <c:strCache>
                <c:ptCount val="3"/>
                <c:pt idx="0">
                  <c:v>ASO 178</c:v>
                </c:pt>
                <c:pt idx="1">
                  <c:v>ASO 195</c:v>
                </c:pt>
                <c:pt idx="2">
                  <c:v>Saline</c:v>
                </c:pt>
              </c:strCache>
            </c:strRef>
          </c:cat>
          <c:val>
            <c:numRef>
              <c:f>'qPCR - calc'!$M$23:$O$23</c:f>
              <c:numCache>
                <c:formatCode>General</c:formatCode>
                <c:ptCount val="3"/>
                <c:pt idx="0">
                  <c:v>0.791499292521405</c:v>
                </c:pt>
                <c:pt idx="1">
                  <c:v>1.793374100460647</c:v>
                </c:pt>
                <c:pt idx="2">
                  <c:v>0.585668736480654</c:v>
                </c:pt>
              </c:numCache>
            </c:numRef>
          </c:val>
        </c:ser>
        <c:dLbls>
          <c:showLegendKey val="0"/>
          <c:showVal val="0"/>
          <c:showCatName val="0"/>
          <c:showSerName val="0"/>
          <c:showPercent val="0"/>
          <c:showBubbleSize val="0"/>
        </c:dLbls>
        <c:gapWidth val="219"/>
        <c:overlap val="-27"/>
        <c:axId val="2132256344"/>
        <c:axId val="2132252312"/>
      </c:barChart>
      <c:catAx>
        <c:axId val="213225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2252312"/>
        <c:crosses val="autoZero"/>
        <c:auto val="1"/>
        <c:lblAlgn val="ctr"/>
        <c:lblOffset val="100"/>
        <c:noMultiLvlLbl val="0"/>
      </c:catAx>
      <c:valAx>
        <c:axId val="2132252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i="1"/>
                </a:pPr>
                <a:r>
                  <a:rPr lang="en-US" sz="1400" i="1" dirty="0" smtClean="0"/>
                  <a:t>Iba1 / Actin</a:t>
                </a:r>
                <a:endParaRPr lang="en-US" sz="1400" i="1" dirty="0"/>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32256344"/>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Sheet1!$C$80:$G$80</c:f>
                <c:numCache>
                  <c:formatCode>General</c:formatCode>
                  <c:ptCount val="5"/>
                  <c:pt idx="0">
                    <c:v>14.19452857291479</c:v>
                  </c:pt>
                  <c:pt idx="1">
                    <c:v>10.64513951040732</c:v>
                  </c:pt>
                  <c:pt idx="2">
                    <c:v>5.56300268886113</c:v>
                  </c:pt>
                  <c:pt idx="3">
                    <c:v>3.775560431595548</c:v>
                  </c:pt>
                  <c:pt idx="4">
                    <c:v>13.97385806117264</c:v>
                  </c:pt>
                </c:numCache>
              </c:numRef>
            </c:plus>
            <c:minus>
              <c:numLit>
                <c:formatCode>General</c:formatCode>
                <c:ptCount val="1"/>
                <c:pt idx="0">
                  <c:v>1.0</c:v>
                </c:pt>
              </c:numLit>
            </c:minus>
            <c:spPr>
              <a:ln>
                <a:solidFill>
                  <a:srgbClr val="4B4B4B"/>
                </a:solidFill>
              </a:ln>
            </c:spPr>
          </c:errBars>
          <c:val>
            <c:numRef>
              <c:f>Sheet1!$C$79:$G$79</c:f>
              <c:numCache>
                <c:formatCode>General</c:formatCode>
                <c:ptCount val="5"/>
                <c:pt idx="0">
                  <c:v>100.0</c:v>
                </c:pt>
                <c:pt idx="1">
                  <c:v>35.70259148611314</c:v>
                </c:pt>
                <c:pt idx="2">
                  <c:v>38.2644569226746</c:v>
                </c:pt>
                <c:pt idx="3">
                  <c:v>53.56740936655745</c:v>
                </c:pt>
                <c:pt idx="4">
                  <c:v>60.6094009310361</c:v>
                </c:pt>
              </c:numCache>
            </c:numRef>
          </c:val>
        </c:ser>
        <c:dLbls>
          <c:showLegendKey val="0"/>
          <c:showVal val="0"/>
          <c:showCatName val="0"/>
          <c:showSerName val="0"/>
          <c:showPercent val="0"/>
          <c:showBubbleSize val="0"/>
        </c:dLbls>
        <c:gapWidth val="40"/>
        <c:axId val="-2120169496"/>
        <c:axId val="-2119602136"/>
      </c:barChart>
      <c:catAx>
        <c:axId val="-2120169496"/>
        <c:scaling>
          <c:orientation val="minMax"/>
        </c:scaling>
        <c:delete val="1"/>
        <c:axPos val="b"/>
        <c:majorTickMark val="out"/>
        <c:minorTickMark val="none"/>
        <c:tickLblPos val="nextTo"/>
        <c:crossAx val="-2119602136"/>
        <c:crosses val="autoZero"/>
        <c:auto val="1"/>
        <c:lblAlgn val="ctr"/>
        <c:lblOffset val="100"/>
        <c:noMultiLvlLbl val="0"/>
      </c:catAx>
      <c:valAx>
        <c:axId val="-2119602136"/>
        <c:scaling>
          <c:orientation val="minMax"/>
          <c:max val="120.0"/>
          <c:min val="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20169496"/>
        <c:crosses val="autoZero"/>
        <c:crossBetween val="between"/>
        <c:majorUnit val="25.0"/>
      </c:valAx>
      <c:spPr>
        <a:ln>
          <a:solidFill>
            <a:srgbClr val="4B4B4B"/>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Sheet1!$O$80:$S$80</c:f>
                <c:numCache>
                  <c:formatCode>General</c:formatCode>
                  <c:ptCount val="5"/>
                  <c:pt idx="0">
                    <c:v>8.130402866175646</c:v>
                  </c:pt>
                  <c:pt idx="1">
                    <c:v>9.56145804746629</c:v>
                  </c:pt>
                  <c:pt idx="2">
                    <c:v>4.334039135748422</c:v>
                  </c:pt>
                  <c:pt idx="3">
                    <c:v>2.974178500031446</c:v>
                  </c:pt>
                  <c:pt idx="4">
                    <c:v>3.59592454270752</c:v>
                  </c:pt>
                </c:numCache>
              </c:numRef>
            </c:plus>
            <c:minus>
              <c:numLit>
                <c:formatCode>General</c:formatCode>
                <c:ptCount val="1"/>
                <c:pt idx="0">
                  <c:v>1.0</c:v>
                </c:pt>
              </c:numLit>
            </c:minus>
            <c:spPr>
              <a:ln>
                <a:solidFill>
                  <a:srgbClr val="4B4B4B"/>
                </a:solidFill>
              </a:ln>
            </c:spPr>
          </c:errBars>
          <c:val>
            <c:numRef>
              <c:f>Sheet1!$O$79:$S$79</c:f>
              <c:numCache>
                <c:formatCode>General</c:formatCode>
                <c:ptCount val="5"/>
                <c:pt idx="0">
                  <c:v>100.0</c:v>
                </c:pt>
                <c:pt idx="1">
                  <c:v>48.01382245154828</c:v>
                </c:pt>
                <c:pt idx="2">
                  <c:v>50.94931722498445</c:v>
                </c:pt>
                <c:pt idx="3">
                  <c:v>60.2643075164218</c:v>
                </c:pt>
                <c:pt idx="4">
                  <c:v>51.99391063712255</c:v>
                </c:pt>
              </c:numCache>
            </c:numRef>
          </c:val>
        </c:ser>
        <c:dLbls>
          <c:showLegendKey val="0"/>
          <c:showVal val="0"/>
          <c:showCatName val="0"/>
          <c:showSerName val="0"/>
          <c:showPercent val="0"/>
          <c:showBubbleSize val="0"/>
        </c:dLbls>
        <c:gapWidth val="40"/>
        <c:axId val="-2119154824"/>
        <c:axId val="-2119151848"/>
      </c:barChart>
      <c:catAx>
        <c:axId val="-2119154824"/>
        <c:scaling>
          <c:orientation val="minMax"/>
        </c:scaling>
        <c:delete val="1"/>
        <c:axPos val="b"/>
        <c:majorTickMark val="out"/>
        <c:minorTickMark val="none"/>
        <c:tickLblPos val="nextTo"/>
        <c:crossAx val="-2119151848"/>
        <c:crosses val="autoZero"/>
        <c:auto val="1"/>
        <c:lblAlgn val="ctr"/>
        <c:lblOffset val="100"/>
        <c:noMultiLvlLbl val="0"/>
      </c:catAx>
      <c:valAx>
        <c:axId val="-2119151848"/>
        <c:scaling>
          <c:orientation val="minMax"/>
          <c:max val="120.0"/>
          <c:min val="0.0"/>
        </c:scaling>
        <c:delete val="0"/>
        <c:axPos val="l"/>
        <c:majorGridlines>
          <c:spPr>
            <a:ln>
              <a:solidFill>
                <a:schemeClr val="bg2">
                  <a:lumMod val="50000"/>
                </a:schemeClr>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19154824"/>
        <c:crosses val="autoZero"/>
        <c:crossBetween val="between"/>
        <c:majorUnit val="25.0"/>
      </c:valAx>
      <c:spPr>
        <a:ln>
          <a:solidFill>
            <a:srgbClr val="4B4B4B"/>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Sheet1!$C$45:$G$45</c:f>
                <c:numCache>
                  <c:formatCode>General</c:formatCode>
                  <c:ptCount val="5"/>
                  <c:pt idx="0">
                    <c:v>17.865650015088</c:v>
                  </c:pt>
                  <c:pt idx="1">
                    <c:v>26.06766188009887</c:v>
                  </c:pt>
                  <c:pt idx="2">
                    <c:v>51.63523331016136</c:v>
                  </c:pt>
                  <c:pt idx="3">
                    <c:v>43.21872778076905</c:v>
                  </c:pt>
                  <c:pt idx="4">
                    <c:v>21.26317004358508</c:v>
                  </c:pt>
                </c:numCache>
              </c:numRef>
            </c:plus>
            <c:minus>
              <c:numLit>
                <c:formatCode>General</c:formatCode>
                <c:ptCount val="1"/>
                <c:pt idx="0">
                  <c:v>1.0</c:v>
                </c:pt>
              </c:numLit>
            </c:minus>
          </c:errBars>
          <c:cat>
            <c:strRef>
              <c:f>Sheet1!$C$47:$G$47</c:f>
              <c:strCache>
                <c:ptCount val="5"/>
                <c:pt idx="0">
                  <c:v>Sal</c:v>
                </c:pt>
                <c:pt idx="1">
                  <c:v>ASO1</c:v>
                </c:pt>
                <c:pt idx="2">
                  <c:v>ASO3</c:v>
                </c:pt>
                <c:pt idx="3">
                  <c:v>ASO7</c:v>
                </c:pt>
                <c:pt idx="4">
                  <c:v>ASO8</c:v>
                </c:pt>
              </c:strCache>
            </c:strRef>
          </c:cat>
          <c:val>
            <c:numRef>
              <c:f>Sheet1!$C$44:$G$44</c:f>
              <c:numCache>
                <c:formatCode>General</c:formatCode>
                <c:ptCount val="5"/>
                <c:pt idx="0">
                  <c:v>102.3075419363148</c:v>
                </c:pt>
                <c:pt idx="1">
                  <c:v>102.6264544759944</c:v>
                </c:pt>
                <c:pt idx="2">
                  <c:v>112.7193685494856</c:v>
                </c:pt>
                <c:pt idx="3">
                  <c:v>102.8357500532738</c:v>
                </c:pt>
                <c:pt idx="4">
                  <c:v>222.5826101659834</c:v>
                </c:pt>
              </c:numCache>
            </c:numRef>
          </c:val>
        </c:ser>
        <c:dLbls>
          <c:showLegendKey val="0"/>
          <c:showVal val="0"/>
          <c:showCatName val="0"/>
          <c:showSerName val="0"/>
          <c:showPercent val="0"/>
          <c:showBubbleSize val="0"/>
        </c:dLbls>
        <c:gapWidth val="60"/>
        <c:axId val="2143597704"/>
        <c:axId val="2143645096"/>
      </c:barChart>
      <c:catAx>
        <c:axId val="2143597704"/>
        <c:scaling>
          <c:orientation val="minMax"/>
        </c:scaling>
        <c:delete val="1"/>
        <c:axPos val="b"/>
        <c:majorTickMark val="out"/>
        <c:minorTickMark val="none"/>
        <c:tickLblPos val="nextTo"/>
        <c:crossAx val="2143645096"/>
        <c:crosses val="autoZero"/>
        <c:auto val="1"/>
        <c:lblAlgn val="ctr"/>
        <c:lblOffset val="100"/>
        <c:noMultiLvlLbl val="0"/>
      </c:catAx>
      <c:valAx>
        <c:axId val="2143645096"/>
        <c:scaling>
          <c:orientation val="minMax"/>
          <c:max val="250.0"/>
        </c:scaling>
        <c:delete val="0"/>
        <c:axPos val="l"/>
        <c:majorGridlines/>
        <c:numFmt formatCode="General" sourceLinked="1"/>
        <c:majorTickMark val="out"/>
        <c:minorTickMark val="none"/>
        <c:tickLblPos val="nextTo"/>
        <c:crossAx val="2143597704"/>
        <c:crosses val="autoZero"/>
        <c:crossBetween val="between"/>
      </c:valAx>
    </c:plotArea>
    <c:plotVisOnly val="1"/>
    <c:dispBlanksAs val="gap"/>
    <c:showDLblsOverMax val="0"/>
  </c:chart>
  <c:txPr>
    <a:bodyPr/>
    <a:lstStyle/>
    <a:p>
      <a:pPr>
        <a:defRPr sz="1800" b="1" i="0">
          <a:latin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Sheet1!$O$96</c:f>
              <c:strCache>
                <c:ptCount val="1"/>
                <c:pt idx="0">
                  <c:v>hATXN2</c:v>
                </c:pt>
              </c:strCache>
            </c:strRef>
          </c:tx>
          <c:spPr>
            <a:solidFill>
              <a:srgbClr val="000066">
                <a:lumMod val="60000"/>
                <a:lumOff val="40000"/>
              </a:srgbClr>
            </a:solidFill>
          </c:spPr>
          <c:invertIfNegative val="0"/>
          <c:errBars>
            <c:errBarType val="plus"/>
            <c:errValType val="cust"/>
            <c:noEndCap val="0"/>
            <c:plus>
              <c:numRef>
                <c:f>Sheet1!$Q$97:$Q$101</c:f>
                <c:numCache>
                  <c:formatCode>General</c:formatCode>
                  <c:ptCount val="5"/>
                  <c:pt idx="0">
                    <c:v>2.954879977787736</c:v>
                  </c:pt>
                  <c:pt idx="1">
                    <c:v>2.954879977787736</c:v>
                  </c:pt>
                  <c:pt idx="2">
                    <c:v>2.954879977787736</c:v>
                  </c:pt>
                  <c:pt idx="3">
                    <c:v>2.954879977787736</c:v>
                  </c:pt>
                  <c:pt idx="4">
                    <c:v>8.01205080888234</c:v>
                  </c:pt>
                </c:numCache>
              </c:numRef>
            </c:plus>
            <c:minus>
              <c:numLit>
                <c:formatCode>General</c:formatCode>
                <c:ptCount val="1"/>
                <c:pt idx="0">
                  <c:v>1.0</c:v>
                </c:pt>
              </c:numLit>
            </c:minus>
            <c:spPr>
              <a:ln>
                <a:solidFill>
                  <a:srgbClr val="969696">
                    <a:lumMod val="75000"/>
                  </a:srgbClr>
                </a:solidFill>
              </a:ln>
            </c:spPr>
          </c:errBars>
          <c:cat>
            <c:strRef>
              <c:f>Sheet1!$N$97:$N$101</c:f>
              <c:strCache>
                <c:ptCount val="5"/>
                <c:pt idx="0">
                  <c:v>Saline</c:v>
                </c:pt>
                <c:pt idx="1">
                  <c:v>100</c:v>
                </c:pt>
                <c:pt idx="2">
                  <c:v>200</c:v>
                </c:pt>
                <c:pt idx="3">
                  <c:v>250</c:v>
                </c:pt>
                <c:pt idx="4">
                  <c:v>300</c:v>
                </c:pt>
              </c:strCache>
            </c:strRef>
          </c:cat>
          <c:val>
            <c:numRef>
              <c:f>Sheet1!$O$97:$O$101</c:f>
              <c:numCache>
                <c:formatCode>General</c:formatCode>
                <c:ptCount val="5"/>
                <c:pt idx="0">
                  <c:v>100.0</c:v>
                </c:pt>
                <c:pt idx="1">
                  <c:v>28.97276315595936</c:v>
                </c:pt>
                <c:pt idx="2">
                  <c:v>15.03502877985248</c:v>
                </c:pt>
                <c:pt idx="3">
                  <c:v>21.24498119400785</c:v>
                </c:pt>
                <c:pt idx="4">
                  <c:v>26.85704500187774</c:v>
                </c:pt>
              </c:numCache>
            </c:numRef>
          </c:val>
        </c:ser>
        <c:ser>
          <c:idx val="1"/>
          <c:order val="1"/>
          <c:tx>
            <c:strRef>
              <c:f>Sheet1!$P$96</c:f>
              <c:strCache>
                <c:ptCount val="1"/>
                <c:pt idx="0">
                  <c:v>mAtxn2</c:v>
                </c:pt>
              </c:strCache>
            </c:strRef>
          </c:tx>
          <c:spPr>
            <a:solidFill>
              <a:srgbClr val="FF0000"/>
            </a:solidFill>
          </c:spPr>
          <c:invertIfNegative val="0"/>
          <c:errBars>
            <c:errBarType val="plus"/>
            <c:errValType val="cust"/>
            <c:noEndCap val="0"/>
            <c:plus>
              <c:numRef>
                <c:f>Sheet1!$R$97:$R$101</c:f>
                <c:numCache>
                  <c:formatCode>General</c:formatCode>
                  <c:ptCount val="5"/>
                  <c:pt idx="0">
                    <c:v>15.7277197020034</c:v>
                  </c:pt>
                  <c:pt idx="1">
                    <c:v>31.73898553569428</c:v>
                  </c:pt>
                  <c:pt idx="2">
                    <c:v>14.98338292818343</c:v>
                  </c:pt>
                  <c:pt idx="3">
                    <c:v>17.28489810698725</c:v>
                  </c:pt>
                  <c:pt idx="4">
                    <c:v>4.169291234781661</c:v>
                  </c:pt>
                </c:numCache>
              </c:numRef>
            </c:plus>
            <c:minus>
              <c:numLit>
                <c:formatCode>General</c:formatCode>
                <c:ptCount val="1"/>
                <c:pt idx="0">
                  <c:v>1.0</c:v>
                </c:pt>
              </c:numLit>
            </c:minus>
            <c:spPr>
              <a:ln>
                <a:solidFill>
                  <a:srgbClr val="969696">
                    <a:lumMod val="50000"/>
                  </a:srgbClr>
                </a:solidFill>
              </a:ln>
            </c:spPr>
          </c:errBars>
          <c:cat>
            <c:strRef>
              <c:f>Sheet1!$N$97:$N$101</c:f>
              <c:strCache>
                <c:ptCount val="5"/>
                <c:pt idx="0">
                  <c:v>Saline</c:v>
                </c:pt>
                <c:pt idx="1">
                  <c:v>100</c:v>
                </c:pt>
                <c:pt idx="2">
                  <c:v>200</c:v>
                </c:pt>
                <c:pt idx="3">
                  <c:v>250</c:v>
                </c:pt>
                <c:pt idx="4">
                  <c:v>300</c:v>
                </c:pt>
              </c:strCache>
            </c:strRef>
          </c:cat>
          <c:val>
            <c:numRef>
              <c:f>Sheet1!$P$97:$P$101</c:f>
              <c:numCache>
                <c:formatCode>General</c:formatCode>
                <c:ptCount val="5"/>
                <c:pt idx="0">
                  <c:v>100.0</c:v>
                </c:pt>
                <c:pt idx="1">
                  <c:v>64.83762332675081</c:v>
                </c:pt>
                <c:pt idx="2">
                  <c:v>33.1433058206052</c:v>
                </c:pt>
                <c:pt idx="3">
                  <c:v>38.40185068001399</c:v>
                </c:pt>
                <c:pt idx="4">
                  <c:v>59.26164082950451</c:v>
                </c:pt>
              </c:numCache>
            </c:numRef>
          </c:val>
        </c:ser>
        <c:dLbls>
          <c:showLegendKey val="0"/>
          <c:showVal val="0"/>
          <c:showCatName val="0"/>
          <c:showSerName val="0"/>
          <c:showPercent val="0"/>
          <c:showBubbleSize val="0"/>
        </c:dLbls>
        <c:gapWidth val="110"/>
        <c:axId val="2144202984"/>
        <c:axId val="2144195192"/>
      </c:barChart>
      <c:catAx>
        <c:axId val="2144202984"/>
        <c:scaling>
          <c:orientation val="minMax"/>
        </c:scaling>
        <c:delete val="0"/>
        <c:axPos val="b"/>
        <c:majorTickMark val="out"/>
        <c:minorTickMark val="none"/>
        <c:tickLblPos val="nextTo"/>
        <c:spPr>
          <a:ln>
            <a:solidFill>
              <a:srgbClr val="717171"/>
            </a:solidFill>
          </a:ln>
        </c:spPr>
        <c:txPr>
          <a:bodyPr/>
          <a:lstStyle/>
          <a:p>
            <a:pPr>
              <a:defRPr>
                <a:solidFill>
                  <a:srgbClr val="000000"/>
                </a:solidFill>
              </a:defRPr>
            </a:pPr>
            <a:endParaRPr lang="en-US"/>
          </a:p>
        </c:txPr>
        <c:crossAx val="2144195192"/>
        <c:crosses val="autoZero"/>
        <c:auto val="1"/>
        <c:lblAlgn val="ctr"/>
        <c:lblOffset val="100"/>
        <c:noMultiLvlLbl val="0"/>
      </c:catAx>
      <c:valAx>
        <c:axId val="2144195192"/>
        <c:scaling>
          <c:orientation val="minMax"/>
          <c:max val="120.0"/>
        </c:scaling>
        <c:delete val="0"/>
        <c:axPos val="l"/>
        <c:majorGridlines>
          <c:spPr>
            <a:ln>
              <a:solidFill>
                <a:srgbClr val="969696">
                  <a:lumMod val="75000"/>
                </a:srgbClr>
              </a:solidFill>
            </a:ln>
          </c:spPr>
        </c:majorGridlines>
        <c:title>
          <c:tx>
            <c:rich>
              <a:bodyPr rot="-5400000" vert="horz"/>
              <a:lstStyle/>
              <a:p>
                <a:pPr>
                  <a:defRPr>
                    <a:solidFill>
                      <a:srgbClr val="000000"/>
                    </a:solidFill>
                  </a:defRPr>
                </a:pPr>
                <a:r>
                  <a:rPr lang="en-US" dirty="0">
                    <a:solidFill>
                      <a:srgbClr val="000000"/>
                    </a:solidFill>
                  </a:rPr>
                  <a:t>Relative Expression (%)</a:t>
                </a:r>
              </a:p>
            </c:rich>
          </c:tx>
          <c:layout>
            <c:manualLayout>
              <c:xMode val="edge"/>
              <c:yMode val="edge"/>
              <c:x val="0.00495895295027439"/>
              <c:y val="0.0330189009521416"/>
            </c:manualLayout>
          </c:layout>
          <c:overlay val="0"/>
        </c:title>
        <c:numFmt formatCode="General" sourceLinked="1"/>
        <c:majorTickMark val="out"/>
        <c:minorTickMark val="none"/>
        <c:tickLblPos val="nextTo"/>
        <c:spPr>
          <a:ln>
            <a:solidFill>
              <a:srgbClr val="969696">
                <a:lumMod val="75000"/>
              </a:srgbClr>
            </a:solidFill>
          </a:ln>
        </c:spPr>
        <c:txPr>
          <a:bodyPr/>
          <a:lstStyle/>
          <a:p>
            <a:pPr>
              <a:defRPr>
                <a:solidFill>
                  <a:srgbClr val="000000"/>
                </a:solidFill>
              </a:defRPr>
            </a:pPr>
            <a:endParaRPr lang="en-US"/>
          </a:p>
        </c:txPr>
        <c:crossAx val="2144202984"/>
        <c:crosses val="autoZero"/>
        <c:crossBetween val="between"/>
      </c:valAx>
    </c:plotArea>
    <c:legend>
      <c:legendPos val="r"/>
      <c:legendEntry>
        <c:idx val="0"/>
        <c:txPr>
          <a:bodyPr/>
          <a:lstStyle/>
          <a:p>
            <a:pPr>
              <a:defRPr sz="1600" i="1">
                <a:solidFill>
                  <a:srgbClr val="0000FF"/>
                </a:solidFill>
              </a:defRPr>
            </a:pPr>
            <a:endParaRPr lang="en-US"/>
          </a:p>
        </c:txPr>
      </c:legendEntry>
      <c:legendEntry>
        <c:idx val="1"/>
        <c:txPr>
          <a:bodyPr/>
          <a:lstStyle/>
          <a:p>
            <a:pPr>
              <a:defRPr sz="1600" i="1">
                <a:solidFill>
                  <a:srgbClr val="FF0000"/>
                </a:solidFill>
              </a:defRPr>
            </a:pPr>
            <a:endParaRPr lang="en-US"/>
          </a:p>
        </c:txPr>
      </c:legendEntry>
      <c:layout>
        <c:manualLayout>
          <c:xMode val="edge"/>
          <c:yMode val="edge"/>
          <c:x val="0.477455213724039"/>
          <c:y val="0.0393559473563763"/>
          <c:w val="0.285260865360365"/>
          <c:h val="0.195858642504372"/>
        </c:manualLayout>
      </c:layout>
      <c:overlay val="0"/>
      <c:spPr>
        <a:solidFill>
          <a:srgbClr val="AAAAB8">
            <a:lumMod val="60000"/>
            <a:lumOff val="40000"/>
          </a:srgbClr>
        </a:solidFill>
        <a:ln>
          <a:solidFill>
            <a:srgbClr val="969696">
              <a:lumMod val="60000"/>
              <a:lumOff val="40000"/>
            </a:srgbClr>
          </a:solidFill>
        </a:ln>
      </c:spPr>
      <c:txPr>
        <a:bodyPr/>
        <a:lstStyle/>
        <a:p>
          <a:pPr>
            <a:defRPr sz="1600"/>
          </a:pPr>
          <a:endParaRPr lang="en-US"/>
        </a:p>
      </c:txPr>
    </c:legend>
    <c:plotVisOnly val="1"/>
    <c:dispBlanksAs val="gap"/>
    <c:showDLblsOverMax val="0"/>
  </c:chart>
  <c:txPr>
    <a:bodyPr/>
    <a:lstStyle/>
    <a:p>
      <a:pPr>
        <a:defRPr sz="1800" b="1">
          <a:latin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chemeClr val="bg2">
                  <a:lumMod val="75000"/>
                </a:schemeClr>
              </a:solidFill>
            </a:ln>
          </c:spPr>
          <c:invertIfNegative val="0"/>
          <c:errBars>
            <c:errBarType val="plus"/>
            <c:errValType val="cust"/>
            <c:noEndCap val="0"/>
            <c:plus>
              <c:numRef>
                <c:f>Sheet1!$O$58:$O$62</c:f>
                <c:numCache>
                  <c:formatCode>General</c:formatCode>
                  <c:ptCount val="5"/>
                  <c:pt idx="0">
                    <c:v>2.353197070091966</c:v>
                  </c:pt>
                  <c:pt idx="1">
                    <c:v>1.947376931565918</c:v>
                  </c:pt>
                  <c:pt idx="2">
                    <c:v>0.873197794182118</c:v>
                  </c:pt>
                  <c:pt idx="3">
                    <c:v>0.384536337857709</c:v>
                  </c:pt>
                  <c:pt idx="4">
                    <c:v>0.35</c:v>
                  </c:pt>
                </c:numCache>
              </c:numRef>
            </c:plus>
            <c:minus>
              <c:numLit>
                <c:formatCode>General</c:formatCode>
                <c:ptCount val="1"/>
                <c:pt idx="0">
                  <c:v>1.0</c:v>
                </c:pt>
              </c:numLit>
            </c:minus>
            <c:spPr>
              <a:ln>
                <a:solidFill>
                  <a:schemeClr val="bg2">
                    <a:lumMod val="50000"/>
                  </a:schemeClr>
                </a:solidFill>
              </a:ln>
            </c:spPr>
          </c:errBars>
          <c:cat>
            <c:strRef>
              <c:f>Sheet1!$M$58:$M$62</c:f>
              <c:strCache>
                <c:ptCount val="5"/>
                <c:pt idx="0">
                  <c:v>Saline</c:v>
                </c:pt>
                <c:pt idx="1">
                  <c:v>9</c:v>
                </c:pt>
                <c:pt idx="2">
                  <c:v>18</c:v>
                </c:pt>
                <c:pt idx="3">
                  <c:v>27</c:v>
                </c:pt>
                <c:pt idx="4">
                  <c:v>70</c:v>
                </c:pt>
              </c:strCache>
            </c:strRef>
          </c:cat>
          <c:val>
            <c:numRef>
              <c:f>Sheet1!$N$58:$N$62</c:f>
              <c:numCache>
                <c:formatCode>General</c:formatCode>
                <c:ptCount val="5"/>
                <c:pt idx="0">
                  <c:v>8.387948932031863</c:v>
                </c:pt>
                <c:pt idx="1">
                  <c:v>2.938443396866925</c:v>
                </c:pt>
                <c:pt idx="2">
                  <c:v>0.886638128382929</c:v>
                </c:pt>
                <c:pt idx="3">
                  <c:v>1.420773995382705</c:v>
                </c:pt>
                <c:pt idx="4">
                  <c:v>3.14</c:v>
                </c:pt>
              </c:numCache>
            </c:numRef>
          </c:val>
        </c:ser>
        <c:dLbls>
          <c:showLegendKey val="0"/>
          <c:showVal val="0"/>
          <c:showCatName val="0"/>
          <c:showSerName val="0"/>
          <c:showPercent val="0"/>
          <c:showBubbleSize val="0"/>
        </c:dLbls>
        <c:gapWidth val="20"/>
        <c:axId val="2144142584"/>
        <c:axId val="2144139240"/>
      </c:barChart>
      <c:catAx>
        <c:axId val="2144142584"/>
        <c:scaling>
          <c:orientation val="minMax"/>
        </c:scaling>
        <c:delete val="0"/>
        <c:axPos val="b"/>
        <c:majorTickMark val="out"/>
        <c:minorTickMark val="none"/>
        <c:tickLblPos val="nextTo"/>
        <c:spPr>
          <a:ln>
            <a:solidFill>
              <a:srgbClr val="000000"/>
            </a:solidFill>
          </a:ln>
        </c:spPr>
        <c:txPr>
          <a:bodyPr rot="0" vert="horz" anchor="t" anchorCtr="0"/>
          <a:lstStyle/>
          <a:p>
            <a:pPr>
              <a:defRPr sz="1200"/>
            </a:pPr>
            <a:endParaRPr lang="en-US"/>
          </a:p>
        </c:txPr>
        <c:crossAx val="2144139240"/>
        <c:crosses val="autoZero"/>
        <c:auto val="1"/>
        <c:lblAlgn val="ctr"/>
        <c:lblOffset val="100"/>
        <c:noMultiLvlLbl val="0"/>
      </c:catAx>
      <c:valAx>
        <c:axId val="2144139240"/>
        <c:scaling>
          <c:orientation val="minMax"/>
          <c:max val="11.0"/>
          <c:min val="0.0"/>
        </c:scaling>
        <c:delete val="0"/>
        <c:axPos val="l"/>
        <c:majorGridlines>
          <c:spPr>
            <a:ln>
              <a:solidFill>
                <a:schemeClr val="bg2">
                  <a:lumMod val="75000"/>
                </a:schemeClr>
              </a:solidFill>
            </a:ln>
          </c:spPr>
        </c:majorGridlines>
        <c:numFmt formatCode="General" sourceLinked="1"/>
        <c:majorTickMark val="out"/>
        <c:minorTickMark val="none"/>
        <c:tickLblPos val="nextTo"/>
        <c:spPr>
          <a:ln>
            <a:solidFill>
              <a:srgbClr val="000000"/>
            </a:solidFill>
          </a:ln>
        </c:spPr>
        <c:txPr>
          <a:bodyPr/>
          <a:lstStyle/>
          <a:p>
            <a:pPr>
              <a:defRPr sz="1200"/>
            </a:pPr>
            <a:endParaRPr lang="en-US"/>
          </a:p>
        </c:txPr>
        <c:crossAx val="2144142584"/>
        <c:crosses val="autoZero"/>
        <c:crossBetween val="between"/>
        <c:majorUnit val="3.0"/>
      </c:valAx>
    </c:plotArea>
    <c:plotVisOnly val="1"/>
    <c:dispBlanksAs val="gap"/>
    <c:showDLblsOverMax val="0"/>
  </c:chart>
  <c:txPr>
    <a:bodyPr/>
    <a:lstStyle/>
    <a:p>
      <a:pPr>
        <a:defRPr sz="1600" b="1" i="0">
          <a:solidFill>
            <a:srgbClr val="000000"/>
          </a:solidFill>
          <a:latin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[1]Sheet1!$C$27</c:f>
              <c:strCache>
                <c:ptCount val="1"/>
                <c:pt idx="0">
                  <c:v>WT-SAL 10</c:v>
                </c:pt>
              </c:strCache>
            </c:strRef>
          </c:tx>
          <c:spPr>
            <a:ln w="63500"/>
          </c:spPr>
          <c:marker>
            <c:symbol val="none"/>
          </c:marker>
          <c:errBars>
            <c:errDir val="y"/>
            <c:errBarType val="plus"/>
            <c:errValType val="cust"/>
            <c:noEndCap val="0"/>
            <c:plus>
              <c:numRef>
                <c:f>[1]Sheet1!$L$27:$R$27</c:f>
                <c:numCache>
                  <c:formatCode>General</c:formatCode>
                  <c:ptCount val="7"/>
                  <c:pt idx="0">
                    <c:v>13.25747454011145</c:v>
                  </c:pt>
                  <c:pt idx="1">
                    <c:v>17.16870724550169</c:v>
                  </c:pt>
                  <c:pt idx="2">
                    <c:v>17.5193281231199</c:v>
                  </c:pt>
                  <c:pt idx="4">
                    <c:v>16.00658548683532</c:v>
                  </c:pt>
                  <c:pt idx="5">
                    <c:v>18.41714668740148</c:v>
                  </c:pt>
                  <c:pt idx="6">
                    <c:v>18.9025676339987</c:v>
                  </c:pt>
                </c:numCache>
              </c:numRef>
            </c:plus>
            <c:minus>
              <c:numLit>
                <c:formatCode>General</c:formatCode>
                <c:ptCount val="1"/>
                <c:pt idx="0">
                  <c:v>1.0</c:v>
                </c:pt>
              </c:numLit>
            </c:minus>
          </c:errBars>
          <c:val>
            <c:numRef>
              <c:f>[1]Sheet1!$D$27:$J$27</c:f>
              <c:numCache>
                <c:formatCode>General</c:formatCode>
                <c:ptCount val="7"/>
                <c:pt idx="0">
                  <c:v>166.7</c:v>
                </c:pt>
                <c:pt idx="1">
                  <c:v>157.96</c:v>
                </c:pt>
                <c:pt idx="2">
                  <c:v>198.02</c:v>
                </c:pt>
                <c:pt idx="4">
                  <c:v>185.76</c:v>
                </c:pt>
                <c:pt idx="5">
                  <c:v>179.585</c:v>
                </c:pt>
                <c:pt idx="6">
                  <c:v>181.57</c:v>
                </c:pt>
              </c:numCache>
            </c:numRef>
          </c:val>
          <c:smooth val="0"/>
        </c:ser>
        <c:ser>
          <c:idx val="1"/>
          <c:order val="1"/>
          <c:tx>
            <c:strRef>
              <c:f>[1]Sheet1!$C$28</c:f>
              <c:strCache>
                <c:ptCount val="1"/>
                <c:pt idx="0">
                  <c:v>TG-SAL  8</c:v>
                </c:pt>
              </c:strCache>
            </c:strRef>
          </c:tx>
          <c:spPr>
            <a:ln w="63500"/>
          </c:spPr>
          <c:marker>
            <c:symbol val="none"/>
          </c:marker>
          <c:errBars>
            <c:errDir val="y"/>
            <c:errBarType val="minus"/>
            <c:errValType val="cust"/>
            <c:noEndCap val="0"/>
            <c:plus>
              <c:numRef>
                <c:f>[1]Sheet1!$L$28:$R$28</c:f>
                <c:numCache>
                  <c:formatCode>General</c:formatCode>
                  <c:ptCount val="7"/>
                  <c:pt idx="0">
                    <c:v>18.3619799286087</c:v>
                  </c:pt>
                  <c:pt idx="1">
                    <c:v>19.92458089375902</c:v>
                  </c:pt>
                  <c:pt idx="2">
                    <c:v>13.4207302776217</c:v>
                  </c:pt>
                  <c:pt idx="4">
                    <c:v>15.47796266066696</c:v>
                  </c:pt>
                  <c:pt idx="5">
                    <c:v>13.91484818458322</c:v>
                  </c:pt>
                  <c:pt idx="6">
                    <c:v>14.8924841223126</c:v>
                  </c:pt>
                </c:numCache>
              </c:numRef>
            </c:plus>
            <c:minus>
              <c:numRef>
                <c:f>[1]Sheet1!$L$28:$R$28</c:f>
                <c:numCache>
                  <c:formatCode>General</c:formatCode>
                  <c:ptCount val="7"/>
                  <c:pt idx="0">
                    <c:v>18.3619799286087</c:v>
                  </c:pt>
                  <c:pt idx="1">
                    <c:v>19.92458089375902</c:v>
                  </c:pt>
                  <c:pt idx="2">
                    <c:v>13.4207302776217</c:v>
                  </c:pt>
                  <c:pt idx="4">
                    <c:v>15.47796266066696</c:v>
                  </c:pt>
                  <c:pt idx="5">
                    <c:v>13.91484818458322</c:v>
                  </c:pt>
                  <c:pt idx="6">
                    <c:v>14.8924841223126</c:v>
                  </c:pt>
                </c:numCache>
              </c:numRef>
            </c:minus>
          </c:errBars>
          <c:val>
            <c:numRef>
              <c:f>[1]Sheet1!$D$28:$J$28</c:f>
              <c:numCache>
                <c:formatCode>General</c:formatCode>
                <c:ptCount val="7"/>
                <c:pt idx="0">
                  <c:v>148.05</c:v>
                </c:pt>
                <c:pt idx="1">
                  <c:v>138.8375</c:v>
                </c:pt>
                <c:pt idx="2">
                  <c:v>130.3875</c:v>
                </c:pt>
                <c:pt idx="4">
                  <c:v>135.34375</c:v>
                </c:pt>
                <c:pt idx="5">
                  <c:v>133.7</c:v>
                </c:pt>
                <c:pt idx="6">
                  <c:v>131.975</c:v>
                </c:pt>
              </c:numCache>
            </c:numRef>
          </c:val>
          <c:smooth val="0"/>
        </c:ser>
        <c:ser>
          <c:idx val="2"/>
          <c:order val="2"/>
          <c:tx>
            <c:strRef>
              <c:f>[1]Sheet1!$C$29</c:f>
              <c:strCache>
                <c:ptCount val="1"/>
                <c:pt idx="0">
                  <c:v>WT-ASO  10</c:v>
                </c:pt>
              </c:strCache>
            </c:strRef>
          </c:tx>
          <c:spPr>
            <a:ln w="63500"/>
          </c:spPr>
          <c:marker>
            <c:symbol val="none"/>
          </c:marker>
          <c:errBars>
            <c:errDir val="y"/>
            <c:errBarType val="plus"/>
            <c:errValType val="cust"/>
            <c:noEndCap val="0"/>
            <c:plus>
              <c:numRef>
                <c:f>[1]Sheet1!$L$29:$R$29</c:f>
                <c:numCache>
                  <c:formatCode>General</c:formatCode>
                  <c:ptCount val="7"/>
                  <c:pt idx="0">
                    <c:v>14.66945404472266</c:v>
                  </c:pt>
                  <c:pt idx="1">
                    <c:v>20.86843943110576</c:v>
                  </c:pt>
                  <c:pt idx="2">
                    <c:v>19.68115455353795</c:v>
                  </c:pt>
                  <c:pt idx="4">
                    <c:v>12.08633678341393</c:v>
                  </c:pt>
                  <c:pt idx="5">
                    <c:v>17.09645846674868</c:v>
                  </c:pt>
                  <c:pt idx="6">
                    <c:v>17.4429695534363</c:v>
                  </c:pt>
                </c:numCache>
              </c:numRef>
            </c:plus>
            <c:minus>
              <c:numLit>
                <c:formatCode>General</c:formatCode>
                <c:ptCount val="1"/>
                <c:pt idx="0">
                  <c:v>1.0</c:v>
                </c:pt>
              </c:numLit>
            </c:minus>
          </c:errBars>
          <c:val>
            <c:numRef>
              <c:f>[1]Sheet1!$D$29:$J$29</c:f>
              <c:numCache>
                <c:formatCode>General</c:formatCode>
                <c:ptCount val="7"/>
                <c:pt idx="0">
                  <c:v>163.265</c:v>
                </c:pt>
                <c:pt idx="1">
                  <c:v>154.39</c:v>
                </c:pt>
                <c:pt idx="2">
                  <c:v>179.975</c:v>
                </c:pt>
                <c:pt idx="4">
                  <c:v>170.22</c:v>
                </c:pt>
                <c:pt idx="5">
                  <c:v>155.345</c:v>
                </c:pt>
                <c:pt idx="6">
                  <c:v>159.885</c:v>
                </c:pt>
              </c:numCache>
            </c:numRef>
          </c:val>
          <c:smooth val="0"/>
        </c:ser>
        <c:ser>
          <c:idx val="3"/>
          <c:order val="3"/>
          <c:tx>
            <c:strRef>
              <c:f>[1]Sheet1!$C$30</c:f>
              <c:strCache>
                <c:ptCount val="1"/>
                <c:pt idx="0">
                  <c:v>TG-ASO  9</c:v>
                </c:pt>
              </c:strCache>
            </c:strRef>
          </c:tx>
          <c:spPr>
            <a:ln w="63500"/>
          </c:spPr>
          <c:marker>
            <c:symbol val="none"/>
          </c:marker>
          <c:errBars>
            <c:errDir val="y"/>
            <c:errBarType val="minus"/>
            <c:errValType val="cust"/>
            <c:noEndCap val="0"/>
            <c:plus>
              <c:numLit>
                <c:formatCode>General</c:formatCode>
                <c:ptCount val="1"/>
                <c:pt idx="0">
                  <c:v>1.0</c:v>
                </c:pt>
              </c:numLit>
            </c:plus>
            <c:minus>
              <c:numRef>
                <c:f>[1]Sheet1!$L$30:$R$30</c:f>
                <c:numCache>
                  <c:formatCode>General</c:formatCode>
                  <c:ptCount val="7"/>
                  <c:pt idx="0">
                    <c:v>13.8395815113732</c:v>
                  </c:pt>
                  <c:pt idx="1">
                    <c:v>10.06263120859171</c:v>
                  </c:pt>
                  <c:pt idx="2">
                    <c:v>8.937020431731826</c:v>
                  </c:pt>
                  <c:pt idx="4">
                    <c:v>13.19725172621178</c:v>
                  </c:pt>
                  <c:pt idx="5">
                    <c:v>14.40753112524834</c:v>
                  </c:pt>
                  <c:pt idx="6">
                    <c:v>10.833127962797</c:v>
                  </c:pt>
                </c:numCache>
              </c:numRef>
            </c:minus>
          </c:errBars>
          <c:val>
            <c:numRef>
              <c:f>[1]Sheet1!$D$30:$J$30</c:f>
              <c:numCache>
                <c:formatCode>General</c:formatCode>
                <c:ptCount val="7"/>
                <c:pt idx="0">
                  <c:v>118.55</c:v>
                </c:pt>
                <c:pt idx="1">
                  <c:v>109.7222222222222</c:v>
                </c:pt>
                <c:pt idx="2">
                  <c:v>110.9777777777778</c:v>
                </c:pt>
                <c:pt idx="4">
                  <c:v>83.83125</c:v>
                </c:pt>
                <c:pt idx="5">
                  <c:v>89.96875</c:v>
                </c:pt>
                <c:pt idx="6">
                  <c:v>86.15625</c:v>
                </c:pt>
              </c:numCache>
            </c:numRef>
          </c:val>
          <c:smooth val="0"/>
        </c:ser>
        <c:dLbls>
          <c:showLegendKey val="0"/>
          <c:showVal val="0"/>
          <c:showCatName val="0"/>
          <c:showSerName val="0"/>
          <c:showPercent val="0"/>
          <c:showBubbleSize val="0"/>
        </c:dLbls>
        <c:marker val="1"/>
        <c:smooth val="0"/>
        <c:axId val="2143849288"/>
        <c:axId val="2143843016"/>
      </c:lineChart>
      <c:catAx>
        <c:axId val="2143849288"/>
        <c:scaling>
          <c:orientation val="minMax"/>
        </c:scaling>
        <c:delete val="1"/>
        <c:axPos val="b"/>
        <c:majorTickMark val="out"/>
        <c:minorTickMark val="none"/>
        <c:tickLblPos val="nextTo"/>
        <c:crossAx val="2143843016"/>
        <c:crosses val="autoZero"/>
        <c:auto val="1"/>
        <c:lblAlgn val="ctr"/>
        <c:lblOffset val="100"/>
        <c:noMultiLvlLbl val="0"/>
      </c:catAx>
      <c:valAx>
        <c:axId val="2143843016"/>
        <c:scaling>
          <c:orientation val="minMax"/>
        </c:scaling>
        <c:delete val="0"/>
        <c:axPos val="l"/>
        <c:majorGridlines/>
        <c:title>
          <c:tx>
            <c:rich>
              <a:bodyPr rot="-5400000" vert="horz"/>
              <a:lstStyle/>
              <a:p>
                <a:pPr>
                  <a:defRPr/>
                </a:pPr>
                <a:r>
                  <a:rPr lang="en-US"/>
                  <a:t>Latency to fall (s)</a:t>
                </a:r>
              </a:p>
            </c:rich>
          </c:tx>
          <c:layout/>
          <c:overlay val="0"/>
        </c:title>
        <c:numFmt formatCode="General" sourceLinked="1"/>
        <c:majorTickMark val="out"/>
        <c:minorTickMark val="none"/>
        <c:tickLblPos val="nextTo"/>
        <c:crossAx val="2143849288"/>
        <c:crosses val="autoZero"/>
        <c:crossBetween val="between"/>
      </c:valAx>
    </c:plotArea>
    <c:legend>
      <c:legendPos val="r"/>
      <c:layout/>
      <c:overlay val="0"/>
    </c:legend>
    <c:plotVisOnly val="1"/>
    <c:dispBlanksAs val="gap"/>
    <c:showDLblsOverMax val="0"/>
  </c:chart>
  <c:txPr>
    <a:bodyPr/>
    <a:lstStyle/>
    <a:p>
      <a:pPr>
        <a:defRPr sz="1050" b="1">
          <a:latin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mAtxn2</a:t>
            </a:r>
          </a:p>
        </c:rich>
      </c:tx>
      <c:layout>
        <c:manualLayout>
          <c:xMode val="edge"/>
          <c:yMode val="edge"/>
          <c:x val="0.376218285214348"/>
          <c:y val="0.183566571224052"/>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Sheet1!$S$15:$U$15</c:f>
                <c:numCache>
                  <c:formatCode>General</c:formatCode>
                  <c:ptCount val="3"/>
                  <c:pt idx="0">
                    <c:v>0.405402657331218</c:v>
                  </c:pt>
                  <c:pt idx="1">
                    <c:v>0.0627137246161742</c:v>
                  </c:pt>
                  <c:pt idx="2">
                    <c:v>0.174289178551297</c:v>
                  </c:pt>
                </c:numCache>
              </c:numRef>
            </c:plus>
            <c:minus>
              <c:numLit>
                <c:formatCode>General</c:formatCode>
                <c:ptCount val="1"/>
                <c:pt idx="0">
                  <c:v>1.0</c:v>
                </c:pt>
              </c:numLit>
            </c:minus>
            <c:spPr>
              <a:ln>
                <a:solidFill>
                  <a:srgbClr val="717171"/>
                </a:solidFill>
              </a:ln>
            </c:spPr>
          </c:errBars>
          <c:cat>
            <c:strRef>
              <c:f>Sheet1!$S$13:$U$13</c:f>
              <c:strCache>
                <c:ptCount val="3"/>
                <c:pt idx="0">
                  <c:v>WT-SAL</c:v>
                </c:pt>
                <c:pt idx="1">
                  <c:v>TG-SAL</c:v>
                </c:pt>
                <c:pt idx="2">
                  <c:v>TG-ASO</c:v>
                </c:pt>
              </c:strCache>
            </c:strRef>
          </c:cat>
          <c:val>
            <c:numRef>
              <c:f>Sheet1!$S$14:$U$14</c:f>
              <c:numCache>
                <c:formatCode>General</c:formatCode>
                <c:ptCount val="3"/>
                <c:pt idx="0">
                  <c:v>0.786869442857143</c:v>
                </c:pt>
                <c:pt idx="1">
                  <c:v>0.8381019</c:v>
                </c:pt>
                <c:pt idx="2">
                  <c:v>0.599802171428571</c:v>
                </c:pt>
              </c:numCache>
            </c:numRef>
          </c:val>
        </c:ser>
        <c:dLbls>
          <c:showLegendKey val="0"/>
          <c:showVal val="0"/>
          <c:showCatName val="0"/>
          <c:showSerName val="0"/>
          <c:showPercent val="0"/>
          <c:showBubbleSize val="0"/>
        </c:dLbls>
        <c:gapWidth val="20"/>
        <c:axId val="2143755880"/>
        <c:axId val="2143758728"/>
      </c:barChart>
      <c:catAx>
        <c:axId val="2143755880"/>
        <c:scaling>
          <c:orientation val="minMax"/>
        </c:scaling>
        <c:delete val="1"/>
        <c:axPos val="b"/>
        <c:majorTickMark val="out"/>
        <c:minorTickMark val="none"/>
        <c:tickLblPos val="nextTo"/>
        <c:crossAx val="2143758728"/>
        <c:crosses val="autoZero"/>
        <c:auto val="1"/>
        <c:lblAlgn val="ctr"/>
        <c:lblOffset val="100"/>
        <c:noMultiLvlLbl val="0"/>
      </c:catAx>
      <c:valAx>
        <c:axId val="2143758728"/>
        <c:scaling>
          <c:orientation val="minMax"/>
          <c:max val="1.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755880"/>
        <c:crosses val="autoZero"/>
        <c:crossBetween val="between"/>
      </c:valAx>
    </c:plotArea>
    <c:plotVisOnly val="1"/>
    <c:dispBlanksAs val="gap"/>
    <c:showDLblsOverMax val="0"/>
  </c:chart>
  <c:txPr>
    <a:bodyPr/>
    <a:lstStyle/>
    <a:p>
      <a:pPr>
        <a:defRPr sz="1200" b="1"/>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0.3871</cdr:x>
      <cdr:y>0.18219</cdr:y>
    </cdr:from>
    <cdr:to>
      <cdr:x>0.83871</cdr:x>
      <cdr:y>0.18219</cdr:y>
    </cdr:to>
    <cdr:cxnSp macro="">
      <cdr:nvCxnSpPr>
        <cdr:cNvPr id="2" name="Straight Connector 1"/>
        <cdr:cNvCxnSpPr/>
      </cdr:nvCxnSpPr>
      <cdr:spPr>
        <a:xfrm xmlns:a="http://schemas.openxmlformats.org/drawingml/2006/main">
          <a:off x="914400" y="609600"/>
          <a:ext cx="106680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0.32661</cdr:x>
      <cdr:y>0.11008</cdr:y>
    </cdr:from>
    <cdr:to>
      <cdr:x>0.90726</cdr:x>
      <cdr:y>0.19286</cdr:y>
    </cdr:to>
    <cdr:sp macro="" textlink="">
      <cdr:nvSpPr>
        <cdr:cNvPr id="3" name="TextBox 7"/>
        <cdr:cNvSpPr txBox="1"/>
      </cdr:nvSpPr>
      <cdr:spPr>
        <a:xfrm xmlns:a="http://schemas.openxmlformats.org/drawingml/2006/main">
          <a:off x="771525" y="368300"/>
          <a:ext cx="13716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P&lt;0.001 for both</a:t>
          </a:r>
          <a:endParaRPr lang="en-US" sz="1200" b="1" dirty="0"/>
        </a:p>
      </cdr:txBody>
    </cdr:sp>
  </cdr:relSizeAnchor>
  <cdr:relSizeAnchor xmlns:cdr="http://schemas.openxmlformats.org/drawingml/2006/chartDrawing">
    <cdr:from>
      <cdr:x>0.59543</cdr:x>
      <cdr:y>0.19358</cdr:y>
    </cdr:from>
    <cdr:to>
      <cdr:x>0.83602</cdr:x>
      <cdr:y>0.19453</cdr:y>
    </cdr:to>
    <cdr:cxnSp macro="">
      <cdr:nvCxnSpPr>
        <cdr:cNvPr id="7" name="Straight Connector 6"/>
        <cdr:cNvCxnSpPr/>
      </cdr:nvCxnSpPr>
      <cdr:spPr>
        <a:xfrm xmlns:a="http://schemas.openxmlformats.org/drawingml/2006/main">
          <a:off x="1406525" y="647700"/>
          <a:ext cx="568325" cy="31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0.57785</cdr:x>
      <cdr:y>0.2</cdr:y>
    </cdr:from>
    <cdr:to>
      <cdr:x>0.85941</cdr:x>
      <cdr:y>0.20071</cdr:y>
    </cdr:to>
    <cdr:cxnSp macro="">
      <cdr:nvCxnSpPr>
        <cdr:cNvPr id="2" name="Straight Connector 1"/>
        <cdr:cNvCxnSpPr/>
      </cdr:nvCxnSpPr>
      <cdr:spPr>
        <a:xfrm xmlns:a="http://schemas.openxmlformats.org/drawingml/2006/main" flipV="1">
          <a:off x="1371600" y="685800"/>
          <a:ext cx="668314" cy="243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0.57785</cdr:x>
      <cdr:y>0.13333</cdr:y>
    </cdr:from>
    <cdr:to>
      <cdr:x>0.91057</cdr:x>
      <cdr:y>0.21411</cdr:y>
    </cdr:to>
    <cdr:sp macro="" textlink="">
      <cdr:nvSpPr>
        <cdr:cNvPr id="3" name="TextBox 7"/>
        <cdr:cNvSpPr txBox="1"/>
      </cdr:nvSpPr>
      <cdr:spPr>
        <a:xfrm xmlns:a="http://schemas.openxmlformats.org/drawingml/2006/main">
          <a:off x="1371600" y="457200"/>
          <a:ext cx="78974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P&lt;0.001</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758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37057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strike="sngStrike"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Here is the</a:t>
            </a:r>
            <a:r>
              <a:rPr lang="en-US" baseline="0" dirty="0" smtClean="0"/>
              <a:t> structure of the ASOs we are using and how they work.</a:t>
            </a:r>
          </a:p>
          <a:p>
            <a:r>
              <a:rPr lang="en-US" baseline="0" dirty="0" smtClean="0"/>
              <a:t>These ASOs are the MOE </a:t>
            </a:r>
            <a:r>
              <a:rPr lang="en-US" baseline="0" dirty="0" err="1" smtClean="0"/>
              <a:t>gapmer</a:t>
            </a:r>
            <a:r>
              <a:rPr lang="en-US" baseline="0" dirty="0" smtClean="0"/>
              <a:t> variety</a:t>
            </a:r>
          </a:p>
          <a:p>
            <a:r>
              <a:rPr lang="en-US" baseline="0" dirty="0" smtClean="0"/>
              <a:t>They have modified nucleotides, including the O-</a:t>
            </a:r>
            <a:r>
              <a:rPr lang="en-US" baseline="0" dirty="0" err="1" smtClean="0"/>
              <a:t>methoxyethyl</a:t>
            </a:r>
            <a:r>
              <a:rPr lang="en-US" baseline="0" dirty="0" smtClean="0"/>
              <a:t> modification at the 2’ position, and a </a:t>
            </a:r>
            <a:r>
              <a:rPr lang="en-US" baseline="0" dirty="0" err="1" smtClean="0"/>
              <a:t>phosphorothioate</a:t>
            </a:r>
            <a:r>
              <a:rPr lang="en-US" baseline="0" dirty="0" smtClean="0"/>
              <a:t> backbone.</a:t>
            </a:r>
          </a:p>
          <a:p>
            <a:r>
              <a:rPr lang="en-US" baseline="0" dirty="0" smtClean="0"/>
              <a:t>The MOE modification enhances ASO stability and inclusion of a 10 </a:t>
            </a:r>
            <a:r>
              <a:rPr lang="en-US" baseline="0" dirty="0" err="1" smtClean="0"/>
              <a:t>bp</a:t>
            </a:r>
            <a:r>
              <a:rPr lang="en-US" baseline="0" dirty="0" smtClean="0"/>
              <a:t> gap of regular </a:t>
            </a:r>
            <a:r>
              <a:rPr lang="en-US" baseline="0" dirty="0" err="1" smtClean="0"/>
              <a:t>phosphorothioate</a:t>
            </a:r>
            <a:r>
              <a:rPr lang="en-US" baseline="0" dirty="0" smtClean="0"/>
              <a:t> ensures </a:t>
            </a:r>
            <a:r>
              <a:rPr lang="en-US" baseline="0" dirty="0" err="1" smtClean="0"/>
              <a:t>RNase</a:t>
            </a:r>
            <a:r>
              <a:rPr lang="en-US" baseline="0" dirty="0" smtClean="0"/>
              <a:t> H destruction of target mRNAs</a:t>
            </a:r>
          </a:p>
          <a:p>
            <a:endParaRPr lang="en-US" dirty="0"/>
          </a:p>
        </p:txBody>
      </p:sp>
    </p:spTree>
    <p:extLst>
      <p:ext uri="{BB962C8B-B14F-4D97-AF65-F5344CB8AC3E}">
        <p14:creationId xmlns:p14="http://schemas.microsoft.com/office/powerpoint/2010/main" val="83280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 collaboration with ISIS Pharmaceuticals, we screened 152</a:t>
            </a:r>
            <a:r>
              <a:rPr lang="en-US" baseline="0" dirty="0" smtClean="0"/>
              <a:t> ASOs designed to specifically target human </a:t>
            </a:r>
            <a:r>
              <a:rPr lang="en-US" i="1" baseline="0" dirty="0" smtClean="0"/>
              <a:t>ATXN2</a:t>
            </a:r>
            <a:r>
              <a:rPr lang="en-US" baseline="0" dirty="0" smtClean="0"/>
              <a:t>. </a:t>
            </a:r>
          </a:p>
          <a:p>
            <a:r>
              <a:rPr lang="en-US" baseline="0" dirty="0" smtClean="0"/>
              <a:t>Next we did </a:t>
            </a:r>
            <a:r>
              <a:rPr lang="en-US" baseline="0" dirty="0" err="1" smtClean="0"/>
              <a:t>dosewise</a:t>
            </a:r>
            <a:r>
              <a:rPr lang="en-US" baseline="0" dirty="0" smtClean="0"/>
              <a:t> tests to determine IC50s for the top 15 lead ASOs. 8 of the leads were advanced to the next level of testing.</a:t>
            </a:r>
          </a:p>
        </p:txBody>
      </p:sp>
    </p:spTree>
    <p:extLst>
      <p:ext uri="{BB962C8B-B14F-4D97-AF65-F5344CB8AC3E}">
        <p14:creationId xmlns:p14="http://schemas.microsoft.com/office/powerpoint/2010/main" val="83820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ASOs were delivered into the right lateral ventricle of our</a:t>
            </a:r>
            <a:r>
              <a:rPr lang="en-US" baseline="0" dirty="0" smtClean="0"/>
              <a:t> various SCA2 mouse models by </a:t>
            </a:r>
            <a:r>
              <a:rPr lang="en-US" baseline="0" dirty="0" err="1" smtClean="0"/>
              <a:t>intracerebroventricular</a:t>
            </a:r>
            <a:r>
              <a:rPr lang="en-US" baseline="0" dirty="0" smtClean="0"/>
              <a:t> injection. This was done using an isoflurane gas anesthesia system. </a:t>
            </a:r>
          </a:p>
          <a:p>
            <a:r>
              <a:rPr lang="en-US" baseline="0" dirty="0" smtClean="0"/>
              <a:t>ASOs do not enter all cell types with the same efficiency, therefore we evaluated ASOs in injected brains for localization in Purkinje cells and deep cerebellar nuclei, using a specialized anti-ASO antibody developed by Isis Pharmaceuticals.</a:t>
            </a:r>
          </a:p>
          <a:p>
            <a:r>
              <a:rPr lang="en-US" baseline="0" dirty="0" smtClean="0"/>
              <a:t>The result showed that the ASOs enter cells relevant to SCA2</a:t>
            </a:r>
            <a:endParaRPr lang="en-US" dirty="0"/>
          </a:p>
        </p:txBody>
      </p:sp>
    </p:spTree>
    <p:extLst>
      <p:ext uri="{BB962C8B-B14F-4D97-AF65-F5344CB8AC3E}">
        <p14:creationId xmlns:p14="http://schemas.microsoft.com/office/powerpoint/2010/main" val="3459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evaluated the leads for target</a:t>
            </a:r>
            <a:r>
              <a:rPr lang="en-US" baseline="0" dirty="0" smtClean="0"/>
              <a:t> knockdown </a:t>
            </a:r>
            <a:r>
              <a:rPr lang="en-US" i="1" dirty="0" smtClean="0"/>
              <a:t>in vivo </a:t>
            </a:r>
            <a:r>
              <a:rPr lang="en-US" dirty="0" smtClean="0"/>
              <a:t>in multiple</a:t>
            </a:r>
            <a:r>
              <a:rPr lang="en-US" baseline="0" dirty="0" smtClean="0"/>
              <a:t> types of mice.  </a:t>
            </a:r>
          </a:p>
          <a:p>
            <a:r>
              <a:rPr lang="en-US" baseline="0" dirty="0" smtClean="0"/>
              <a:t>Our BAC mice </a:t>
            </a:r>
            <a:r>
              <a:rPr lang="en-US" sz="1200" kern="1200" dirty="0" smtClean="0">
                <a:solidFill>
                  <a:schemeClr val="tx1"/>
                </a:solidFill>
                <a:effectLst/>
                <a:latin typeface="Times New Roman" pitchFamily="18" charset="0"/>
                <a:ea typeface="+mn-ea"/>
                <a:cs typeface="+mn-cs"/>
              </a:rPr>
              <a:t>possess the entire 176 kb </a:t>
            </a:r>
            <a:r>
              <a:rPr lang="en-US" sz="1200" i="1" kern="1200" dirty="0" smtClean="0">
                <a:solidFill>
                  <a:schemeClr val="tx1"/>
                </a:solidFill>
                <a:effectLst/>
                <a:latin typeface="Times New Roman" pitchFamily="18" charset="0"/>
                <a:ea typeface="+mn-ea"/>
                <a:cs typeface="+mn-cs"/>
              </a:rPr>
              <a:t>ATXN2</a:t>
            </a:r>
            <a:r>
              <a:rPr lang="en-US" sz="1200" kern="1200" dirty="0" smtClean="0">
                <a:solidFill>
                  <a:schemeClr val="tx1"/>
                </a:solidFill>
                <a:effectLst/>
                <a:latin typeface="Times New Roman" pitchFamily="18" charset="0"/>
                <a:ea typeface="+mn-ea"/>
                <a:cs typeface="+mn-cs"/>
              </a:rPr>
              <a:t> gene region, including 16 kb upstream sequence and 2.5 kb downstream sequence. We also have a Q72 version in</a:t>
            </a:r>
            <a:r>
              <a:rPr lang="en-US" sz="1200" kern="1200" baseline="0" dirty="0" smtClean="0">
                <a:solidFill>
                  <a:schemeClr val="tx1"/>
                </a:solidFill>
                <a:effectLst/>
                <a:latin typeface="Times New Roman" pitchFamily="18" charset="0"/>
                <a:ea typeface="+mn-ea"/>
                <a:cs typeface="+mn-cs"/>
              </a:rPr>
              <a:t> which ASOs work similarly. Notice that the pattern of human or mouse ATXN2 reduction was similar for the different ASOs tested.</a:t>
            </a:r>
          </a:p>
          <a:p>
            <a:r>
              <a:rPr lang="en-US" sz="1200" kern="1200" baseline="0" dirty="0" smtClean="0">
                <a:solidFill>
                  <a:schemeClr val="tx1"/>
                </a:solidFill>
                <a:effectLst/>
                <a:latin typeface="Times New Roman" pitchFamily="18" charset="0"/>
                <a:ea typeface="+mn-ea"/>
                <a:cs typeface="+mn-cs"/>
              </a:rPr>
              <a:t>We also evaluated selected leads in ATXN2-Q127 transgenic mice, that have ATXN2 expressed under the control of the Purkinje cell specific promoter PCP2. These mice have well defined SCA2 neurophysiological, molecular, and motor phenotypes.  Again lead ASOs had similar effects on both human and mouse ATXN2.</a:t>
            </a:r>
          </a:p>
          <a:p>
            <a:r>
              <a:rPr lang="en-US" sz="1200" kern="1200" baseline="0" dirty="0" smtClean="0">
                <a:solidFill>
                  <a:schemeClr val="tx1"/>
                </a:solidFill>
                <a:effectLst/>
                <a:latin typeface="Times New Roman" pitchFamily="18" charset="0"/>
                <a:ea typeface="+mn-ea"/>
                <a:cs typeface="+mn-cs"/>
              </a:rPr>
              <a:t>The rest of the presentation will focus on ASO leads 1, 3 and 7, and all in vivo work from this point forward utilized ATXN2-Q127 transgenic mice.</a:t>
            </a:r>
          </a:p>
          <a:p>
            <a:endParaRPr lang="en-US" dirty="0"/>
          </a:p>
        </p:txBody>
      </p:sp>
    </p:spTree>
    <p:extLst>
      <p:ext uri="{BB962C8B-B14F-4D97-AF65-F5344CB8AC3E}">
        <p14:creationId xmlns:p14="http://schemas.microsoft.com/office/powerpoint/2010/main" val="364555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So far our evaluation of toxicity included </a:t>
            </a:r>
            <a:r>
              <a:rPr lang="en-US" dirty="0" err="1" smtClean="0"/>
              <a:t>qPCR</a:t>
            </a:r>
            <a:r>
              <a:rPr lang="en-US" dirty="0" smtClean="0"/>
              <a:t> and </a:t>
            </a:r>
            <a:r>
              <a:rPr lang="en-US" dirty="0" err="1" smtClean="0"/>
              <a:t>immunohistochemical</a:t>
            </a:r>
            <a:r>
              <a:rPr lang="en-US" dirty="0" smtClean="0"/>
              <a:t> staining for the </a:t>
            </a:r>
            <a:r>
              <a:rPr lang="en-US" dirty="0" err="1" smtClean="0"/>
              <a:t>microgliosis</a:t>
            </a:r>
            <a:r>
              <a:rPr lang="en-US" dirty="0" smtClean="0"/>
              <a:t> marker Iba1</a:t>
            </a:r>
            <a:r>
              <a:rPr lang="en-US" baseline="0" dirty="0" smtClean="0"/>
              <a:t>, and staining for GFAP as well but I did not include any GFAP data in the presentation.  ASO8 consistently elevates Iba1 expression, serving as a positive control for toxicity. The other ASO leads were not significantly different than for saline injection, although saline alone does elevate Iba1 at the site of injection.  Staining for Iba1 in ASO8 injected mice indicated a wider spread of reactive microglia.  </a:t>
            </a:r>
          </a:p>
          <a:p>
            <a:r>
              <a:rPr lang="en-US" baseline="0" dirty="0" smtClean="0"/>
              <a:t>We observed no evidence of toxicity for ASOs 1 3 and 7.</a:t>
            </a:r>
          </a:p>
          <a:p>
            <a:r>
              <a:rPr lang="en-US" baseline="0" dirty="0" smtClean="0"/>
              <a:t> </a:t>
            </a:r>
            <a:endParaRPr lang="en-US" dirty="0"/>
          </a:p>
        </p:txBody>
      </p:sp>
    </p:spTree>
    <p:extLst>
      <p:ext uri="{BB962C8B-B14F-4D97-AF65-F5344CB8AC3E}">
        <p14:creationId xmlns:p14="http://schemas.microsoft.com/office/powerpoint/2010/main" val="164384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Next we wanted to understand dose and timing of effects.  </a:t>
            </a:r>
          </a:p>
          <a:p>
            <a:r>
              <a:rPr lang="en-US" dirty="0" smtClean="0"/>
              <a:t>Here</a:t>
            </a:r>
            <a:r>
              <a:rPr lang="en-US" baseline="0" dirty="0" smtClean="0"/>
              <a:t> I’m only showing you data for ASO-1.  For 7 days treatment time, we saw the best reduction of ATXN2 expression for 200 </a:t>
            </a:r>
            <a:r>
              <a:rPr lang="en-US" baseline="0" dirty="0" err="1" smtClean="0"/>
              <a:t>ug</a:t>
            </a:r>
            <a:r>
              <a:rPr lang="en-US" baseline="0" dirty="0" smtClean="0"/>
              <a:t> ASO.  Mouse ATXN2 was always a little bit higher.  Therefore we utilized 200 </a:t>
            </a:r>
            <a:r>
              <a:rPr lang="en-US" baseline="0" dirty="0" err="1" smtClean="0"/>
              <a:t>ug</a:t>
            </a:r>
            <a:r>
              <a:rPr lang="en-US" baseline="0" dirty="0" smtClean="0"/>
              <a:t> for our long term experiments.  </a:t>
            </a:r>
          </a:p>
          <a:p>
            <a:r>
              <a:rPr lang="en-US" baseline="0" dirty="0" smtClean="0"/>
              <a:t>A </a:t>
            </a:r>
            <a:r>
              <a:rPr lang="en-US" baseline="0" dirty="0" err="1" smtClean="0"/>
              <a:t>timecourse</a:t>
            </a:r>
            <a:r>
              <a:rPr lang="en-US" baseline="0" dirty="0" smtClean="0"/>
              <a:t> study showed that human ATXN2 was maximally reduced after 18 days but atxn2 stayed 65% reduced after 84 days treatment time.  </a:t>
            </a:r>
          </a:p>
          <a:p>
            <a:r>
              <a:rPr lang="en-US" baseline="0" dirty="0" smtClean="0"/>
              <a:t>The ASO effects could also be easily seen by western blotting. </a:t>
            </a:r>
            <a:r>
              <a:rPr lang="en-US" dirty="0" smtClean="0"/>
              <a:t>  </a:t>
            </a:r>
            <a:endParaRPr lang="en-US" dirty="0"/>
          </a:p>
        </p:txBody>
      </p:sp>
    </p:spTree>
    <p:extLst>
      <p:ext uri="{BB962C8B-B14F-4D97-AF65-F5344CB8AC3E}">
        <p14:creationId xmlns:p14="http://schemas.microsoft.com/office/powerpoint/2010/main" val="82047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F5E73C-5C3F-442A-80F0-1984F030E57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1820BD-0EB5-4702-AA92-CDD4D53D102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D80A6F-D63B-49B4-A1A1-EF949B041DE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EAE638-6A28-4B97-BBAC-B829B13E7A9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EA9A3A-5A0D-43F4-8049-D092E34357D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EF774F-166A-4C21-AC76-C210D8375EF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07C386-2F40-4CF8-B540-97FB28CB995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21BE63-711A-4130-B357-B65EDCA3F0E5}"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512B896-A522-49B9-B165-A9E78C0EDFE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E403FE-E850-4DAB-A601-953FB9D37835}"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D7A68A-6705-465B-8CD1-7C165063BB6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208692-91D3-4D15-8475-A19780D8A831}"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2656BC-4C14-4D6E-B0C2-C351621B6E6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59B7F919-4C03-4D8C-9730-5A77A8CFD18E}"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chart" Target="../charts/chart13.xml"/><Relationship Id="rId8" Type="http://schemas.openxmlformats.org/officeDocument/2006/relationships/image" Target="../media/image14.png"/><Relationship Id="rId9" Type="http://schemas.openxmlformats.org/officeDocument/2006/relationships/chart" Target="../charts/chart1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hart" Target="../charts/char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4" Type="http://schemas.openxmlformats.org/officeDocument/2006/relationships/chart" Target="../charts/chart24.xml"/><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microsoft.com/office/2007/relationships/hdphoto" Target="../media/hdphoto1.wdp"/><Relationship Id="rId6" Type="http://schemas.openxmlformats.org/officeDocument/2006/relationships/image" Target="../media/image6.jpeg"/><Relationship Id="rId7" Type="http://schemas.microsoft.com/office/2007/relationships/hdphoto" Target="../media/hdphoto2.wdp"/><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438400"/>
            <a:ext cx="8991600" cy="1470025"/>
          </a:xfrm>
        </p:spPr>
        <p:txBody>
          <a:bodyPr/>
          <a:lstStyle/>
          <a:p>
            <a:r>
              <a:rPr lang="en-US" sz="3200" b="1" dirty="0" smtClean="0">
                <a:solidFill>
                  <a:srgbClr val="000000"/>
                </a:solidFill>
                <a:latin typeface="+mn-lt"/>
                <a:cs typeface="Cantarell Bold"/>
              </a:rPr>
              <a:t>Status of </a:t>
            </a:r>
            <a:r>
              <a:rPr lang="en-US" sz="3200" b="1" i="1" dirty="0" smtClean="0">
                <a:solidFill>
                  <a:srgbClr val="000000"/>
                </a:solidFill>
                <a:latin typeface="+mn-lt"/>
                <a:cs typeface="Cantarell Bold"/>
              </a:rPr>
              <a:t>ATXN2</a:t>
            </a:r>
            <a:r>
              <a:rPr lang="en-US" sz="3200" b="1" dirty="0" smtClean="0">
                <a:solidFill>
                  <a:srgbClr val="000000"/>
                </a:solidFill>
                <a:latin typeface="+mn-lt"/>
                <a:cs typeface="Cantarell Bold"/>
              </a:rPr>
              <a:t> ASO discovery for SCA2</a:t>
            </a:r>
            <a:endParaRPr lang="en-US" sz="3200" b="1" dirty="0">
              <a:solidFill>
                <a:srgbClr val="000000"/>
              </a:solidFill>
              <a:latin typeface="+mn-lt"/>
              <a:cs typeface="Cantarell Bold"/>
            </a:endParaRPr>
          </a:p>
        </p:txBody>
      </p:sp>
    </p:spTree>
    <p:extLst>
      <p:ext uri="{BB962C8B-B14F-4D97-AF65-F5344CB8AC3E}">
        <p14:creationId xmlns:p14="http://schemas.microsoft.com/office/powerpoint/2010/main" val="671871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46413564"/>
              </p:ext>
            </p:extLst>
          </p:nvPr>
        </p:nvGraphicFramePr>
        <p:xfrm>
          <a:off x="5410200" y="956733"/>
          <a:ext cx="1828800" cy="223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3505200" y="2582333"/>
            <a:ext cx="3733800" cy="2133600"/>
            <a:chOff x="533400" y="1949450"/>
            <a:chExt cx="3657600" cy="1600200"/>
          </a:xfrm>
        </p:grpSpPr>
        <p:graphicFrame>
          <p:nvGraphicFramePr>
            <p:cNvPr id="13" name="Chart 12"/>
            <p:cNvGraphicFramePr>
              <a:graphicFrameLocks/>
            </p:cNvGraphicFramePr>
            <p:nvPr>
              <p:extLst>
                <p:ext uri="{D42A27DB-BD31-4B8C-83A1-F6EECF244321}">
                  <p14:modId xmlns:p14="http://schemas.microsoft.com/office/powerpoint/2010/main" val="2442528878"/>
                </p:ext>
              </p:extLst>
            </p:nvPr>
          </p:nvGraphicFramePr>
          <p:xfrm>
            <a:off x="533400" y="1949450"/>
            <a:ext cx="19050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807935"/>
                </p:ext>
              </p:extLst>
            </p:nvPr>
          </p:nvGraphicFramePr>
          <p:xfrm>
            <a:off x="2514600" y="1949450"/>
            <a:ext cx="1676400" cy="16002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p:cNvGrpSpPr/>
          <p:nvPr/>
        </p:nvGrpSpPr>
        <p:grpSpPr>
          <a:xfrm>
            <a:off x="3505200" y="4207934"/>
            <a:ext cx="3886200" cy="2150533"/>
            <a:chOff x="605740" y="3168650"/>
            <a:chExt cx="3689330" cy="2057400"/>
          </a:xfrm>
        </p:grpSpPr>
        <p:graphicFrame>
          <p:nvGraphicFramePr>
            <p:cNvPr id="14" name="Chart 13"/>
            <p:cNvGraphicFramePr>
              <a:graphicFrameLocks/>
            </p:cNvGraphicFramePr>
            <p:nvPr>
              <p:extLst>
                <p:ext uri="{D42A27DB-BD31-4B8C-83A1-F6EECF244321}">
                  <p14:modId xmlns:p14="http://schemas.microsoft.com/office/powerpoint/2010/main" val="242833725"/>
                </p:ext>
              </p:extLst>
            </p:nvPr>
          </p:nvGraphicFramePr>
          <p:xfrm>
            <a:off x="605740" y="3168650"/>
            <a:ext cx="19050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3297562837"/>
                </p:ext>
              </p:extLst>
            </p:nvPr>
          </p:nvGraphicFramePr>
          <p:xfrm>
            <a:off x="2542470" y="3168650"/>
            <a:ext cx="1752600" cy="2057400"/>
          </p:xfrm>
          <a:graphic>
            <a:graphicData uri="http://schemas.openxmlformats.org/drawingml/2006/chart">
              <c:chart xmlns:c="http://schemas.openxmlformats.org/drawingml/2006/chart" xmlns:r="http://schemas.openxmlformats.org/officeDocument/2006/relationships" r:id="rId7"/>
            </a:graphicData>
          </a:graphic>
        </p:graphicFrame>
      </p:grpSp>
      <p:sp>
        <p:nvSpPr>
          <p:cNvPr id="3" name="Rectangle 2"/>
          <p:cNvSpPr/>
          <p:nvPr/>
        </p:nvSpPr>
        <p:spPr>
          <a:xfrm rot="16200000">
            <a:off x="1818572" y="3788703"/>
            <a:ext cx="3209192" cy="369332"/>
          </a:xfrm>
          <a:prstGeom prst="rect">
            <a:avLst/>
          </a:prstGeom>
        </p:spPr>
        <p:txBody>
          <a:bodyPr wrap="none">
            <a:spAutoFit/>
          </a:bodyPr>
          <a:lstStyle/>
          <a:p>
            <a:r>
              <a:rPr lang="en-US" b="1" i="1" dirty="0" smtClean="0">
                <a:solidFill>
                  <a:srgbClr val="000000"/>
                </a:solidFill>
                <a:latin typeface="Arial"/>
                <a:cs typeface="Arial"/>
              </a:rPr>
              <a:t>Expression relative to actin</a:t>
            </a:r>
            <a:endParaRPr lang="en-US" dirty="0">
              <a:solidFill>
                <a:srgbClr val="000000"/>
              </a:solidFill>
            </a:endParaRPr>
          </a:p>
        </p:txBody>
      </p:sp>
      <p:sp>
        <p:nvSpPr>
          <p:cNvPr id="17" name="TextBox 16"/>
          <p:cNvSpPr txBox="1"/>
          <p:nvPr/>
        </p:nvSpPr>
        <p:spPr>
          <a:xfrm>
            <a:off x="3276600" y="78740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Expression in Cerebellar Extracts</a:t>
            </a:r>
            <a:endParaRPr lang="en-US" sz="1600" i="0" dirty="0">
              <a:solidFill>
                <a:srgbClr val="000000"/>
              </a:solidFill>
            </a:endParaRPr>
          </a:p>
        </p:txBody>
      </p:sp>
      <p:sp>
        <p:nvSpPr>
          <p:cNvPr id="26" name="Title 1"/>
          <p:cNvSpPr txBox="1">
            <a:spLocks/>
          </p:cNvSpPr>
          <p:nvPr/>
        </p:nvSpPr>
        <p:spPr>
          <a:xfrm>
            <a:off x="360210" y="152400"/>
            <a:ext cx="8763000" cy="58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rgbClr val="000000"/>
                </a:solidFill>
                <a:latin typeface="Arial" panose="020B0604020202020204" pitchFamily="34" charset="0"/>
                <a:cs typeface="Arial" panose="020B0604020202020204" pitchFamily="34" charset="0"/>
              </a:rPr>
              <a:t>ASO133 improved the molecular phenotype</a:t>
            </a:r>
            <a:endParaRPr lang="en-US" sz="2400" b="1" kern="0" dirty="0">
              <a:solidFill>
                <a:srgbClr val="0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a:clrChange>
              <a:clrFrom>
                <a:srgbClr val="FFFFFF"/>
              </a:clrFrom>
              <a:clrTo>
                <a:srgbClr val="FFFFFF">
                  <a:alpha val="0"/>
                </a:srgbClr>
              </a:clrTo>
            </a:clrChange>
          </a:blip>
          <a:stretch>
            <a:fillRect/>
          </a:stretch>
        </p:blipFill>
        <p:spPr>
          <a:xfrm>
            <a:off x="3685823" y="3062112"/>
            <a:ext cx="3276601" cy="692849"/>
          </a:xfrm>
          <a:prstGeom prst="rect">
            <a:avLst/>
          </a:prstGeom>
        </p:spPr>
      </p:pic>
      <p:graphicFrame>
        <p:nvGraphicFramePr>
          <p:cNvPr id="36" name="Chart 35"/>
          <p:cNvGraphicFramePr>
            <a:graphicFrameLocks/>
          </p:cNvGraphicFramePr>
          <p:nvPr>
            <p:extLst>
              <p:ext uri="{D42A27DB-BD31-4B8C-83A1-F6EECF244321}">
                <p14:modId xmlns:p14="http://schemas.microsoft.com/office/powerpoint/2010/main" val="2790958474"/>
              </p:ext>
            </p:extLst>
          </p:nvPr>
        </p:nvGraphicFramePr>
        <p:xfrm>
          <a:off x="3611035" y="1334911"/>
          <a:ext cx="1837266" cy="1842912"/>
        </p:xfrm>
        <a:graphic>
          <a:graphicData uri="http://schemas.openxmlformats.org/drawingml/2006/chart">
            <c:chart xmlns:c="http://schemas.openxmlformats.org/drawingml/2006/chart" xmlns:r="http://schemas.openxmlformats.org/officeDocument/2006/relationships" r:id="rId9"/>
          </a:graphicData>
        </a:graphic>
      </p:graphicFrame>
      <p:sp>
        <p:nvSpPr>
          <p:cNvPr id="9" name="Rectangle 8"/>
          <p:cNvSpPr/>
          <p:nvPr/>
        </p:nvSpPr>
        <p:spPr>
          <a:xfrm>
            <a:off x="4109658" y="1312331"/>
            <a:ext cx="935399" cy="313932"/>
          </a:xfrm>
          <a:prstGeom prst="rect">
            <a:avLst/>
          </a:prstGeom>
          <a:solidFill>
            <a:schemeClr val="bg2">
              <a:lumMod val="40000"/>
              <a:lumOff val="60000"/>
            </a:schemeClr>
          </a:solid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hATXN2</a:t>
            </a:r>
            <a:endParaRPr lang="en-US" i="1" dirty="0">
              <a:solidFill>
                <a:srgbClr val="000000"/>
              </a:solidFill>
              <a:latin typeface="Arial"/>
              <a:cs typeface="Arial"/>
            </a:endParaRPr>
          </a:p>
        </p:txBody>
      </p:sp>
      <p:sp>
        <p:nvSpPr>
          <p:cNvPr id="37" name="Rectangle 36"/>
          <p:cNvSpPr/>
          <p:nvPr/>
        </p:nvSpPr>
        <p:spPr>
          <a:xfrm>
            <a:off x="4868335" y="2158115"/>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sp>
        <p:nvSpPr>
          <p:cNvPr id="38" name="Rectangle 37"/>
          <p:cNvSpPr/>
          <p:nvPr/>
        </p:nvSpPr>
        <p:spPr>
          <a:xfrm>
            <a:off x="6477001" y="1740427"/>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19" name="Straight Connector 18"/>
          <p:cNvCxnSpPr/>
          <p:nvPr/>
        </p:nvCxnSpPr>
        <p:spPr bwMode="auto">
          <a:xfrm>
            <a:off x="6477000" y="1989667"/>
            <a:ext cx="3810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nvGrpSpPr>
          <p:cNvPr id="56" name="Group 55"/>
          <p:cNvGrpSpPr/>
          <p:nvPr/>
        </p:nvGrpSpPr>
        <p:grpSpPr>
          <a:xfrm>
            <a:off x="4622800" y="5082821"/>
            <a:ext cx="2362203" cy="633068"/>
            <a:chOff x="1574799" y="3824813"/>
            <a:chExt cx="2362203" cy="474801"/>
          </a:xfrm>
        </p:grpSpPr>
        <p:grpSp>
          <p:nvGrpSpPr>
            <p:cNvPr id="21" name="Group 20"/>
            <p:cNvGrpSpPr/>
            <p:nvPr/>
          </p:nvGrpSpPr>
          <p:grpSpPr>
            <a:xfrm>
              <a:off x="1574799" y="4019550"/>
              <a:ext cx="461325" cy="280064"/>
              <a:chOff x="2133600" y="5145616"/>
              <a:chExt cx="461325" cy="280064"/>
            </a:xfrm>
          </p:grpSpPr>
          <p:sp>
            <p:nvSpPr>
              <p:cNvPr id="41" name="Rectangle 40"/>
              <p:cNvSpPr/>
              <p:nvPr/>
            </p:nvSpPr>
            <p:spPr>
              <a:xfrm>
                <a:off x="2148512" y="5145616"/>
                <a:ext cx="446413"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42" name="Straight Connector 41"/>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49" name="Group 48"/>
            <p:cNvGrpSpPr/>
            <p:nvPr/>
          </p:nvGrpSpPr>
          <p:grpSpPr>
            <a:xfrm>
              <a:off x="3479802" y="3824813"/>
              <a:ext cx="457200" cy="235449"/>
              <a:chOff x="2133600" y="5196413"/>
              <a:chExt cx="457200" cy="235449"/>
            </a:xfrm>
          </p:grpSpPr>
          <p:sp>
            <p:nvSpPr>
              <p:cNvPr id="50" name="Rectangle 49"/>
              <p:cNvSpPr/>
              <p:nvPr/>
            </p:nvSpPr>
            <p:spPr>
              <a:xfrm>
                <a:off x="2220331" y="5196413"/>
                <a:ext cx="302775"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51" name="Straight Connector 50"/>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grpSp>
        <p:nvGrpSpPr>
          <p:cNvPr id="55" name="Group 54"/>
          <p:cNvGrpSpPr/>
          <p:nvPr/>
        </p:nvGrpSpPr>
        <p:grpSpPr>
          <a:xfrm>
            <a:off x="4605869" y="3412067"/>
            <a:ext cx="2256257" cy="415532"/>
            <a:chOff x="1557868" y="2571750"/>
            <a:chExt cx="2256257" cy="311649"/>
          </a:xfrm>
        </p:grpSpPr>
        <p:grpSp>
          <p:nvGrpSpPr>
            <p:cNvPr id="46" name="Group 45"/>
            <p:cNvGrpSpPr/>
            <p:nvPr/>
          </p:nvGrpSpPr>
          <p:grpSpPr>
            <a:xfrm>
              <a:off x="3352800" y="2571750"/>
              <a:ext cx="461325" cy="275831"/>
              <a:chOff x="2133600" y="5149849"/>
              <a:chExt cx="461325" cy="275831"/>
            </a:xfrm>
          </p:grpSpPr>
          <p:sp>
            <p:nvSpPr>
              <p:cNvPr id="47" name="Rectangle 46"/>
              <p:cNvSpPr/>
              <p:nvPr/>
            </p:nvSpPr>
            <p:spPr>
              <a:xfrm>
                <a:off x="2148512" y="5149849"/>
                <a:ext cx="446413"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48" name="Straight Connector 47"/>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52" name="Group 51"/>
            <p:cNvGrpSpPr/>
            <p:nvPr/>
          </p:nvGrpSpPr>
          <p:grpSpPr>
            <a:xfrm>
              <a:off x="1557868" y="2647950"/>
              <a:ext cx="457200" cy="235449"/>
              <a:chOff x="2133600" y="5221816"/>
              <a:chExt cx="457200" cy="235449"/>
            </a:xfrm>
          </p:grpSpPr>
          <p:sp>
            <p:nvSpPr>
              <p:cNvPr id="53" name="Rectangle 52"/>
              <p:cNvSpPr/>
              <p:nvPr/>
            </p:nvSpPr>
            <p:spPr>
              <a:xfrm>
                <a:off x="2220331" y="5221816"/>
                <a:ext cx="302775"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54" name="Straight Connector 53"/>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sp>
        <p:nvSpPr>
          <p:cNvPr id="34" name="TextBox 33"/>
          <p:cNvSpPr txBox="1"/>
          <p:nvPr/>
        </p:nvSpPr>
        <p:spPr>
          <a:xfrm>
            <a:off x="136502" y="6096000"/>
            <a:ext cx="1082698" cy="523220"/>
          </a:xfrm>
          <a:prstGeom prst="rect">
            <a:avLst/>
          </a:prstGeom>
          <a:noFill/>
        </p:spPr>
        <p:txBody>
          <a:bodyPr wrap="none" rtlCol="0">
            <a:spAutoFit/>
          </a:bodyPr>
          <a:lstStyle/>
          <a:p>
            <a:r>
              <a:rPr lang="en-US" sz="2800" b="1" dirty="0" smtClean="0">
                <a:solidFill>
                  <a:srgbClr val="000000"/>
                </a:solidFill>
                <a:latin typeface="+mn-lt"/>
              </a:rPr>
              <a:t>SET2</a:t>
            </a:r>
            <a:endParaRPr lang="en-US" sz="2800" b="1" dirty="0">
              <a:solidFill>
                <a:srgbClr val="000000"/>
              </a:solidFill>
              <a:latin typeface="+mn-lt"/>
            </a:endParaRPr>
          </a:p>
        </p:txBody>
      </p:sp>
      <p:cxnSp>
        <p:nvCxnSpPr>
          <p:cNvPr id="35" name="Straight Connector 34"/>
          <p:cNvCxnSpPr/>
          <p:nvPr/>
        </p:nvCxnSpPr>
        <p:spPr>
          <a:xfrm>
            <a:off x="391987" y="6842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09600" y="2667000"/>
            <a:ext cx="1949873" cy="1077218"/>
          </a:xfrm>
          <a:prstGeom prst="rect">
            <a:avLst/>
          </a:prstGeom>
          <a:noFill/>
        </p:spPr>
        <p:txBody>
          <a:bodyPr wrap="none" rtlCol="0">
            <a:spAutoFit/>
          </a:bodyPr>
          <a:lstStyle/>
          <a:p>
            <a:r>
              <a:rPr lang="en-US" sz="1600" b="1" i="1" dirty="0" smtClean="0">
                <a:latin typeface="+mn-lt"/>
              </a:rPr>
              <a:t>ATXN2</a:t>
            </a:r>
            <a:r>
              <a:rPr lang="en-US" sz="1600" b="1" dirty="0" smtClean="0">
                <a:latin typeface="+mn-lt"/>
              </a:rPr>
              <a:t>-Q127 mice</a:t>
            </a:r>
          </a:p>
          <a:p>
            <a:r>
              <a:rPr lang="en-US" sz="1600" b="1" dirty="0" smtClean="0">
                <a:latin typeface="+mn-lt"/>
              </a:rPr>
              <a:t>12 </a:t>
            </a:r>
            <a:r>
              <a:rPr lang="en-US" sz="1600" b="1" dirty="0" err="1" smtClean="0">
                <a:latin typeface="+mn-lt"/>
              </a:rPr>
              <a:t>wks</a:t>
            </a:r>
            <a:r>
              <a:rPr lang="en-US" sz="1600" b="1" dirty="0" smtClean="0">
                <a:latin typeface="+mn-lt"/>
              </a:rPr>
              <a:t> treatment</a:t>
            </a:r>
          </a:p>
          <a:p>
            <a:r>
              <a:rPr lang="en-US" sz="1600" b="1" dirty="0" smtClean="0">
                <a:latin typeface="+mn-lt"/>
              </a:rPr>
              <a:t>200 </a:t>
            </a:r>
            <a:r>
              <a:rPr lang="en-US" sz="1600" b="1" dirty="0" smtClean="0">
                <a:latin typeface="Symbol" charset="2"/>
                <a:cs typeface="Symbol" charset="2"/>
              </a:rPr>
              <a:t>m</a:t>
            </a:r>
            <a:r>
              <a:rPr lang="en-US" sz="1600" b="1" dirty="0" smtClean="0">
                <a:latin typeface="+mn-lt"/>
              </a:rPr>
              <a:t>g ASO133</a:t>
            </a:r>
          </a:p>
          <a:p>
            <a:r>
              <a:rPr lang="en-US" sz="1600" b="1" dirty="0" smtClean="0">
                <a:latin typeface="+mn-lt"/>
              </a:rPr>
              <a:t>N=7 for </a:t>
            </a:r>
            <a:r>
              <a:rPr lang="en-US" sz="1600" b="1" dirty="0" err="1" smtClean="0">
                <a:latin typeface="+mn-lt"/>
              </a:rPr>
              <a:t>qPCR</a:t>
            </a:r>
            <a:endParaRPr lang="en-US" sz="1600" b="1" dirty="0">
              <a:latin typeface="+mn-lt"/>
            </a:endParaRPr>
          </a:p>
        </p:txBody>
      </p:sp>
    </p:spTree>
    <p:extLst>
      <p:ext uri="{BB962C8B-B14F-4D97-AF65-F5344CB8AC3E}">
        <p14:creationId xmlns:p14="http://schemas.microsoft.com/office/powerpoint/2010/main" val="26756743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22222 " pathEditMode="relative" rAng="0" ptsTypes="AA">
                                      <p:cBhvr>
                                        <p:cTn id="6" dur="2000" fill="hold"/>
                                        <p:tgtEl>
                                          <p:spTgt spid="23"/>
                                        </p:tgtEl>
                                        <p:attrNameLst>
                                          <p:attrName>ppt_x</p:attrName>
                                          <p:attrName>ppt_y</p:attrName>
                                        </p:attrNameLst>
                                      </p:cBhvr>
                                      <p:rCtr x="0" y="11111"/>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0.22222 L 0.00035 0.44506 " pathEditMode="relative" rAng="0" ptsTypes="AA">
                                      <p:cBhvr>
                                        <p:cTn id="19" dur="2000" fill="hold"/>
                                        <p:tgtEl>
                                          <p:spTgt spid="23"/>
                                        </p:tgtEl>
                                        <p:attrNameLst>
                                          <p:attrName>ppt_x</p:attrName>
                                          <p:attrName>ppt_y</p:attrName>
                                        </p:attrNameLst>
                                      </p:cBhvr>
                                      <p:rCtr x="17" y="11142"/>
                                    </p:animMotion>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36735343"/>
              </p:ext>
            </p:extLst>
          </p:nvPr>
        </p:nvGraphicFramePr>
        <p:xfrm>
          <a:off x="2895600" y="1524000"/>
          <a:ext cx="5359007" cy="27436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239000" y="3581400"/>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7" name="Rectangle 6"/>
          <p:cNvSpPr/>
          <p:nvPr/>
        </p:nvSpPr>
        <p:spPr>
          <a:xfrm>
            <a:off x="921447" y="152400"/>
            <a:ext cx="7384353"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Rotarod testing using ASOs 127 and 216:  MATT2</a:t>
            </a:r>
            <a:endParaRPr lang="en-US" sz="2400" dirty="0">
              <a:solidFill>
                <a:srgbClr val="000000"/>
              </a:solidFill>
              <a:latin typeface="Arial"/>
              <a:cs typeface="Arial"/>
            </a:endParaRPr>
          </a:p>
        </p:txBody>
      </p:sp>
      <p:sp>
        <p:nvSpPr>
          <p:cNvPr id="9" name="TextBox 8"/>
          <p:cNvSpPr txBox="1"/>
          <p:nvPr/>
        </p:nvSpPr>
        <p:spPr>
          <a:xfrm>
            <a:off x="347939" y="2398344"/>
            <a:ext cx="2430360" cy="523220"/>
          </a:xfrm>
          <a:prstGeom prst="rect">
            <a:avLst/>
          </a:prstGeom>
          <a:noFill/>
        </p:spPr>
        <p:txBody>
          <a:bodyPr wrap="none" rtlCol="0">
            <a:spAutoFit/>
          </a:bodyPr>
          <a:lstStyle/>
          <a:p>
            <a:r>
              <a:rPr lang="en-US" sz="1400" dirty="0" smtClean="0">
                <a:solidFill>
                  <a:schemeClr val="bg1"/>
                </a:solidFill>
                <a:latin typeface="Arial"/>
                <a:cs typeface="Arial"/>
              </a:rPr>
              <a:t>ATXN2-Q127 mice</a:t>
            </a:r>
          </a:p>
          <a:p>
            <a:r>
              <a:rPr lang="en-US" sz="1400" dirty="0" smtClean="0">
                <a:solidFill>
                  <a:schemeClr val="bg1"/>
                </a:solidFill>
                <a:latin typeface="Arial"/>
                <a:cs typeface="Arial"/>
              </a:rPr>
              <a:t>200 </a:t>
            </a:r>
            <a:r>
              <a:rPr lang="en-US" sz="1400" dirty="0" smtClean="0">
                <a:solidFill>
                  <a:schemeClr val="bg1"/>
                </a:solidFill>
                <a:latin typeface="Symbol" charset="2"/>
                <a:cs typeface="Symbol" charset="2"/>
              </a:rPr>
              <a:t>m</a:t>
            </a:r>
            <a:r>
              <a:rPr lang="en-US" sz="1400" dirty="0" smtClean="0">
                <a:solidFill>
                  <a:schemeClr val="bg1"/>
                </a:solidFill>
                <a:latin typeface="Arial"/>
                <a:cs typeface="Arial"/>
              </a:rPr>
              <a:t>g ASO216 or ASO127</a:t>
            </a:r>
            <a:endParaRPr lang="en-US" sz="1400" dirty="0">
              <a:solidFill>
                <a:schemeClr val="bg1"/>
              </a:solidFill>
              <a:latin typeface="Arial"/>
              <a:cs typeface="Arial"/>
            </a:endParaRPr>
          </a:p>
        </p:txBody>
      </p:sp>
      <p:sp>
        <p:nvSpPr>
          <p:cNvPr id="12" name="TextBox 11"/>
          <p:cNvSpPr txBox="1"/>
          <p:nvPr/>
        </p:nvSpPr>
        <p:spPr>
          <a:xfrm>
            <a:off x="8471447" y="2015155"/>
            <a:ext cx="314321" cy="307777"/>
          </a:xfrm>
          <a:prstGeom prst="rect">
            <a:avLst/>
          </a:prstGeom>
          <a:noFill/>
        </p:spPr>
        <p:txBody>
          <a:bodyPr wrap="none" rtlCol="0">
            <a:spAutoFit/>
          </a:bodyPr>
          <a:lstStyle/>
          <a:p>
            <a:r>
              <a:rPr lang="en-US" sz="1400" dirty="0" smtClean="0">
                <a:solidFill>
                  <a:srgbClr val="000066"/>
                </a:solidFill>
                <a:latin typeface="Arial"/>
                <a:cs typeface="Arial"/>
              </a:rPr>
              <a:t>N</a:t>
            </a:r>
            <a:endParaRPr lang="en-US" sz="1400" dirty="0">
              <a:solidFill>
                <a:srgbClr val="000066"/>
              </a:solidFill>
              <a:latin typeface="Arial"/>
              <a:cs typeface="Arial"/>
            </a:endParaRPr>
          </a:p>
        </p:txBody>
      </p:sp>
      <p:sp>
        <p:nvSpPr>
          <p:cNvPr id="13" name="TextBox 12"/>
          <p:cNvSpPr txBox="1"/>
          <p:nvPr/>
        </p:nvSpPr>
        <p:spPr>
          <a:xfrm>
            <a:off x="8440471" y="2461937"/>
            <a:ext cx="341572" cy="261610"/>
          </a:xfrm>
          <a:prstGeom prst="rect">
            <a:avLst/>
          </a:prstGeom>
          <a:noFill/>
        </p:spPr>
        <p:txBody>
          <a:bodyPr wrap="none" rtlCol="0">
            <a:spAutoFit/>
          </a:bodyPr>
          <a:lstStyle/>
          <a:p>
            <a:r>
              <a:rPr lang="en-US" sz="1100" dirty="0" smtClean="0">
                <a:solidFill>
                  <a:srgbClr val="000066"/>
                </a:solidFill>
                <a:latin typeface="Arial"/>
                <a:cs typeface="Arial"/>
              </a:rPr>
              <a:t>13</a:t>
            </a:r>
            <a:endParaRPr lang="en-US" sz="1100" dirty="0">
              <a:solidFill>
                <a:srgbClr val="000066"/>
              </a:solidFill>
              <a:latin typeface="Arial"/>
              <a:cs typeface="Arial"/>
            </a:endParaRPr>
          </a:p>
        </p:txBody>
      </p:sp>
      <p:sp>
        <p:nvSpPr>
          <p:cNvPr id="14" name="TextBox 13"/>
          <p:cNvSpPr txBox="1"/>
          <p:nvPr/>
        </p:nvSpPr>
        <p:spPr>
          <a:xfrm>
            <a:off x="8440369" y="2750376"/>
            <a:ext cx="341572" cy="261610"/>
          </a:xfrm>
          <a:prstGeom prst="rect">
            <a:avLst/>
          </a:prstGeom>
          <a:noFill/>
        </p:spPr>
        <p:txBody>
          <a:bodyPr wrap="none" rtlCol="0">
            <a:spAutoFit/>
          </a:bodyPr>
          <a:lstStyle/>
          <a:p>
            <a:r>
              <a:rPr lang="en-US" sz="1100" dirty="0" smtClean="0">
                <a:solidFill>
                  <a:srgbClr val="000066"/>
                </a:solidFill>
                <a:latin typeface="Arial"/>
                <a:cs typeface="Arial"/>
              </a:rPr>
              <a:t>15</a:t>
            </a:r>
            <a:endParaRPr lang="en-US" sz="1100" dirty="0">
              <a:solidFill>
                <a:srgbClr val="000066"/>
              </a:solidFill>
              <a:latin typeface="Arial"/>
              <a:cs typeface="Arial"/>
            </a:endParaRPr>
          </a:p>
        </p:txBody>
      </p:sp>
      <p:sp>
        <p:nvSpPr>
          <p:cNvPr id="15" name="TextBox 14"/>
          <p:cNvSpPr txBox="1"/>
          <p:nvPr/>
        </p:nvSpPr>
        <p:spPr>
          <a:xfrm>
            <a:off x="8436184" y="3029185"/>
            <a:ext cx="341572" cy="261610"/>
          </a:xfrm>
          <a:prstGeom prst="rect">
            <a:avLst/>
          </a:prstGeom>
          <a:noFill/>
        </p:spPr>
        <p:txBody>
          <a:bodyPr wrap="none" rtlCol="0">
            <a:spAutoFit/>
          </a:bodyPr>
          <a:lstStyle/>
          <a:p>
            <a:r>
              <a:rPr lang="en-US" sz="1100" dirty="0" smtClean="0">
                <a:solidFill>
                  <a:srgbClr val="000066"/>
                </a:solidFill>
                <a:latin typeface="Arial"/>
                <a:cs typeface="Arial"/>
              </a:rPr>
              <a:t>15</a:t>
            </a:r>
            <a:endParaRPr lang="en-US" sz="1100" dirty="0">
              <a:solidFill>
                <a:srgbClr val="000066"/>
              </a:solidFill>
              <a:latin typeface="Arial"/>
              <a:cs typeface="Arial"/>
            </a:endParaRPr>
          </a:p>
        </p:txBody>
      </p:sp>
      <p:cxnSp>
        <p:nvCxnSpPr>
          <p:cNvPr id="21" name="Straight Connector 20"/>
          <p:cNvCxnSpPr/>
          <p:nvPr/>
        </p:nvCxnSpPr>
        <p:spPr>
          <a:xfrm>
            <a:off x="8467161" y="2366840"/>
            <a:ext cx="3843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MATT2</a:t>
            </a:r>
            <a:endParaRPr lang="en-US" sz="2800" b="1" dirty="0">
              <a:solidFill>
                <a:srgbClr val="000000"/>
              </a:solidFill>
              <a:latin typeface="+mn-lt"/>
            </a:endParaRPr>
          </a:p>
        </p:txBody>
      </p:sp>
      <p:sp>
        <p:nvSpPr>
          <p:cNvPr id="5" name="TextBox 4"/>
          <p:cNvSpPr txBox="1"/>
          <p:nvPr/>
        </p:nvSpPr>
        <p:spPr>
          <a:xfrm>
            <a:off x="3777751" y="1337387"/>
            <a:ext cx="3155394" cy="369332"/>
          </a:xfrm>
          <a:prstGeom prst="rect">
            <a:avLst/>
          </a:prstGeom>
          <a:noFill/>
        </p:spPr>
        <p:txBody>
          <a:bodyPr wrap="none" rtlCol="0">
            <a:spAutoFit/>
          </a:bodyPr>
          <a:lstStyle/>
          <a:p>
            <a:r>
              <a:rPr lang="en-US" b="1" dirty="0" smtClean="0">
                <a:solidFill>
                  <a:srgbClr val="000000"/>
                </a:solidFill>
                <a:latin typeface="Arial"/>
                <a:cs typeface="Arial"/>
              </a:rPr>
              <a:t>&lt;0.05          &lt;0.05         &lt;0.01</a:t>
            </a:r>
            <a:endParaRPr lang="en-US" b="1" dirty="0">
              <a:solidFill>
                <a:srgbClr val="000000"/>
              </a:solidFill>
              <a:latin typeface="Arial"/>
              <a:cs typeface="Arial"/>
            </a:endParaRPr>
          </a:p>
        </p:txBody>
      </p:sp>
      <p:sp>
        <p:nvSpPr>
          <p:cNvPr id="20" name="TextBox 19"/>
          <p:cNvSpPr txBox="1"/>
          <p:nvPr/>
        </p:nvSpPr>
        <p:spPr>
          <a:xfrm>
            <a:off x="6951433" y="1380597"/>
            <a:ext cx="1762021" cy="307777"/>
          </a:xfrm>
          <a:prstGeom prst="rect">
            <a:avLst/>
          </a:prstGeom>
          <a:noFill/>
        </p:spPr>
        <p:txBody>
          <a:bodyPr wrap="none" rtlCol="0">
            <a:spAutoFit/>
          </a:bodyPr>
          <a:lstStyle/>
          <a:p>
            <a:r>
              <a:rPr lang="en-US" sz="1400" b="1" dirty="0" smtClean="0">
                <a:solidFill>
                  <a:srgbClr val="000000"/>
                </a:solidFill>
                <a:latin typeface="Arial"/>
                <a:cs typeface="Arial"/>
                <a:sym typeface="Wingdings"/>
              </a:rPr>
              <a:t> </a:t>
            </a:r>
            <a:r>
              <a:rPr lang="en-US" sz="1400" b="1" dirty="0" smtClean="0">
                <a:solidFill>
                  <a:srgbClr val="000000"/>
                </a:solidFill>
                <a:latin typeface="Arial"/>
                <a:cs typeface="Arial"/>
              </a:rPr>
              <a:t>ASO216 </a:t>
            </a:r>
            <a:r>
              <a:rPr lang="en-US" sz="1400" b="1" dirty="0" err="1" smtClean="0">
                <a:solidFill>
                  <a:srgbClr val="000000"/>
                </a:solidFill>
                <a:latin typeface="Arial"/>
                <a:cs typeface="Arial"/>
              </a:rPr>
              <a:t>vs</a:t>
            </a:r>
            <a:r>
              <a:rPr lang="en-US" sz="1400" b="1" dirty="0" smtClean="0">
                <a:solidFill>
                  <a:srgbClr val="000000"/>
                </a:solidFill>
                <a:latin typeface="Arial"/>
                <a:cs typeface="Arial"/>
              </a:rPr>
              <a:t> SAL</a:t>
            </a:r>
          </a:p>
        </p:txBody>
      </p:sp>
      <p:cxnSp>
        <p:nvCxnSpPr>
          <p:cNvPr id="16" name="Straight Connector 15"/>
          <p:cNvCxnSpPr/>
          <p:nvPr/>
        </p:nvCxnSpPr>
        <p:spPr>
          <a:xfrm>
            <a:off x="391987" y="11414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38200" y="609600"/>
            <a:ext cx="7607833" cy="369332"/>
          </a:xfrm>
          <a:prstGeom prst="rect">
            <a:avLst/>
          </a:prstGeom>
          <a:noFill/>
        </p:spPr>
        <p:txBody>
          <a:bodyPr wrap="none" rtlCol="0">
            <a:spAutoFit/>
          </a:bodyPr>
          <a:lstStyle/>
          <a:p>
            <a:r>
              <a:rPr lang="en-US" b="1" i="1" dirty="0" smtClean="0">
                <a:latin typeface="+mn-lt"/>
              </a:rPr>
              <a:t>It was these ASO216 mice that were used in the first </a:t>
            </a:r>
            <a:r>
              <a:rPr lang="en-US" b="1" i="1" dirty="0" err="1" smtClean="0">
                <a:latin typeface="+mn-lt"/>
              </a:rPr>
              <a:t>ephys</a:t>
            </a:r>
            <a:r>
              <a:rPr lang="en-US" b="1" i="1" dirty="0" smtClean="0">
                <a:latin typeface="+mn-lt"/>
              </a:rPr>
              <a:t> analysis</a:t>
            </a:r>
            <a:endParaRPr lang="en-US" b="1" dirty="0">
              <a:latin typeface="+mn-lt"/>
            </a:endParaRPr>
          </a:p>
        </p:txBody>
      </p:sp>
      <p:graphicFrame>
        <p:nvGraphicFramePr>
          <p:cNvPr id="19" name="Chart 18"/>
          <p:cNvGraphicFramePr>
            <a:graphicFrameLocks/>
          </p:cNvGraphicFramePr>
          <p:nvPr>
            <p:extLst>
              <p:ext uri="{D42A27DB-BD31-4B8C-83A1-F6EECF244321}">
                <p14:modId xmlns:p14="http://schemas.microsoft.com/office/powerpoint/2010/main" val="2100560490"/>
              </p:ext>
            </p:extLst>
          </p:nvPr>
        </p:nvGraphicFramePr>
        <p:xfrm>
          <a:off x="4724400" y="4572000"/>
          <a:ext cx="2595880" cy="198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0449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66279" y="4481647"/>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7" name="Rectangle 6"/>
          <p:cNvSpPr/>
          <p:nvPr/>
        </p:nvSpPr>
        <p:spPr>
          <a:xfrm>
            <a:off x="762000" y="381000"/>
            <a:ext cx="7719181"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Rotarod testing including a </a:t>
            </a:r>
            <a:r>
              <a:rPr lang="en-US" sz="2400" dirty="0" err="1" smtClean="0">
                <a:solidFill>
                  <a:srgbClr val="000000"/>
                </a:solidFill>
                <a:latin typeface="Arial"/>
                <a:cs typeface="Arial"/>
              </a:rPr>
              <a:t>wildtype</a:t>
            </a:r>
            <a:r>
              <a:rPr lang="en-US" sz="2400" dirty="0" smtClean="0">
                <a:solidFill>
                  <a:srgbClr val="000000"/>
                </a:solidFill>
                <a:latin typeface="Arial"/>
                <a:cs typeface="Arial"/>
              </a:rPr>
              <a:t> group:  MATT3</a:t>
            </a:r>
            <a:endParaRPr lang="en-US" sz="2400" dirty="0">
              <a:solidFill>
                <a:srgbClr val="000000"/>
              </a:solidFill>
              <a:latin typeface="Arial"/>
              <a:cs typeface="Arial"/>
            </a:endParaRPr>
          </a:p>
        </p:txBody>
      </p:sp>
      <p:sp>
        <p:nvSpPr>
          <p:cNvPr id="10" name="TextBox 9"/>
          <p:cNvSpPr txBox="1"/>
          <p:nvPr/>
        </p:nvSpPr>
        <p:spPr>
          <a:xfrm>
            <a:off x="357686" y="2748885"/>
            <a:ext cx="1987130" cy="738664"/>
          </a:xfrm>
          <a:prstGeom prst="rect">
            <a:avLst/>
          </a:prstGeom>
          <a:noFill/>
        </p:spPr>
        <p:txBody>
          <a:bodyPr wrap="none" rtlCol="0">
            <a:spAutoFit/>
          </a:bodyPr>
          <a:lstStyle/>
          <a:p>
            <a:r>
              <a:rPr lang="en-US" sz="1400" dirty="0" smtClean="0">
                <a:solidFill>
                  <a:srgbClr val="000000"/>
                </a:solidFill>
                <a:latin typeface="Arial"/>
                <a:cs typeface="Arial"/>
              </a:rPr>
              <a:t>TG and WT littermates</a:t>
            </a:r>
          </a:p>
          <a:p>
            <a:r>
              <a:rPr lang="en-US" sz="1400" dirty="0" smtClean="0">
                <a:solidFill>
                  <a:srgbClr val="000000"/>
                </a:solidFill>
                <a:latin typeface="Arial"/>
                <a:cs typeface="Arial"/>
              </a:rPr>
              <a:t>250 </a:t>
            </a:r>
            <a:r>
              <a:rPr lang="en-US" sz="1400" dirty="0">
                <a:solidFill>
                  <a:srgbClr val="000000"/>
                </a:solidFill>
                <a:latin typeface="Symbol" charset="2"/>
                <a:cs typeface="Symbol" charset="2"/>
              </a:rPr>
              <a:t>m</a:t>
            </a:r>
            <a:r>
              <a:rPr lang="en-US" sz="1400" dirty="0">
                <a:solidFill>
                  <a:srgbClr val="000000"/>
                </a:solidFill>
                <a:latin typeface="Arial"/>
                <a:cs typeface="Arial"/>
              </a:rPr>
              <a:t>g </a:t>
            </a:r>
            <a:r>
              <a:rPr lang="en-US" sz="1400" dirty="0" smtClean="0">
                <a:solidFill>
                  <a:srgbClr val="000000"/>
                </a:solidFill>
                <a:latin typeface="Arial"/>
                <a:cs typeface="Arial"/>
              </a:rPr>
              <a:t>ASO216</a:t>
            </a:r>
          </a:p>
          <a:p>
            <a:r>
              <a:rPr lang="en-US" sz="1400" dirty="0" smtClean="0">
                <a:solidFill>
                  <a:srgbClr val="000000"/>
                </a:solidFill>
                <a:latin typeface="Arial"/>
                <a:cs typeface="Arial"/>
              </a:rPr>
              <a:t>N=11-12</a:t>
            </a:r>
            <a:endParaRPr lang="en-US" sz="1400" dirty="0">
              <a:solidFill>
                <a:srgbClr val="000000"/>
              </a:solidFill>
              <a:latin typeface="Arial"/>
              <a:cs typeface="Arial"/>
            </a:endParaRPr>
          </a:p>
        </p:txBody>
      </p:sp>
      <p:graphicFrame>
        <p:nvGraphicFramePr>
          <p:cNvPr id="11" name="Chart 10"/>
          <p:cNvGraphicFramePr>
            <a:graphicFrameLocks/>
          </p:cNvGraphicFramePr>
          <p:nvPr>
            <p:extLst>
              <p:ext uri="{D42A27DB-BD31-4B8C-83A1-F6EECF244321}">
                <p14:modId xmlns:p14="http://schemas.microsoft.com/office/powerpoint/2010/main" val="3441617488"/>
              </p:ext>
            </p:extLst>
          </p:nvPr>
        </p:nvGraphicFramePr>
        <p:xfrm>
          <a:off x="2783251" y="2057400"/>
          <a:ext cx="5359007" cy="2780815"/>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p:cNvCxnSpPr/>
          <p:nvPr/>
        </p:nvCxnSpPr>
        <p:spPr bwMode="auto">
          <a:xfrm>
            <a:off x="5611417" y="3258214"/>
            <a:ext cx="457200" cy="228600"/>
          </a:xfrm>
          <a:prstGeom prst="straightConnector1">
            <a:avLst/>
          </a:prstGeom>
          <a:solidFill>
            <a:schemeClr val="accent1"/>
          </a:solidFill>
          <a:ln w="19050" cap="flat" cmpd="sng" algn="ctr">
            <a:solidFill>
              <a:srgbClr val="0000FF"/>
            </a:solidFill>
            <a:prstDash val="sysDash"/>
            <a:round/>
            <a:headEnd type="none" w="sm" len="sm"/>
            <a:tailEnd type="arrow"/>
          </a:ln>
          <a:effectLst/>
        </p:spPr>
      </p:cxnSp>
      <p:cxnSp>
        <p:nvCxnSpPr>
          <p:cNvPr id="17" name="Straight Arrow Connector 16"/>
          <p:cNvCxnSpPr/>
          <p:nvPr/>
        </p:nvCxnSpPr>
        <p:spPr bwMode="auto">
          <a:xfrm flipV="1">
            <a:off x="5619883" y="3033847"/>
            <a:ext cx="457200" cy="152400"/>
          </a:xfrm>
          <a:prstGeom prst="straightConnector1">
            <a:avLst/>
          </a:prstGeom>
          <a:solidFill>
            <a:schemeClr val="accent1"/>
          </a:solidFill>
          <a:ln w="19050" cap="flat" cmpd="sng" algn="ctr">
            <a:solidFill>
              <a:srgbClr val="E98137"/>
            </a:solidFill>
            <a:prstDash val="sysDash"/>
            <a:round/>
            <a:headEnd type="none" w="sm" len="sm"/>
            <a:tailEnd type="arrow"/>
          </a:ln>
          <a:effectLst/>
        </p:spPr>
      </p:cxnSp>
      <p:sp>
        <p:nvSpPr>
          <p:cNvPr id="2" name="TextBox 1"/>
          <p:cNvSpPr txBox="1"/>
          <p:nvPr/>
        </p:nvSpPr>
        <p:spPr>
          <a:xfrm>
            <a:off x="4857883" y="2043247"/>
            <a:ext cx="3916983" cy="369332"/>
          </a:xfrm>
          <a:prstGeom prst="rect">
            <a:avLst/>
          </a:prstGeom>
          <a:solidFill>
            <a:schemeClr val="tx2"/>
          </a:solidFill>
        </p:spPr>
        <p:txBody>
          <a:bodyPr wrap="none" rtlCol="0">
            <a:spAutoFit/>
          </a:bodyPr>
          <a:lstStyle/>
          <a:p>
            <a:r>
              <a:rPr lang="en-US" dirty="0" smtClean="0">
                <a:solidFill>
                  <a:srgbClr val="000000"/>
                </a:solidFill>
              </a:rPr>
              <a:t>There appears to be a washing out effect</a:t>
            </a:r>
            <a:endParaRPr lang="en-US" dirty="0">
              <a:solidFill>
                <a:srgbClr val="000000"/>
              </a:solidFill>
            </a:endParaRPr>
          </a:p>
        </p:txBody>
      </p:sp>
      <p:sp>
        <p:nvSpPr>
          <p:cNvPr id="22" name="TextBox 21"/>
          <p:cNvSpPr txBox="1"/>
          <p:nvPr/>
        </p:nvSpPr>
        <p:spPr>
          <a:xfrm>
            <a:off x="4857883" y="3414847"/>
            <a:ext cx="768735" cy="369332"/>
          </a:xfrm>
          <a:prstGeom prst="rect">
            <a:avLst/>
          </a:prstGeom>
          <a:noFill/>
        </p:spPr>
        <p:txBody>
          <a:bodyPr wrap="none" rtlCol="0">
            <a:spAutoFit/>
          </a:bodyPr>
          <a:lstStyle/>
          <a:p>
            <a:r>
              <a:rPr lang="en-US" b="1" dirty="0" smtClean="0">
                <a:solidFill>
                  <a:srgbClr val="000000"/>
                </a:solidFill>
                <a:latin typeface="Arial"/>
                <a:cs typeface="Arial"/>
              </a:rPr>
              <a:t>&lt;0.05</a:t>
            </a:r>
            <a:endParaRPr lang="en-US" b="1" dirty="0">
              <a:solidFill>
                <a:srgbClr val="000000"/>
              </a:solidFill>
              <a:latin typeface="Arial"/>
              <a:cs typeface="Arial"/>
            </a:endParaRPr>
          </a:p>
        </p:txBody>
      </p:sp>
      <p:sp>
        <p:nvSpPr>
          <p:cNvPr id="12" name="TextBox 11"/>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MATT3</a:t>
            </a:r>
            <a:endParaRPr lang="en-US" sz="2800" b="1" dirty="0">
              <a:solidFill>
                <a:srgbClr val="000000"/>
              </a:solidFill>
              <a:latin typeface="+mn-lt"/>
            </a:endParaRPr>
          </a:p>
        </p:txBody>
      </p:sp>
      <p:cxnSp>
        <p:nvCxnSpPr>
          <p:cNvPr id="13" name="Straight Connector 12"/>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2082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304800"/>
            <a:ext cx="4095993" cy="52322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800" dirty="0" smtClean="0">
                <a:solidFill>
                  <a:srgbClr val="000000"/>
                </a:solidFill>
                <a:latin typeface="Arial"/>
                <a:cs typeface="Arial"/>
              </a:rPr>
              <a:t>Ongoing rotarod study</a:t>
            </a:r>
            <a:endParaRPr lang="en-US" sz="2800" dirty="0">
              <a:solidFill>
                <a:srgbClr val="000000"/>
              </a:solidFill>
              <a:latin typeface="Arial"/>
              <a:cs typeface="Arial"/>
            </a:endParaRPr>
          </a:p>
        </p:txBody>
      </p:sp>
      <p:sp>
        <p:nvSpPr>
          <p:cNvPr id="6" name="TextBox 5"/>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MATT4</a:t>
            </a:r>
            <a:endParaRPr lang="en-US" sz="2800" b="1" dirty="0">
              <a:solidFill>
                <a:srgbClr val="000000"/>
              </a:solidFill>
              <a:latin typeface="+mn-lt"/>
            </a:endParaRPr>
          </a:p>
        </p:txBody>
      </p:sp>
      <p:cxnSp>
        <p:nvCxnSpPr>
          <p:cNvPr id="7" name="Straight Connector 6"/>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495089" y="1143000"/>
            <a:ext cx="5591511" cy="1200329"/>
          </a:xfrm>
          <a:prstGeom prst="rect">
            <a:avLst/>
          </a:prstGeom>
          <a:noFill/>
        </p:spPr>
        <p:txBody>
          <a:bodyPr wrap="square" rtlCol="0">
            <a:spAutoFit/>
          </a:bodyPr>
          <a:lstStyle/>
          <a:p>
            <a:r>
              <a:rPr lang="en-US" b="1" dirty="0" smtClean="0">
                <a:latin typeface="+mn-lt"/>
              </a:rPr>
              <a:t>N at study initiation:  	30 </a:t>
            </a:r>
            <a:r>
              <a:rPr lang="en-US" b="1" dirty="0">
                <a:latin typeface="+mn-lt"/>
              </a:rPr>
              <a:t>Saline </a:t>
            </a:r>
            <a:r>
              <a:rPr lang="en-US" b="1" dirty="0" smtClean="0">
                <a:latin typeface="+mn-lt"/>
              </a:rPr>
              <a:t>    30 ASO</a:t>
            </a:r>
          </a:p>
          <a:p>
            <a:r>
              <a:rPr lang="en-US" b="1" dirty="0" smtClean="0">
                <a:latin typeface="+mn-lt"/>
              </a:rPr>
              <a:t>Mortality:		-5  saline     -1 ASO</a:t>
            </a:r>
          </a:p>
          <a:p>
            <a:r>
              <a:rPr lang="en-US" b="1" dirty="0" smtClean="0">
                <a:latin typeface="+mn-lt"/>
              </a:rPr>
              <a:t>Sent to </a:t>
            </a:r>
            <a:r>
              <a:rPr lang="en-US" b="1" dirty="0" err="1" smtClean="0">
                <a:latin typeface="+mn-lt"/>
              </a:rPr>
              <a:t>Meera</a:t>
            </a:r>
            <a:r>
              <a:rPr lang="en-US" b="1" dirty="0" smtClean="0">
                <a:latin typeface="+mn-lt"/>
              </a:rPr>
              <a:t>:		-2  saline     -2 ASO</a:t>
            </a:r>
          </a:p>
          <a:p>
            <a:r>
              <a:rPr lang="en-US" b="1" dirty="0" smtClean="0">
                <a:latin typeface="+mn-lt"/>
              </a:rPr>
              <a:t>Present N: 		23 saline     27 ASO</a:t>
            </a:r>
          </a:p>
        </p:txBody>
      </p:sp>
      <p:graphicFrame>
        <p:nvGraphicFramePr>
          <p:cNvPr id="8" name="Chart 7"/>
          <p:cNvGraphicFramePr>
            <a:graphicFrameLocks/>
          </p:cNvGraphicFramePr>
          <p:nvPr>
            <p:extLst>
              <p:ext uri="{D42A27DB-BD31-4B8C-83A1-F6EECF244321}">
                <p14:modId xmlns:p14="http://schemas.microsoft.com/office/powerpoint/2010/main" val="3618888272"/>
              </p:ext>
            </p:extLst>
          </p:nvPr>
        </p:nvGraphicFramePr>
        <p:xfrm>
          <a:off x="2362200" y="2590800"/>
          <a:ext cx="3766799" cy="3118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7212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33400" y="1092200"/>
            <a:ext cx="8305800" cy="4876800"/>
          </a:xfrm>
        </p:spPr>
        <p:txBody>
          <a:bodyPr>
            <a:noAutofit/>
          </a:bodyPr>
          <a:lstStyle/>
          <a:p>
            <a:pPr marL="0" indent="0">
              <a:buNone/>
            </a:pPr>
            <a:r>
              <a:rPr lang="en-US" sz="2000" b="1" dirty="0" smtClean="0">
                <a:solidFill>
                  <a:srgbClr val="000000"/>
                </a:solidFill>
                <a:latin typeface="Arial"/>
                <a:cs typeface="Arial"/>
              </a:rPr>
              <a:t>CONCLUSIONS</a:t>
            </a:r>
          </a:p>
          <a:p>
            <a:pPr>
              <a:buFont typeface="Arial"/>
              <a:buChar char="•"/>
            </a:pPr>
            <a:r>
              <a:rPr lang="en-US" sz="2000" b="1" dirty="0" smtClean="0">
                <a:solidFill>
                  <a:srgbClr val="000000"/>
                </a:solidFill>
                <a:latin typeface="Arial"/>
                <a:cs typeface="Arial"/>
              </a:rPr>
              <a:t>ASOs have a prolonged effect, improve PC health markers, and SCA2 mouse phenotypes.</a:t>
            </a:r>
          </a:p>
          <a:p>
            <a:pPr marL="0" indent="0">
              <a:buNone/>
            </a:pPr>
            <a:r>
              <a:rPr lang="en-US" sz="700" b="1" dirty="0" smtClean="0">
                <a:solidFill>
                  <a:srgbClr val="000000"/>
                </a:solidFill>
                <a:latin typeface="Arial"/>
                <a:cs typeface="Arial"/>
              </a:rPr>
              <a:t> </a:t>
            </a:r>
            <a:endParaRPr lang="en-US" sz="400" b="1" dirty="0" smtClean="0">
              <a:solidFill>
                <a:srgbClr val="000000"/>
              </a:solidFill>
              <a:latin typeface="Arial"/>
              <a:cs typeface="Arial"/>
            </a:endParaRPr>
          </a:p>
          <a:p>
            <a:pPr marL="0" indent="0">
              <a:buNone/>
            </a:pPr>
            <a:r>
              <a:rPr lang="en-US" sz="2000" b="1" dirty="0" smtClean="0">
                <a:solidFill>
                  <a:srgbClr val="000000"/>
                </a:solidFill>
                <a:latin typeface="Arial"/>
                <a:cs typeface="Arial"/>
              </a:rPr>
              <a:t>MATT4 COMPLETION</a:t>
            </a:r>
          </a:p>
          <a:p>
            <a:r>
              <a:rPr lang="en-US" sz="2000" b="1" dirty="0" smtClean="0">
                <a:solidFill>
                  <a:srgbClr val="000000"/>
                </a:solidFill>
                <a:latin typeface="Arial"/>
                <a:cs typeface="Arial"/>
              </a:rPr>
              <a:t>MATT4 analysis will include calbindin staining for molecular layer health, PC genes by </a:t>
            </a:r>
            <a:r>
              <a:rPr lang="en-US" sz="2000" b="1" dirty="0" err="1" smtClean="0">
                <a:solidFill>
                  <a:srgbClr val="000000"/>
                </a:solidFill>
                <a:latin typeface="Arial"/>
                <a:cs typeface="Arial"/>
              </a:rPr>
              <a:t>qPCR</a:t>
            </a:r>
            <a:r>
              <a:rPr lang="en-US" sz="2000" b="1" dirty="0">
                <a:solidFill>
                  <a:srgbClr val="000000"/>
                </a:solidFill>
                <a:latin typeface="Arial"/>
                <a:cs typeface="Arial"/>
              </a:rPr>
              <a:t>,</a:t>
            </a:r>
            <a:r>
              <a:rPr lang="en-US" sz="2000" b="1" dirty="0" smtClean="0">
                <a:solidFill>
                  <a:srgbClr val="000000"/>
                </a:solidFill>
                <a:latin typeface="Arial"/>
                <a:cs typeface="Arial"/>
              </a:rPr>
              <a:t> </a:t>
            </a:r>
            <a:r>
              <a:rPr lang="en-US" sz="2000" b="1" dirty="0">
                <a:solidFill>
                  <a:srgbClr val="000000"/>
                </a:solidFill>
                <a:cs typeface="Arial"/>
              </a:rPr>
              <a:t>expression of </a:t>
            </a:r>
            <a:r>
              <a:rPr lang="en-US" sz="2000" b="1" i="1" dirty="0">
                <a:solidFill>
                  <a:srgbClr val="000000"/>
                </a:solidFill>
                <a:cs typeface="Arial"/>
              </a:rPr>
              <a:t>ATXN2</a:t>
            </a:r>
            <a:r>
              <a:rPr lang="en-US" sz="2000" b="1" dirty="0">
                <a:solidFill>
                  <a:srgbClr val="000000"/>
                </a:solidFill>
                <a:cs typeface="Arial"/>
              </a:rPr>
              <a:t> in spinal </a:t>
            </a:r>
            <a:r>
              <a:rPr lang="en-US" sz="2000" b="1" dirty="0" smtClean="0">
                <a:solidFill>
                  <a:srgbClr val="000000"/>
                </a:solidFill>
                <a:cs typeface="Arial"/>
              </a:rPr>
              <a:t>column. </a:t>
            </a:r>
            <a:endParaRPr lang="en-US" sz="1600" b="1" dirty="0" smtClean="0">
              <a:solidFill>
                <a:srgbClr val="000000"/>
              </a:solidFill>
              <a:cs typeface="Arial"/>
            </a:endParaRPr>
          </a:p>
          <a:p>
            <a:pPr marL="0" indent="0">
              <a:buNone/>
            </a:pPr>
            <a:endParaRPr lang="en-US" sz="700" b="1" dirty="0">
              <a:solidFill>
                <a:srgbClr val="000000"/>
              </a:solidFill>
              <a:latin typeface="Arial"/>
              <a:cs typeface="Arial"/>
            </a:endParaRPr>
          </a:p>
          <a:p>
            <a:pPr marL="0" indent="0">
              <a:buNone/>
            </a:pPr>
            <a:r>
              <a:rPr lang="en-US" sz="2000" b="1" dirty="0" smtClean="0">
                <a:solidFill>
                  <a:srgbClr val="000000"/>
                </a:solidFill>
                <a:latin typeface="Arial"/>
                <a:cs typeface="Arial"/>
              </a:rPr>
              <a:t>FUTURE WORK</a:t>
            </a:r>
          </a:p>
          <a:p>
            <a:pPr marL="0" indent="0">
              <a:buNone/>
            </a:pPr>
            <a:r>
              <a:rPr lang="en-US" sz="2000" b="1" i="1" dirty="0" smtClean="0">
                <a:solidFill>
                  <a:srgbClr val="000000"/>
                </a:solidFill>
                <a:latin typeface="Arial"/>
                <a:cs typeface="Arial"/>
              </a:rPr>
              <a:t>As outlined in our contract with Isis:  </a:t>
            </a:r>
          </a:p>
          <a:p>
            <a:pPr>
              <a:buFont typeface="Arial"/>
              <a:buChar char="•"/>
            </a:pPr>
            <a:r>
              <a:rPr lang="en-US" sz="2000" b="1" dirty="0" smtClean="0">
                <a:solidFill>
                  <a:srgbClr val="000000"/>
                </a:solidFill>
                <a:latin typeface="Arial"/>
                <a:cs typeface="Arial"/>
              </a:rPr>
              <a:t>Evaluation of additional doses and times to identify conditions for maximal ASO effect on modifying the SCA2 phenotype.</a:t>
            </a:r>
          </a:p>
          <a:p>
            <a:pPr>
              <a:buFont typeface="Arial"/>
              <a:buChar char="•"/>
            </a:pPr>
            <a:r>
              <a:rPr lang="en-US" sz="2000" b="1" dirty="0" smtClean="0">
                <a:solidFill>
                  <a:srgbClr val="000000"/>
                </a:solidFill>
                <a:latin typeface="Arial"/>
                <a:cs typeface="Arial"/>
              </a:rPr>
              <a:t>Modifying ASO chemistry</a:t>
            </a:r>
          </a:p>
          <a:p>
            <a:pPr>
              <a:buFont typeface="Arial"/>
              <a:buChar char="•"/>
            </a:pPr>
            <a:r>
              <a:rPr lang="en-US" sz="2000" b="1" dirty="0" smtClean="0">
                <a:solidFill>
                  <a:srgbClr val="000000"/>
                </a:solidFill>
                <a:latin typeface="Arial"/>
                <a:cs typeface="Arial"/>
              </a:rPr>
              <a:t>Additional animal models (</a:t>
            </a:r>
            <a:r>
              <a:rPr lang="en-US" sz="2000" b="1" i="1" dirty="0" smtClean="0">
                <a:solidFill>
                  <a:srgbClr val="000000"/>
                </a:solidFill>
                <a:latin typeface="Arial"/>
                <a:cs typeface="Arial"/>
              </a:rPr>
              <a:t>FLAG-ATXN2</a:t>
            </a:r>
            <a:r>
              <a:rPr lang="en-US" sz="2000" b="1" dirty="0" smtClean="0">
                <a:solidFill>
                  <a:srgbClr val="000000"/>
                </a:solidFill>
                <a:latin typeface="Arial"/>
                <a:cs typeface="Arial"/>
              </a:rPr>
              <a:t>-Q129)</a:t>
            </a:r>
          </a:p>
          <a:p>
            <a:pPr>
              <a:buFont typeface="Arial"/>
              <a:buChar char="•"/>
            </a:pPr>
            <a:r>
              <a:rPr lang="en-US" sz="2000" b="1" dirty="0" smtClean="0">
                <a:solidFill>
                  <a:srgbClr val="000000"/>
                </a:solidFill>
                <a:latin typeface="Arial"/>
                <a:cs typeface="Arial"/>
              </a:rPr>
              <a:t>RNA-</a:t>
            </a:r>
            <a:r>
              <a:rPr lang="en-US" sz="2000" b="1" dirty="0" err="1" smtClean="0">
                <a:solidFill>
                  <a:srgbClr val="000000"/>
                </a:solidFill>
                <a:latin typeface="Arial"/>
                <a:cs typeface="Arial"/>
              </a:rPr>
              <a:t>seq</a:t>
            </a:r>
            <a:r>
              <a:rPr lang="en-US" sz="2000" b="1" dirty="0" smtClean="0">
                <a:solidFill>
                  <a:srgbClr val="000000"/>
                </a:solidFill>
                <a:latin typeface="Arial"/>
                <a:cs typeface="Arial"/>
              </a:rPr>
              <a:t> analysis for evaluating off-target effects</a:t>
            </a:r>
          </a:p>
        </p:txBody>
      </p:sp>
      <p:sp>
        <p:nvSpPr>
          <p:cNvPr id="5" name="Title 1"/>
          <p:cNvSpPr txBox="1">
            <a:spLocks/>
          </p:cNvSpPr>
          <p:nvPr/>
        </p:nvSpPr>
        <p:spPr bwMode="auto">
          <a:xfrm>
            <a:off x="228600" y="101600"/>
            <a:ext cx="8763000" cy="889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smtClean="0">
                <a:solidFill>
                  <a:srgbClr val="000000"/>
                </a:solidFill>
                <a:latin typeface="+mn-lt"/>
                <a:ea typeface="Arial Unicode MS" panose="020B0604020202020204" pitchFamily="34" charset="-128"/>
                <a:cs typeface="Bebas Kai"/>
              </a:rPr>
              <a:t>Conclusions and the Future</a:t>
            </a:r>
            <a:endParaRPr lang="en-US" sz="3200" b="1" dirty="0">
              <a:solidFill>
                <a:srgbClr val="000000"/>
              </a:solidFill>
              <a:latin typeface="+mn-lt"/>
              <a:ea typeface="Arial Unicode MS" panose="020B0604020202020204" pitchFamily="34" charset="-128"/>
              <a:cs typeface="Bebas Kai"/>
            </a:endParaRPr>
          </a:p>
        </p:txBody>
      </p:sp>
      <p:pic>
        <p:nvPicPr>
          <p:cNvPr id="2" name="Picture 1"/>
          <p:cNvPicPr>
            <a:picLocks noChangeAspect="1"/>
          </p:cNvPicPr>
          <p:nvPr/>
        </p:nvPicPr>
        <p:blipFill rotWithShape="1">
          <a:blip r:embed="rId3"/>
          <a:srcRect b="32112"/>
          <a:stretch/>
        </p:blipFill>
        <p:spPr>
          <a:xfrm>
            <a:off x="5994806" y="135651"/>
            <a:ext cx="1932062" cy="1012063"/>
          </a:xfrm>
          <a:prstGeom prst="rect">
            <a:avLst/>
          </a:prstGeom>
        </p:spPr>
      </p:pic>
    </p:spTree>
    <p:extLst>
      <p:ext uri="{BB962C8B-B14F-4D97-AF65-F5344CB8AC3E}">
        <p14:creationId xmlns:p14="http://schemas.microsoft.com/office/powerpoint/2010/main" val="8411380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90616982"/>
              </p:ext>
            </p:extLst>
          </p:nvPr>
        </p:nvGraphicFramePr>
        <p:xfrm>
          <a:off x="6019800" y="1931713"/>
          <a:ext cx="260275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541737778"/>
              </p:ext>
            </p:extLst>
          </p:nvPr>
        </p:nvGraphicFramePr>
        <p:xfrm>
          <a:off x="533400" y="1905000"/>
          <a:ext cx="2819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407729036"/>
              </p:ext>
            </p:extLst>
          </p:nvPr>
        </p:nvGraphicFramePr>
        <p:xfrm>
          <a:off x="3352800" y="1905000"/>
          <a:ext cx="25908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1736745" y="1447800"/>
            <a:ext cx="1069021"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i="1" dirty="0" smtClean="0">
                <a:solidFill>
                  <a:srgbClr val="000000"/>
                </a:solidFill>
                <a:latin typeface="Arial"/>
                <a:cs typeface="Arial"/>
              </a:rPr>
              <a:t>ATXN2</a:t>
            </a:r>
            <a:endParaRPr lang="en-US" sz="2000" i="1" dirty="0">
              <a:solidFill>
                <a:srgbClr val="000000"/>
              </a:solidFill>
              <a:latin typeface="Arial"/>
              <a:cs typeface="Arial"/>
            </a:endParaRPr>
          </a:p>
        </p:txBody>
      </p:sp>
      <p:sp>
        <p:nvSpPr>
          <p:cNvPr id="10" name="Rectangle 9"/>
          <p:cNvSpPr/>
          <p:nvPr/>
        </p:nvSpPr>
        <p:spPr>
          <a:xfrm>
            <a:off x="4419600" y="1447800"/>
            <a:ext cx="1187868"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i="1" dirty="0" smtClean="0">
                <a:solidFill>
                  <a:srgbClr val="000000"/>
                </a:solidFill>
                <a:latin typeface="Arial"/>
                <a:cs typeface="Arial"/>
              </a:rPr>
              <a:t>mAtxn2</a:t>
            </a:r>
            <a:endParaRPr lang="en-US" sz="2000" i="1" dirty="0">
              <a:solidFill>
                <a:srgbClr val="000000"/>
              </a:solidFill>
              <a:latin typeface="Arial"/>
              <a:cs typeface="Arial"/>
            </a:endParaRPr>
          </a:p>
        </p:txBody>
      </p:sp>
      <p:sp>
        <p:nvSpPr>
          <p:cNvPr id="11" name="Rectangle 10"/>
          <p:cNvSpPr/>
          <p:nvPr/>
        </p:nvSpPr>
        <p:spPr>
          <a:xfrm>
            <a:off x="7162800" y="1447800"/>
            <a:ext cx="760443"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i="1" dirty="0" smtClean="0">
                <a:solidFill>
                  <a:srgbClr val="000000"/>
                </a:solidFill>
                <a:latin typeface="Arial"/>
                <a:cs typeface="Arial"/>
              </a:rPr>
              <a:t>Iba1</a:t>
            </a:r>
            <a:endParaRPr lang="en-US" sz="2000" i="1" dirty="0">
              <a:solidFill>
                <a:srgbClr val="000000"/>
              </a:solidFill>
              <a:latin typeface="Arial"/>
              <a:cs typeface="Arial"/>
            </a:endParaRPr>
          </a:p>
        </p:txBody>
      </p:sp>
      <p:sp>
        <p:nvSpPr>
          <p:cNvPr id="13" name="Rectangle 12"/>
          <p:cNvSpPr/>
          <p:nvPr/>
        </p:nvSpPr>
        <p:spPr>
          <a:xfrm>
            <a:off x="1295400" y="5410200"/>
            <a:ext cx="6133435" cy="1323439"/>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dirty="0" smtClean="0">
                <a:solidFill>
                  <a:srgbClr val="000000"/>
                </a:solidFill>
                <a:latin typeface="Arial"/>
                <a:cs typeface="Arial"/>
              </a:rPr>
              <a:t>Mice were treated with 250 </a:t>
            </a:r>
            <a:r>
              <a:rPr lang="en-US" sz="2000" dirty="0" err="1" smtClean="0">
                <a:solidFill>
                  <a:srgbClr val="000000"/>
                </a:solidFill>
                <a:latin typeface="Arial"/>
                <a:cs typeface="Arial"/>
              </a:rPr>
              <a:t>ug</a:t>
            </a:r>
            <a:r>
              <a:rPr lang="en-US" sz="2000" dirty="0" smtClean="0">
                <a:solidFill>
                  <a:srgbClr val="000000"/>
                </a:solidFill>
                <a:latin typeface="Arial"/>
                <a:cs typeface="Arial"/>
              </a:rPr>
              <a:t> ASO216 for 7 days</a:t>
            </a:r>
          </a:p>
          <a:p>
            <a:pPr>
              <a:defRPr sz="1920" b="1" i="0" u="none" strike="noStrike" kern="1200" baseline="0">
                <a:solidFill>
                  <a:prstClr val="black"/>
                </a:solidFill>
                <a:latin typeface="+mn-lt"/>
                <a:ea typeface="+mn-ea"/>
                <a:cs typeface="+mn-cs"/>
              </a:defRPr>
            </a:pPr>
            <a:endParaRPr lang="en-US" sz="2000" dirty="0" smtClean="0">
              <a:solidFill>
                <a:srgbClr val="000000"/>
              </a:solidFill>
              <a:latin typeface="Arial"/>
              <a:cs typeface="Arial"/>
            </a:endParaRPr>
          </a:p>
          <a:p>
            <a:pPr>
              <a:defRPr sz="1920" b="1" i="0" u="none" strike="noStrike" kern="1200" baseline="0">
                <a:solidFill>
                  <a:prstClr val="black"/>
                </a:solidFill>
                <a:latin typeface="+mn-lt"/>
                <a:ea typeface="+mn-ea"/>
                <a:cs typeface="+mn-cs"/>
              </a:defRPr>
            </a:pPr>
            <a:r>
              <a:rPr lang="en-US" sz="2000" dirty="0" smtClean="0">
                <a:solidFill>
                  <a:srgbClr val="000000"/>
                </a:solidFill>
                <a:latin typeface="Arial"/>
                <a:cs typeface="Arial"/>
              </a:rPr>
              <a:t>N=3 SAL   4 ASO</a:t>
            </a:r>
          </a:p>
          <a:p>
            <a:pPr>
              <a:defRPr sz="1920" b="1" i="0" u="none" strike="noStrike" kern="1200" baseline="0">
                <a:solidFill>
                  <a:prstClr val="black"/>
                </a:solidFill>
                <a:latin typeface="+mn-lt"/>
                <a:ea typeface="+mn-ea"/>
                <a:cs typeface="+mn-cs"/>
              </a:defRPr>
            </a:pPr>
            <a:r>
              <a:rPr lang="en-US" sz="2000" dirty="0">
                <a:solidFill>
                  <a:srgbClr val="000000"/>
                </a:solidFill>
                <a:latin typeface="Arial"/>
                <a:cs typeface="Arial"/>
              </a:rPr>
              <a:t> </a:t>
            </a:r>
          </a:p>
        </p:txBody>
      </p:sp>
      <p:sp>
        <p:nvSpPr>
          <p:cNvPr id="12" name="Rectangle 11"/>
          <p:cNvSpPr/>
          <p:nvPr/>
        </p:nvSpPr>
        <p:spPr>
          <a:xfrm>
            <a:off x="685800" y="304800"/>
            <a:ext cx="7823776"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ASO-216 effect on lowering </a:t>
            </a:r>
            <a:r>
              <a:rPr lang="en-US" sz="2400" i="1" dirty="0" smtClean="0">
                <a:solidFill>
                  <a:srgbClr val="000000"/>
                </a:solidFill>
                <a:latin typeface="Arial"/>
                <a:cs typeface="Arial"/>
              </a:rPr>
              <a:t>ATXN2</a:t>
            </a:r>
            <a:r>
              <a:rPr lang="en-US" sz="2400" dirty="0" smtClean="0">
                <a:solidFill>
                  <a:srgbClr val="000000"/>
                </a:solidFill>
                <a:latin typeface="Arial"/>
                <a:cs typeface="Arial"/>
              </a:rPr>
              <a:t> in BAC Q72 mice</a:t>
            </a:r>
            <a:endParaRPr lang="en-US" sz="2400" dirty="0">
              <a:solidFill>
                <a:srgbClr val="000000"/>
              </a:solidFill>
              <a:latin typeface="Arial"/>
              <a:cs typeface="Arial"/>
            </a:endParaRPr>
          </a:p>
        </p:txBody>
      </p:sp>
      <p:cxnSp>
        <p:nvCxnSpPr>
          <p:cNvPr id="14" name="Straight Connector 13"/>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2715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42368798"/>
              </p:ext>
            </p:extLst>
          </p:nvPr>
        </p:nvGraphicFramePr>
        <p:xfrm>
          <a:off x="914400" y="1524000"/>
          <a:ext cx="2362200" cy="33458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4400" y="304800"/>
            <a:ext cx="7121360" cy="52322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800" i="1" dirty="0" smtClean="0">
                <a:solidFill>
                  <a:srgbClr val="000000"/>
                </a:solidFill>
                <a:latin typeface="Arial"/>
                <a:cs typeface="Arial"/>
              </a:rPr>
              <a:t>Itpr1</a:t>
            </a:r>
            <a:r>
              <a:rPr lang="en-US" sz="2800" dirty="0" smtClean="0">
                <a:solidFill>
                  <a:srgbClr val="000000"/>
                </a:solidFill>
                <a:latin typeface="Arial"/>
                <a:cs typeface="Arial"/>
              </a:rPr>
              <a:t> ASOs lower </a:t>
            </a:r>
            <a:r>
              <a:rPr lang="en-US" sz="2800" i="1" dirty="0" smtClean="0">
                <a:solidFill>
                  <a:srgbClr val="000000"/>
                </a:solidFill>
                <a:latin typeface="Arial"/>
                <a:cs typeface="Arial"/>
              </a:rPr>
              <a:t>Itpr1</a:t>
            </a:r>
            <a:r>
              <a:rPr lang="en-US" sz="2800" dirty="0" smtClean="0">
                <a:solidFill>
                  <a:srgbClr val="000000"/>
                </a:solidFill>
                <a:latin typeface="Arial"/>
                <a:cs typeface="Arial"/>
              </a:rPr>
              <a:t> mRNA abundance</a:t>
            </a:r>
            <a:endParaRPr lang="en-US" sz="2800" dirty="0">
              <a:solidFill>
                <a:srgbClr val="000000"/>
              </a:solidFill>
              <a:latin typeface="Arial"/>
              <a:cs typeface="Arial"/>
            </a:endParaRPr>
          </a:p>
        </p:txBody>
      </p:sp>
      <p:cxnSp>
        <p:nvCxnSpPr>
          <p:cNvPr id="6" name="Straight Connector 5"/>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672019174"/>
              </p:ext>
            </p:extLst>
          </p:nvPr>
        </p:nvGraphicFramePr>
        <p:xfrm>
          <a:off x="3505200" y="1524000"/>
          <a:ext cx="2410691"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51346171"/>
              </p:ext>
            </p:extLst>
          </p:nvPr>
        </p:nvGraphicFramePr>
        <p:xfrm>
          <a:off x="5943600" y="1524000"/>
          <a:ext cx="2373612"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600200" y="5029200"/>
            <a:ext cx="6429965" cy="923330"/>
          </a:xfrm>
          <a:prstGeom prst="rect">
            <a:avLst/>
          </a:prstGeom>
          <a:noFill/>
        </p:spPr>
        <p:txBody>
          <a:bodyPr wrap="none" rtlCol="0">
            <a:spAutoFit/>
          </a:bodyPr>
          <a:lstStyle/>
          <a:p>
            <a:r>
              <a:rPr lang="en-US" b="1" dirty="0" smtClean="0">
                <a:latin typeface="+mn-lt"/>
              </a:rPr>
              <a:t>N=3 males and 3 females per treatment, all </a:t>
            </a:r>
            <a:r>
              <a:rPr lang="en-US" b="1" dirty="0" err="1" smtClean="0">
                <a:latin typeface="+mn-lt"/>
              </a:rPr>
              <a:t>wildtype</a:t>
            </a:r>
            <a:r>
              <a:rPr lang="en-US" b="1" dirty="0" smtClean="0">
                <a:latin typeface="+mn-lt"/>
              </a:rPr>
              <a:t> mice</a:t>
            </a:r>
          </a:p>
          <a:p>
            <a:r>
              <a:rPr lang="en-US" b="1" dirty="0" smtClean="0">
                <a:latin typeface="+mn-lt"/>
              </a:rPr>
              <a:t>250 </a:t>
            </a:r>
            <a:r>
              <a:rPr lang="en-US" b="1" dirty="0" smtClean="0">
                <a:latin typeface="Symbol" charset="2"/>
                <a:cs typeface="Symbol" charset="2"/>
              </a:rPr>
              <a:t>m</a:t>
            </a:r>
            <a:r>
              <a:rPr lang="en-US" b="1" dirty="0" smtClean="0">
                <a:latin typeface="+mn-lt"/>
              </a:rPr>
              <a:t>g ASO treated for 7 days</a:t>
            </a:r>
          </a:p>
          <a:p>
            <a:r>
              <a:rPr lang="en-US" b="1" dirty="0" err="1" smtClean="0">
                <a:latin typeface="+mn-lt"/>
              </a:rPr>
              <a:t>qPCR</a:t>
            </a:r>
            <a:endParaRPr lang="en-US" b="1" dirty="0">
              <a:latin typeface="+mn-lt"/>
            </a:endParaRPr>
          </a:p>
        </p:txBody>
      </p:sp>
    </p:spTree>
    <p:extLst>
      <p:ext uri="{BB962C8B-B14F-4D97-AF65-F5344CB8AC3E}">
        <p14:creationId xmlns:p14="http://schemas.microsoft.com/office/powerpoint/2010/main" val="20512356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76200" y="0"/>
            <a:ext cx="8915400" cy="990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chemeClr val="bg1"/>
                </a:solidFill>
                <a:latin typeface="+mn-lt"/>
                <a:ea typeface="ＭＳ Ｐゴシック" pitchFamily="-80" charset="-128"/>
                <a:cs typeface="Cantarell Bold"/>
              </a:rPr>
              <a:t>MOE antisense oligonucleotide (ASO) structure and action</a:t>
            </a:r>
          </a:p>
        </p:txBody>
      </p:sp>
      <p:sp>
        <p:nvSpPr>
          <p:cNvPr id="17" name="Freeform 16"/>
          <p:cNvSpPr/>
          <p:nvPr/>
        </p:nvSpPr>
        <p:spPr>
          <a:xfrm>
            <a:off x="5688155" y="2723773"/>
            <a:ext cx="2330450" cy="28164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450" h="211231">
                <a:moveTo>
                  <a:pt x="0" y="134798"/>
                </a:moveTo>
                <a:cubicBezTo>
                  <a:pt x="110066" y="61773"/>
                  <a:pt x="220133" y="-11252"/>
                  <a:pt x="330200" y="1448"/>
                </a:cubicBezTo>
                <a:cubicBezTo>
                  <a:pt x="440267" y="14148"/>
                  <a:pt x="546100" y="203590"/>
                  <a:pt x="660400" y="210998"/>
                </a:cubicBezTo>
                <a:cubicBezTo>
                  <a:pt x="774700" y="218406"/>
                  <a:pt x="899583" y="46956"/>
                  <a:pt x="1016000" y="45898"/>
                </a:cubicBezTo>
                <a:cubicBezTo>
                  <a:pt x="1132417" y="44840"/>
                  <a:pt x="1228725" y="198298"/>
                  <a:pt x="1358900" y="204648"/>
                </a:cubicBezTo>
                <a:cubicBezTo>
                  <a:pt x="1489075" y="210998"/>
                  <a:pt x="1635125" y="94581"/>
                  <a:pt x="1797050" y="83998"/>
                </a:cubicBezTo>
                <a:cubicBezTo>
                  <a:pt x="1958975" y="73415"/>
                  <a:pt x="2330450" y="141148"/>
                  <a:pt x="2330450" y="141148"/>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7955236" y="2702544"/>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mRNA</a:t>
            </a:r>
            <a:endParaRPr lang="en-US" sz="1400" b="1" dirty="0">
              <a:solidFill>
                <a:srgbClr val="000000"/>
              </a:solidFill>
              <a:latin typeface="Arial"/>
              <a:cs typeface="Arial"/>
            </a:endParaRPr>
          </a:p>
        </p:txBody>
      </p:sp>
      <p:sp>
        <p:nvSpPr>
          <p:cNvPr id="19" name="TextBox 18"/>
          <p:cNvSpPr txBox="1"/>
          <p:nvPr/>
        </p:nvSpPr>
        <p:spPr>
          <a:xfrm>
            <a:off x="6913705" y="3022037"/>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ASO</a:t>
            </a:r>
            <a:endParaRPr lang="en-US" sz="1400" b="1" dirty="0">
              <a:solidFill>
                <a:srgbClr val="000000"/>
              </a:solidFill>
              <a:latin typeface="Arial"/>
              <a:cs typeface="Arial"/>
            </a:endParaRPr>
          </a:p>
        </p:txBody>
      </p:sp>
      <p:cxnSp>
        <p:nvCxnSpPr>
          <p:cNvPr id="20" name="Straight Arrow Connector 19"/>
          <p:cNvCxnSpPr/>
          <p:nvPr/>
        </p:nvCxnSpPr>
        <p:spPr bwMode="auto">
          <a:xfrm>
            <a:off x="6685106" y="3225237"/>
            <a:ext cx="20495" cy="1626164"/>
          </a:xfrm>
          <a:prstGeom prst="straightConnector1">
            <a:avLst/>
          </a:prstGeom>
          <a:solidFill>
            <a:schemeClr val="accent1"/>
          </a:solidFill>
          <a:ln w="38100" cap="flat" cmpd="sng" algn="ctr">
            <a:solidFill>
              <a:srgbClr val="000000"/>
            </a:solidFill>
            <a:prstDash val="solid"/>
            <a:round/>
            <a:headEnd type="none" w="sm" len="sm"/>
            <a:tailEnd type="arrow"/>
          </a:ln>
          <a:effectLst/>
        </p:spPr>
      </p:cxnSp>
      <p:sp>
        <p:nvSpPr>
          <p:cNvPr id="21" name="Freeform 20"/>
          <p:cNvSpPr/>
          <p:nvPr/>
        </p:nvSpPr>
        <p:spPr>
          <a:xfrm>
            <a:off x="5042659" y="4975619"/>
            <a:ext cx="330200" cy="238643"/>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Lst>
            <a:ahLst/>
            <a:cxnLst>
              <a:cxn ang="0">
                <a:pos x="connsiteX0" y="connsiteY0"/>
              </a:cxn>
              <a:cxn ang="0">
                <a:pos x="connsiteX1" y="connsiteY1"/>
              </a:cxn>
            </a:cxnLst>
            <a:rect l="l" t="t" r="r" b="b"/>
            <a:pathLst>
              <a:path w="330200" h="178982">
                <a:moveTo>
                  <a:pt x="0" y="178982"/>
                </a:moveTo>
                <a:cubicBezTo>
                  <a:pt x="129116" y="-1993"/>
                  <a:pt x="208492" y="-44326"/>
                  <a:pt x="330200" y="45632"/>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Freeform 21"/>
          <p:cNvSpPr/>
          <p:nvPr/>
        </p:nvSpPr>
        <p:spPr>
          <a:xfrm rot="20554228">
            <a:off x="6884959" y="5332843"/>
            <a:ext cx="1028700" cy="27971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a:xfrm>
            <a:off x="5378293" y="5034532"/>
            <a:ext cx="971550" cy="162697"/>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000250"/>
              <a:gd name="connsiteY0" fmla="*/ 0 h 209783"/>
              <a:gd name="connsiteX1" fmla="*/ 330200 w 2000250"/>
              <a:gd name="connsiteY1" fmla="*/ 209550 h 209783"/>
              <a:gd name="connsiteX2" fmla="*/ 685800 w 2000250"/>
              <a:gd name="connsiteY2" fmla="*/ 44450 h 209783"/>
              <a:gd name="connsiteX3" fmla="*/ 1028700 w 2000250"/>
              <a:gd name="connsiteY3" fmla="*/ 203200 h 209783"/>
              <a:gd name="connsiteX4" fmla="*/ 1466850 w 2000250"/>
              <a:gd name="connsiteY4" fmla="*/ 82550 h 209783"/>
              <a:gd name="connsiteX5" fmla="*/ 2000250 w 2000250"/>
              <a:gd name="connsiteY5" fmla="*/ 139700 h 209783"/>
              <a:gd name="connsiteX0" fmla="*/ 0 w 1670050"/>
              <a:gd name="connsiteY0" fmla="*/ 165106 h 165339"/>
              <a:gd name="connsiteX1" fmla="*/ 355600 w 1670050"/>
              <a:gd name="connsiteY1" fmla="*/ 6 h 165339"/>
              <a:gd name="connsiteX2" fmla="*/ 698500 w 1670050"/>
              <a:gd name="connsiteY2" fmla="*/ 158756 h 165339"/>
              <a:gd name="connsiteX3" fmla="*/ 1136650 w 1670050"/>
              <a:gd name="connsiteY3" fmla="*/ 38106 h 165339"/>
              <a:gd name="connsiteX4" fmla="*/ 1670050 w 1670050"/>
              <a:gd name="connsiteY4" fmla="*/ 95256 h 165339"/>
              <a:gd name="connsiteX0" fmla="*/ 0 w 1314450"/>
              <a:gd name="connsiteY0" fmla="*/ 6 h 159006"/>
              <a:gd name="connsiteX1" fmla="*/ 342900 w 1314450"/>
              <a:gd name="connsiteY1" fmla="*/ 158756 h 159006"/>
              <a:gd name="connsiteX2" fmla="*/ 781050 w 1314450"/>
              <a:gd name="connsiteY2" fmla="*/ 38106 h 159006"/>
              <a:gd name="connsiteX3" fmla="*/ 1314450 w 1314450"/>
              <a:gd name="connsiteY3" fmla="*/ 95256 h 159006"/>
              <a:gd name="connsiteX0" fmla="*/ 0 w 971550"/>
              <a:gd name="connsiteY0" fmla="*/ 121773 h 122023"/>
              <a:gd name="connsiteX1" fmla="*/ 438150 w 971550"/>
              <a:gd name="connsiteY1" fmla="*/ 1123 h 122023"/>
              <a:gd name="connsiteX2" fmla="*/ 971550 w 971550"/>
              <a:gd name="connsiteY2" fmla="*/ 58273 h 122023"/>
            </a:gdLst>
            <a:ahLst/>
            <a:cxnLst>
              <a:cxn ang="0">
                <a:pos x="connsiteX0" y="connsiteY0"/>
              </a:cxn>
              <a:cxn ang="0">
                <a:pos x="connsiteX1" y="connsiteY1"/>
              </a:cxn>
              <a:cxn ang="0">
                <a:pos x="connsiteX2" y="connsiteY2"/>
              </a:cxn>
            </a:cxnLst>
            <a:rect l="l" t="t" r="r" b="b"/>
            <a:pathLst>
              <a:path w="971550" h="122023">
                <a:moveTo>
                  <a:pt x="0" y="121773"/>
                </a:moveTo>
                <a:cubicBezTo>
                  <a:pt x="130175" y="128123"/>
                  <a:pt x="276225" y="11706"/>
                  <a:pt x="438150" y="1123"/>
                </a:cubicBezTo>
                <a:cubicBezTo>
                  <a:pt x="600075" y="-9460"/>
                  <a:pt x="971550" y="58273"/>
                  <a:pt x="971550" y="58273"/>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a:xfrm>
            <a:off x="5302093" y="5339331"/>
            <a:ext cx="228600" cy="1016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5" name="Freeform 24"/>
          <p:cNvSpPr/>
          <p:nvPr/>
        </p:nvSpPr>
        <p:spPr>
          <a:xfrm rot="4157432">
            <a:off x="5337590" y="5543212"/>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6" name="Freeform 25"/>
          <p:cNvSpPr/>
          <p:nvPr/>
        </p:nvSpPr>
        <p:spPr>
          <a:xfrm rot="3315073">
            <a:off x="5690359" y="5567931"/>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7" name="Freeform 26"/>
          <p:cNvSpPr/>
          <p:nvPr/>
        </p:nvSpPr>
        <p:spPr>
          <a:xfrm rot="3174430">
            <a:off x="5584210" y="5344371"/>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28" name="Straight Connector 27"/>
          <p:cNvCxnSpPr/>
          <p:nvPr/>
        </p:nvCxnSpPr>
        <p:spPr bwMode="auto">
          <a:xfrm flipV="1">
            <a:off x="6037402" y="273416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9" name="Straight Connector 28"/>
          <p:cNvCxnSpPr/>
          <p:nvPr/>
        </p:nvCxnSpPr>
        <p:spPr bwMode="auto">
          <a:xfrm flipV="1">
            <a:off x="6083971" y="276238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0" name="Straight Connector 29"/>
          <p:cNvCxnSpPr/>
          <p:nvPr/>
        </p:nvCxnSpPr>
        <p:spPr bwMode="auto">
          <a:xfrm flipV="1">
            <a:off x="6134773" y="28075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1" name="Straight Connector 30"/>
          <p:cNvCxnSpPr/>
          <p:nvPr/>
        </p:nvCxnSpPr>
        <p:spPr bwMode="auto">
          <a:xfrm flipV="1">
            <a:off x="6177103" y="288657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2" name="Straight Connector 31"/>
          <p:cNvCxnSpPr/>
          <p:nvPr/>
        </p:nvCxnSpPr>
        <p:spPr bwMode="auto">
          <a:xfrm flipV="1">
            <a:off x="6223672" y="291479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3" name="Straight Connector 32"/>
          <p:cNvCxnSpPr/>
          <p:nvPr/>
        </p:nvCxnSpPr>
        <p:spPr bwMode="auto">
          <a:xfrm flipV="1">
            <a:off x="6274474" y="297124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4" name="Straight Connector 33"/>
          <p:cNvCxnSpPr/>
          <p:nvPr/>
        </p:nvCxnSpPr>
        <p:spPr bwMode="auto">
          <a:xfrm flipV="1">
            <a:off x="6761305" y="279626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5" name="Straight Connector 34"/>
          <p:cNvCxnSpPr/>
          <p:nvPr/>
        </p:nvCxnSpPr>
        <p:spPr bwMode="auto">
          <a:xfrm flipV="1">
            <a:off x="6807874" y="282448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6" name="Straight Connector 35"/>
          <p:cNvCxnSpPr/>
          <p:nvPr/>
        </p:nvCxnSpPr>
        <p:spPr bwMode="auto">
          <a:xfrm flipV="1">
            <a:off x="6858676" y="288092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7" name="Straight Connector 36"/>
          <p:cNvCxnSpPr/>
          <p:nvPr/>
        </p:nvCxnSpPr>
        <p:spPr bwMode="auto">
          <a:xfrm flipV="1">
            <a:off x="6901006" y="293173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8" name="Straight Connector 37"/>
          <p:cNvCxnSpPr/>
          <p:nvPr/>
        </p:nvCxnSpPr>
        <p:spPr bwMode="auto">
          <a:xfrm flipV="1">
            <a:off x="6947575" y="295995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9" name="Straight Connector 38"/>
          <p:cNvCxnSpPr/>
          <p:nvPr/>
        </p:nvCxnSpPr>
        <p:spPr bwMode="auto">
          <a:xfrm flipV="1">
            <a:off x="6998377" y="299382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0" name="Straight Connector 39"/>
          <p:cNvCxnSpPr/>
          <p:nvPr/>
        </p:nvCxnSpPr>
        <p:spPr bwMode="auto">
          <a:xfrm flipV="1">
            <a:off x="6321043" y="30107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1" name="Straight Connector 40"/>
          <p:cNvCxnSpPr/>
          <p:nvPr/>
        </p:nvCxnSpPr>
        <p:spPr bwMode="auto">
          <a:xfrm flipV="1">
            <a:off x="6367606" y="30107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2" name="Straight Connector 41"/>
          <p:cNvCxnSpPr/>
          <p:nvPr/>
        </p:nvCxnSpPr>
        <p:spPr bwMode="auto">
          <a:xfrm flipV="1">
            <a:off x="6418408" y="300510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3" name="Straight Connector 42"/>
          <p:cNvCxnSpPr/>
          <p:nvPr/>
        </p:nvCxnSpPr>
        <p:spPr bwMode="auto">
          <a:xfrm flipV="1">
            <a:off x="6464971" y="2965596"/>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4" name="Straight Connector 43"/>
          <p:cNvCxnSpPr/>
          <p:nvPr/>
        </p:nvCxnSpPr>
        <p:spPr bwMode="auto">
          <a:xfrm flipV="1">
            <a:off x="6511540" y="2920436"/>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5" name="Straight Connector 44"/>
          <p:cNvCxnSpPr/>
          <p:nvPr/>
        </p:nvCxnSpPr>
        <p:spPr bwMode="auto">
          <a:xfrm flipV="1">
            <a:off x="6558103" y="286398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6" name="Straight Connector 45"/>
          <p:cNvCxnSpPr/>
          <p:nvPr/>
        </p:nvCxnSpPr>
        <p:spPr bwMode="auto">
          <a:xfrm flipV="1">
            <a:off x="6608905" y="283012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7" name="Straight Connector 46"/>
          <p:cNvCxnSpPr/>
          <p:nvPr/>
        </p:nvCxnSpPr>
        <p:spPr bwMode="auto">
          <a:xfrm flipV="1">
            <a:off x="6655474" y="28075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8" name="Straight Connector 47"/>
          <p:cNvCxnSpPr/>
          <p:nvPr/>
        </p:nvCxnSpPr>
        <p:spPr bwMode="auto">
          <a:xfrm flipV="1">
            <a:off x="6706270" y="278497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49" name="Freeform 48"/>
          <p:cNvSpPr/>
          <p:nvPr/>
        </p:nvSpPr>
        <p:spPr>
          <a:xfrm>
            <a:off x="6024705" y="2920437"/>
            <a:ext cx="1028700" cy="27971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0" name="TextBox 49"/>
          <p:cNvSpPr txBox="1"/>
          <p:nvPr/>
        </p:nvSpPr>
        <p:spPr>
          <a:xfrm>
            <a:off x="5334001" y="1498600"/>
            <a:ext cx="2904273" cy="369332"/>
          </a:xfrm>
          <a:prstGeom prst="rect">
            <a:avLst/>
          </a:prstGeom>
          <a:noFill/>
        </p:spPr>
        <p:txBody>
          <a:bodyPr wrap="none" rtlCol="0">
            <a:spAutoFit/>
          </a:bodyPr>
          <a:lstStyle/>
          <a:p>
            <a:r>
              <a:rPr lang="en-US" b="1" dirty="0" smtClean="0">
                <a:solidFill>
                  <a:srgbClr val="000000"/>
                </a:solidFill>
                <a:latin typeface="Arial"/>
                <a:cs typeface="Arial"/>
              </a:rPr>
              <a:t>ASOs stimulate </a:t>
            </a:r>
            <a:r>
              <a:rPr lang="en-US" b="1" dirty="0" err="1" smtClean="0">
                <a:solidFill>
                  <a:srgbClr val="000000"/>
                </a:solidFill>
                <a:latin typeface="Arial"/>
                <a:cs typeface="Arial"/>
              </a:rPr>
              <a:t>RNase</a:t>
            </a:r>
            <a:r>
              <a:rPr lang="en-US" b="1" dirty="0" smtClean="0">
                <a:solidFill>
                  <a:srgbClr val="000000"/>
                </a:solidFill>
                <a:latin typeface="Arial"/>
                <a:cs typeface="Arial"/>
              </a:rPr>
              <a:t> H</a:t>
            </a:r>
          </a:p>
        </p:txBody>
      </p:sp>
      <p:sp>
        <p:nvSpPr>
          <p:cNvPr id="51" name="Rectangle 50"/>
          <p:cNvSpPr/>
          <p:nvPr/>
        </p:nvSpPr>
        <p:spPr bwMode="auto">
          <a:xfrm>
            <a:off x="6304105" y="3820143"/>
            <a:ext cx="838200" cy="304800"/>
          </a:xfrm>
          <a:prstGeom prst="rect">
            <a:avLst/>
          </a:prstGeom>
          <a:solidFill>
            <a:schemeClr val="tx2"/>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2" name="TextBox 51"/>
          <p:cNvSpPr txBox="1"/>
          <p:nvPr/>
        </p:nvSpPr>
        <p:spPr>
          <a:xfrm>
            <a:off x="6075505" y="3759983"/>
            <a:ext cx="1295400" cy="307777"/>
          </a:xfrm>
          <a:prstGeom prst="rect">
            <a:avLst/>
          </a:prstGeom>
          <a:noFill/>
        </p:spPr>
        <p:txBody>
          <a:bodyPr wrap="square" rtlCol="0">
            <a:spAutoFit/>
          </a:bodyPr>
          <a:lstStyle/>
          <a:p>
            <a:pPr algn="ctr"/>
            <a:r>
              <a:rPr lang="en-US" sz="1400" b="1" dirty="0" err="1" smtClean="0">
                <a:solidFill>
                  <a:srgbClr val="000000"/>
                </a:solidFill>
                <a:latin typeface="Arial"/>
                <a:cs typeface="Arial"/>
              </a:rPr>
              <a:t>RNase</a:t>
            </a:r>
            <a:r>
              <a:rPr lang="en-US" sz="1400" b="1" dirty="0" smtClean="0">
                <a:solidFill>
                  <a:srgbClr val="000000"/>
                </a:solidFill>
                <a:latin typeface="Arial"/>
                <a:cs typeface="Arial"/>
              </a:rPr>
              <a:t> H</a:t>
            </a:r>
            <a:endParaRPr lang="en-US" sz="1400" b="1" dirty="0">
              <a:solidFill>
                <a:srgbClr val="000000"/>
              </a:solidFill>
              <a:latin typeface="Arial"/>
              <a:cs typeface="Arial"/>
            </a:endParaRPr>
          </a:p>
        </p:txBody>
      </p:sp>
      <p:sp>
        <p:nvSpPr>
          <p:cNvPr id="53" name="TextBox 52"/>
          <p:cNvSpPr txBox="1"/>
          <p:nvPr/>
        </p:nvSpPr>
        <p:spPr>
          <a:xfrm>
            <a:off x="7239000" y="4851401"/>
            <a:ext cx="1295400" cy="307777"/>
          </a:xfrm>
          <a:prstGeom prst="rect">
            <a:avLst/>
          </a:prstGeom>
          <a:noFill/>
        </p:spPr>
        <p:txBody>
          <a:bodyPr wrap="square" rtlCol="0">
            <a:spAutoFit/>
          </a:bodyPr>
          <a:lstStyle/>
          <a:p>
            <a:pPr algn="ctr"/>
            <a:r>
              <a:rPr lang="en-US" sz="1400" b="1" dirty="0" smtClean="0">
                <a:solidFill>
                  <a:srgbClr val="000000"/>
                </a:solidFill>
                <a:latin typeface="Arial"/>
                <a:cs typeface="Arial"/>
              </a:rPr>
              <a:t>Intact ASO</a:t>
            </a:r>
            <a:endParaRPr lang="en-US" sz="1400" b="1" dirty="0">
              <a:solidFill>
                <a:srgbClr val="000000"/>
              </a:solidFill>
              <a:latin typeface="Arial"/>
              <a:cs typeface="Arial"/>
            </a:endParaRPr>
          </a:p>
        </p:txBody>
      </p:sp>
      <p:sp>
        <p:nvSpPr>
          <p:cNvPr id="54" name="TextBox 53"/>
          <p:cNvSpPr txBox="1"/>
          <p:nvPr/>
        </p:nvSpPr>
        <p:spPr>
          <a:xfrm>
            <a:off x="4724400" y="4343401"/>
            <a:ext cx="1524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Cleaved mRNA</a:t>
            </a:r>
            <a:endParaRPr lang="en-US" sz="1400" b="1" dirty="0">
              <a:solidFill>
                <a:srgbClr val="000000"/>
              </a:solidFill>
              <a:latin typeface="Arial"/>
              <a:cs typeface="Arial"/>
            </a:endParaRPr>
          </a:p>
        </p:txBody>
      </p:sp>
      <p:sp>
        <p:nvSpPr>
          <p:cNvPr id="55" name="TextBox 54"/>
          <p:cNvSpPr txBox="1"/>
          <p:nvPr/>
        </p:nvSpPr>
        <p:spPr>
          <a:xfrm>
            <a:off x="1095520" y="2729656"/>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2’-</a:t>
            </a:r>
            <a:r>
              <a:rPr lang="en-US" sz="1400" b="1" i="1" dirty="0" smtClean="0">
                <a:solidFill>
                  <a:srgbClr val="000000"/>
                </a:solidFill>
                <a:latin typeface="Arial"/>
                <a:cs typeface="Arial"/>
              </a:rPr>
              <a:t>O</a:t>
            </a:r>
            <a:r>
              <a:rPr lang="en-US" sz="1400" b="1" dirty="0" smtClean="0">
                <a:solidFill>
                  <a:srgbClr val="000000"/>
                </a:solidFill>
                <a:latin typeface="Arial"/>
                <a:cs typeface="Arial"/>
              </a:rPr>
              <a:t>-methoxyethyl (MOE)</a:t>
            </a:r>
            <a:endParaRPr lang="en-US" sz="1400" b="1" dirty="0">
              <a:solidFill>
                <a:srgbClr val="000000"/>
              </a:solidFill>
              <a:latin typeface="Arial"/>
              <a:cs typeface="Arial"/>
            </a:endParaRPr>
          </a:p>
        </p:txBody>
      </p:sp>
      <p:sp>
        <p:nvSpPr>
          <p:cNvPr id="10" name="Rectangle 9"/>
          <p:cNvSpPr/>
          <p:nvPr/>
        </p:nvSpPr>
        <p:spPr bwMode="auto">
          <a:xfrm>
            <a:off x="1447801" y="1666084"/>
            <a:ext cx="5334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1981201" y="1666084"/>
            <a:ext cx="9906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2971801" y="1666084"/>
            <a:ext cx="5334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8" name="TextBox 57"/>
          <p:cNvSpPr txBox="1"/>
          <p:nvPr/>
        </p:nvSpPr>
        <p:spPr>
          <a:xfrm>
            <a:off x="1405924" y="1632446"/>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59" name="TextBox 58"/>
          <p:cNvSpPr txBox="1"/>
          <p:nvPr/>
        </p:nvSpPr>
        <p:spPr>
          <a:xfrm>
            <a:off x="2941365" y="1636415"/>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60" name="TextBox 59"/>
          <p:cNvSpPr txBox="1"/>
          <p:nvPr/>
        </p:nvSpPr>
        <p:spPr>
          <a:xfrm>
            <a:off x="2255565" y="1631560"/>
            <a:ext cx="609600" cy="307777"/>
          </a:xfrm>
          <a:prstGeom prst="rect">
            <a:avLst/>
          </a:prstGeom>
          <a:noFill/>
        </p:spPr>
        <p:txBody>
          <a:bodyPr wrap="square" rtlCol="0">
            <a:spAutoFit/>
          </a:bodyPr>
          <a:lstStyle/>
          <a:p>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sp>
        <p:nvSpPr>
          <p:cNvPr id="61" name="TextBox 60"/>
          <p:cNvSpPr txBox="1"/>
          <p:nvPr/>
        </p:nvSpPr>
        <p:spPr>
          <a:xfrm>
            <a:off x="1428806" y="1915057"/>
            <a:ext cx="2457395" cy="307777"/>
          </a:xfrm>
          <a:prstGeom prst="rect">
            <a:avLst/>
          </a:prstGeom>
          <a:noFill/>
        </p:spPr>
        <p:txBody>
          <a:bodyPr wrap="square" rtlCol="0">
            <a:spAutoFit/>
          </a:bodyPr>
          <a:lstStyle/>
          <a:p>
            <a:r>
              <a:rPr lang="en-US" sz="1400" b="1" dirty="0">
                <a:solidFill>
                  <a:srgbClr val="000000"/>
                </a:solidFill>
                <a:latin typeface="Arial"/>
                <a:cs typeface="Arial"/>
              </a:rPr>
              <a:t>5</a:t>
            </a:r>
            <a:r>
              <a:rPr lang="en-US" sz="800" b="1" dirty="0">
                <a:solidFill>
                  <a:srgbClr val="000000"/>
                </a:solidFill>
                <a:latin typeface="Arial"/>
                <a:cs typeface="Arial"/>
              </a:rPr>
              <a:t> </a:t>
            </a:r>
            <a:r>
              <a:rPr lang="en-US" sz="1400" b="1" dirty="0" err="1">
                <a:solidFill>
                  <a:srgbClr val="000000"/>
                </a:solidFill>
                <a:latin typeface="Arial"/>
                <a:cs typeface="Arial"/>
              </a:rPr>
              <a:t>bp</a:t>
            </a:r>
            <a:r>
              <a:rPr lang="en-US" sz="1400" b="1" dirty="0" smtClean="0">
                <a:solidFill>
                  <a:srgbClr val="000000"/>
                </a:solidFill>
                <a:latin typeface="Arial"/>
                <a:cs typeface="Arial"/>
              </a:rPr>
              <a:t>        10</a:t>
            </a:r>
            <a:r>
              <a:rPr lang="en-US" sz="800" b="1" dirty="0" smtClean="0">
                <a:solidFill>
                  <a:srgbClr val="000000"/>
                </a:solidFill>
                <a:latin typeface="Arial"/>
                <a:cs typeface="Arial"/>
              </a:rPr>
              <a:t> </a:t>
            </a:r>
            <a:r>
              <a:rPr lang="en-US" sz="1400" b="1" dirty="0" err="1">
                <a:solidFill>
                  <a:srgbClr val="000000"/>
                </a:solidFill>
                <a:latin typeface="Arial"/>
                <a:cs typeface="Arial"/>
              </a:rPr>
              <a:t>bp</a:t>
            </a:r>
            <a:r>
              <a:rPr lang="en-US" sz="1400" b="1" dirty="0">
                <a:solidFill>
                  <a:srgbClr val="000000"/>
                </a:solidFill>
                <a:latin typeface="Arial"/>
                <a:cs typeface="Arial"/>
              </a:rPr>
              <a:t>       </a:t>
            </a:r>
            <a:r>
              <a:rPr lang="en-US" sz="1400" b="1" dirty="0" smtClean="0">
                <a:solidFill>
                  <a:srgbClr val="000000"/>
                </a:solidFill>
                <a:latin typeface="Arial"/>
                <a:cs typeface="Arial"/>
              </a:rPr>
              <a:t>5</a:t>
            </a:r>
            <a:r>
              <a:rPr lang="en-US" sz="800" b="1" dirty="0" smtClean="0">
                <a:solidFill>
                  <a:srgbClr val="000000"/>
                </a:solidFill>
                <a:latin typeface="Arial"/>
                <a:cs typeface="Arial"/>
              </a:rPr>
              <a:t> </a:t>
            </a:r>
            <a:r>
              <a:rPr lang="en-US" sz="1400" b="1" dirty="0" err="1" smtClean="0">
                <a:solidFill>
                  <a:srgbClr val="000000"/>
                </a:solidFill>
                <a:latin typeface="Arial"/>
                <a:cs typeface="Arial"/>
              </a:rPr>
              <a:t>bp</a:t>
            </a:r>
            <a:endParaRPr lang="en-US" sz="1400" b="1" dirty="0">
              <a:solidFill>
                <a:srgbClr val="000000"/>
              </a:solidFill>
              <a:latin typeface="Arial"/>
              <a:cs typeface="Arial"/>
            </a:endParaRPr>
          </a:p>
        </p:txBody>
      </p:sp>
      <p:sp>
        <p:nvSpPr>
          <p:cNvPr id="62" name="TextBox 61"/>
          <p:cNvSpPr txBox="1"/>
          <p:nvPr/>
        </p:nvSpPr>
        <p:spPr>
          <a:xfrm>
            <a:off x="1295401" y="1245660"/>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“MOE</a:t>
            </a:r>
            <a:r>
              <a:rPr lang="en-US" sz="1400" b="1" dirty="0">
                <a:solidFill>
                  <a:srgbClr val="000000"/>
                </a:solidFill>
                <a:latin typeface="Arial"/>
                <a:cs typeface="Arial"/>
              </a:rPr>
              <a:t> </a:t>
            </a:r>
            <a:r>
              <a:rPr lang="en-US" sz="1400" b="1" dirty="0" err="1" smtClean="0">
                <a:solidFill>
                  <a:srgbClr val="000000"/>
                </a:solidFill>
                <a:latin typeface="Arial"/>
                <a:cs typeface="Arial"/>
              </a:rPr>
              <a:t>Gapmer</a:t>
            </a: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grpSp>
        <p:nvGrpSpPr>
          <p:cNvPr id="145" name="Group 144"/>
          <p:cNvGrpSpPr/>
          <p:nvPr/>
        </p:nvGrpSpPr>
        <p:grpSpPr>
          <a:xfrm>
            <a:off x="494720" y="3428999"/>
            <a:ext cx="3620080" cy="2579113"/>
            <a:chOff x="76200" y="2713796"/>
            <a:chExt cx="3620080" cy="1944688"/>
          </a:xfrm>
        </p:grpSpPr>
        <p:sp>
          <p:nvSpPr>
            <p:cNvPr id="11" name="Regular Pentagon 10"/>
            <p:cNvSpPr/>
            <p:nvPr/>
          </p:nvSpPr>
          <p:spPr bwMode="auto">
            <a:xfrm>
              <a:off x="1355724" y="2847975"/>
              <a:ext cx="762000" cy="609600"/>
            </a:xfrm>
            <a:prstGeom prst="pentagon">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898524" y="4067175"/>
              <a:ext cx="152400" cy="76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5" name="Isosceles Triangle 14"/>
            <p:cNvSpPr/>
            <p:nvPr/>
          </p:nvSpPr>
          <p:spPr bwMode="auto">
            <a:xfrm rot="14497365">
              <a:off x="2184799" y="2927657"/>
              <a:ext cx="45719" cy="208608"/>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4" name="Isosceles Triangle 63"/>
            <p:cNvSpPr/>
            <p:nvPr/>
          </p:nvSpPr>
          <p:spPr bwMode="auto">
            <a:xfrm rot="6777364">
              <a:off x="1239357" y="2947970"/>
              <a:ext cx="60493" cy="190274"/>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79" name="Group 78"/>
            <p:cNvGrpSpPr/>
            <p:nvPr/>
          </p:nvGrpSpPr>
          <p:grpSpPr>
            <a:xfrm>
              <a:off x="1981200" y="3486150"/>
              <a:ext cx="111125" cy="130175"/>
              <a:chOff x="3749676" y="3362325"/>
              <a:chExt cx="111125" cy="130175"/>
            </a:xfrm>
          </p:grpSpPr>
          <p:cxnSp>
            <p:nvCxnSpPr>
              <p:cNvPr id="65" name="Straight Connector 64"/>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69" name="Straight Connector 68"/>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70" name="Straight Connector 69"/>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71" name="Straight Connector 70"/>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80" name="Group 79"/>
            <p:cNvGrpSpPr/>
            <p:nvPr/>
          </p:nvGrpSpPr>
          <p:grpSpPr>
            <a:xfrm rot="3920989">
              <a:off x="1379756" y="3482834"/>
              <a:ext cx="111125" cy="130175"/>
              <a:chOff x="3749676" y="3362325"/>
              <a:chExt cx="111125" cy="130175"/>
            </a:xfrm>
          </p:grpSpPr>
          <p:cxnSp>
            <p:nvCxnSpPr>
              <p:cNvPr id="81" name="Straight Connector 80"/>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2" name="Straight Connector 81"/>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3" name="Straight Connector 82"/>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4" name="Straight Connector 83"/>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sp>
          <p:nvSpPr>
            <p:cNvPr id="85" name="TextBox 84"/>
            <p:cNvSpPr txBox="1"/>
            <p:nvPr/>
          </p:nvSpPr>
          <p:spPr>
            <a:xfrm>
              <a:off x="1949449" y="3536950"/>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86" name="TextBox 85"/>
            <p:cNvSpPr txBox="1"/>
            <p:nvPr/>
          </p:nvSpPr>
          <p:spPr>
            <a:xfrm>
              <a:off x="1174749" y="3514725"/>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cxnSp>
          <p:nvCxnSpPr>
            <p:cNvPr id="87" name="Straight Connector 86"/>
            <p:cNvCxnSpPr/>
            <p:nvPr/>
          </p:nvCxnSpPr>
          <p:spPr bwMode="auto">
            <a:xfrm flipV="1">
              <a:off x="1203324" y="3762375"/>
              <a:ext cx="7620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89" name="TextBox 88"/>
            <p:cNvSpPr txBox="1"/>
            <p:nvPr/>
          </p:nvSpPr>
          <p:spPr>
            <a:xfrm>
              <a:off x="993774" y="3841750"/>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P</a:t>
              </a:r>
              <a:endParaRPr lang="en-US" sz="1400" b="1" dirty="0">
                <a:solidFill>
                  <a:srgbClr val="000000"/>
                </a:solidFill>
                <a:latin typeface="Arial"/>
                <a:cs typeface="Arial"/>
              </a:endParaRPr>
            </a:p>
          </p:txBody>
        </p:sp>
        <p:sp>
          <p:nvSpPr>
            <p:cNvPr id="90" name="TextBox 89"/>
            <p:cNvSpPr txBox="1"/>
            <p:nvPr/>
          </p:nvSpPr>
          <p:spPr>
            <a:xfrm>
              <a:off x="644524" y="4007048"/>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S</a:t>
              </a:r>
              <a:endParaRPr lang="en-US" sz="1400" b="1" dirty="0">
                <a:solidFill>
                  <a:srgbClr val="000000"/>
                </a:solidFill>
                <a:latin typeface="Arial"/>
                <a:cs typeface="Arial"/>
              </a:endParaRPr>
            </a:p>
          </p:txBody>
        </p:sp>
        <p:cxnSp>
          <p:nvCxnSpPr>
            <p:cNvPr id="91" name="Straight Connector 90"/>
            <p:cNvCxnSpPr/>
            <p:nvPr/>
          </p:nvCxnSpPr>
          <p:spPr bwMode="auto">
            <a:xfrm flipH="1" flipV="1">
              <a:off x="1000124" y="3797300"/>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95" name="Straight Connector 94"/>
            <p:cNvCxnSpPr/>
            <p:nvPr/>
          </p:nvCxnSpPr>
          <p:spPr bwMode="auto">
            <a:xfrm flipH="1" flipV="1">
              <a:off x="974724" y="38195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96" name="Straight Connector 95"/>
            <p:cNvCxnSpPr/>
            <p:nvPr/>
          </p:nvCxnSpPr>
          <p:spPr bwMode="auto">
            <a:xfrm flipH="1" flipV="1">
              <a:off x="1206499" y="40608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97" name="TextBox 96"/>
            <p:cNvSpPr txBox="1"/>
            <p:nvPr/>
          </p:nvSpPr>
          <p:spPr>
            <a:xfrm>
              <a:off x="761999" y="3578225"/>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98" name="TextBox 97"/>
            <p:cNvSpPr txBox="1"/>
            <p:nvPr/>
          </p:nvSpPr>
          <p:spPr>
            <a:xfrm>
              <a:off x="1219199" y="4095948"/>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06" name="Rectangle 105"/>
            <p:cNvSpPr/>
            <p:nvPr/>
          </p:nvSpPr>
          <p:spPr bwMode="auto">
            <a:xfrm>
              <a:off x="1654174" y="2771775"/>
              <a:ext cx="152400" cy="2286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3" name="TextBox 62"/>
            <p:cNvSpPr txBox="1"/>
            <p:nvPr/>
          </p:nvSpPr>
          <p:spPr>
            <a:xfrm>
              <a:off x="1572454" y="2728202"/>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07" name="TextBox 106"/>
            <p:cNvSpPr txBox="1"/>
            <p:nvPr/>
          </p:nvSpPr>
          <p:spPr>
            <a:xfrm>
              <a:off x="2222499" y="2755900"/>
              <a:ext cx="685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BASE</a:t>
              </a:r>
              <a:endParaRPr lang="en-US" sz="1400" b="1" dirty="0">
                <a:solidFill>
                  <a:srgbClr val="000000"/>
                </a:solidFill>
                <a:latin typeface="Arial"/>
                <a:cs typeface="Arial"/>
              </a:endParaRPr>
            </a:p>
          </p:txBody>
        </p:sp>
        <p:cxnSp>
          <p:nvCxnSpPr>
            <p:cNvPr id="108" name="Straight Connector 107"/>
            <p:cNvCxnSpPr/>
            <p:nvPr/>
          </p:nvCxnSpPr>
          <p:spPr bwMode="auto">
            <a:xfrm flipV="1">
              <a:off x="2212975" y="3578225"/>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10" name="Straight Connector 109"/>
            <p:cNvCxnSpPr/>
            <p:nvPr/>
          </p:nvCxnSpPr>
          <p:spPr bwMode="auto">
            <a:xfrm flipH="1" flipV="1">
              <a:off x="2397125" y="3571875"/>
              <a:ext cx="98425" cy="142875"/>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14" name="Straight Connector 113"/>
            <p:cNvCxnSpPr/>
            <p:nvPr/>
          </p:nvCxnSpPr>
          <p:spPr bwMode="auto">
            <a:xfrm flipV="1">
              <a:off x="2495550" y="3619500"/>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15" name="TextBox 114"/>
            <p:cNvSpPr txBox="1"/>
            <p:nvPr/>
          </p:nvSpPr>
          <p:spPr>
            <a:xfrm>
              <a:off x="2523066" y="3406775"/>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OCH</a:t>
              </a:r>
              <a:endParaRPr lang="en-US" sz="1400" b="1" dirty="0">
                <a:solidFill>
                  <a:srgbClr val="000000"/>
                </a:solidFill>
                <a:latin typeface="Arial"/>
                <a:cs typeface="Arial"/>
              </a:endParaRPr>
            </a:p>
          </p:txBody>
        </p:sp>
        <p:sp>
          <p:nvSpPr>
            <p:cNvPr id="117" name="Freeform 116"/>
            <p:cNvSpPr/>
            <p:nvPr/>
          </p:nvSpPr>
          <p:spPr>
            <a:xfrm rot="1931685">
              <a:off x="1291429" y="4385434"/>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8" name="Freeform 117"/>
            <p:cNvSpPr/>
            <p:nvPr/>
          </p:nvSpPr>
          <p:spPr>
            <a:xfrm rot="12761681">
              <a:off x="1101230" y="2713796"/>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9" name="TextBox 118"/>
            <p:cNvSpPr txBox="1"/>
            <p:nvPr/>
          </p:nvSpPr>
          <p:spPr>
            <a:xfrm>
              <a:off x="2772837" y="3464985"/>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3</a:t>
              </a:r>
              <a:endParaRPr lang="en-US" sz="1400" b="1" dirty="0">
                <a:solidFill>
                  <a:srgbClr val="000000"/>
                </a:solidFill>
                <a:latin typeface="Arial"/>
                <a:cs typeface="Arial"/>
              </a:endParaRPr>
            </a:p>
          </p:txBody>
        </p:sp>
        <p:sp>
          <p:nvSpPr>
            <p:cNvPr id="120" name="TextBox 119"/>
            <p:cNvSpPr txBox="1"/>
            <p:nvPr/>
          </p:nvSpPr>
          <p:spPr>
            <a:xfrm>
              <a:off x="316670" y="3907746"/>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sp>
          <p:nvSpPr>
            <p:cNvPr id="121" name="TextBox 120"/>
            <p:cNvSpPr txBox="1"/>
            <p:nvPr/>
          </p:nvSpPr>
          <p:spPr>
            <a:xfrm>
              <a:off x="1334080" y="3898374"/>
              <a:ext cx="2362200" cy="230833"/>
            </a:xfrm>
            <a:prstGeom prst="rect">
              <a:avLst/>
            </a:prstGeom>
            <a:noFill/>
          </p:spPr>
          <p:txBody>
            <a:bodyPr wrap="square" rtlCol="0">
              <a:spAutoFit/>
            </a:bodyPr>
            <a:lstStyle/>
            <a:p>
              <a:pPr algn="ctr"/>
              <a:r>
                <a:rPr lang="en-US" sz="1400" b="1" dirty="0" smtClean="0">
                  <a:solidFill>
                    <a:srgbClr val="000000"/>
                  </a:solidFill>
                  <a:latin typeface="Arial"/>
                  <a:cs typeface="Arial"/>
                </a:rPr>
                <a:t>2’-MOE</a:t>
              </a:r>
              <a:endParaRPr lang="en-US" sz="1400" b="1" dirty="0">
                <a:solidFill>
                  <a:srgbClr val="000000"/>
                </a:solidFill>
                <a:latin typeface="Arial"/>
                <a:cs typeface="Arial"/>
              </a:endParaRPr>
            </a:p>
          </p:txBody>
        </p:sp>
        <p:cxnSp>
          <p:nvCxnSpPr>
            <p:cNvPr id="122" name="Straight Connector 121"/>
            <p:cNvCxnSpPr/>
            <p:nvPr/>
          </p:nvCxnSpPr>
          <p:spPr bwMode="auto">
            <a:xfrm>
              <a:off x="2045530" y="3928986"/>
              <a:ext cx="1143000" cy="0"/>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27" name="Straight Connector 126"/>
            <p:cNvCxnSpPr/>
            <p:nvPr/>
          </p:nvCxnSpPr>
          <p:spPr bwMode="auto">
            <a:xfrm flipV="1">
              <a:off x="533400" y="3638550"/>
              <a:ext cx="0" cy="838200"/>
            </a:xfrm>
            <a:prstGeom prst="line">
              <a:avLst/>
            </a:prstGeom>
            <a:solidFill>
              <a:schemeClr val="accent1"/>
            </a:solidFill>
            <a:ln w="28575" cap="flat" cmpd="sng" algn="ctr">
              <a:solidFill>
                <a:srgbClr val="000000"/>
              </a:solidFill>
              <a:prstDash val="solid"/>
              <a:round/>
              <a:headEnd type="none" w="sm" len="sm"/>
              <a:tailEnd type="none" w="sm" len="sm"/>
            </a:ln>
            <a:effectLst/>
          </p:spPr>
        </p:cxnSp>
        <p:sp>
          <p:nvSpPr>
            <p:cNvPr id="129" name="TextBox 128"/>
            <p:cNvSpPr txBox="1"/>
            <p:nvPr/>
          </p:nvSpPr>
          <p:spPr>
            <a:xfrm>
              <a:off x="76200" y="3867150"/>
              <a:ext cx="533400" cy="230833"/>
            </a:xfrm>
            <a:prstGeom prst="rect">
              <a:avLst/>
            </a:prstGeom>
            <a:noFill/>
          </p:spPr>
          <p:txBody>
            <a:bodyPr wrap="square" rtlCol="0">
              <a:spAutoFit/>
            </a:bodyPr>
            <a:lstStyle/>
            <a:p>
              <a:pPr algn="ctr"/>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cxnSp>
          <p:nvCxnSpPr>
            <p:cNvPr id="130" name="Straight Connector 129"/>
            <p:cNvCxnSpPr/>
            <p:nvPr/>
          </p:nvCxnSpPr>
          <p:spPr bwMode="auto">
            <a:xfrm flipV="1">
              <a:off x="2057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41" name="Straight Connector 140"/>
            <p:cNvCxnSpPr/>
            <p:nvPr/>
          </p:nvCxnSpPr>
          <p:spPr bwMode="auto">
            <a:xfrm flipV="1">
              <a:off x="3200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nvGrpSpPr>
            <p:cNvPr id="144" name="Group 143"/>
            <p:cNvGrpSpPr/>
            <p:nvPr/>
          </p:nvGrpSpPr>
          <p:grpSpPr>
            <a:xfrm rot="5400000">
              <a:off x="153997" y="4021147"/>
              <a:ext cx="809624" cy="76202"/>
              <a:chOff x="838200" y="4629150"/>
              <a:chExt cx="809624" cy="76202"/>
            </a:xfrm>
          </p:grpSpPr>
          <p:cxnSp>
            <p:nvCxnSpPr>
              <p:cNvPr id="142" name="Straight Connector 141"/>
              <p:cNvCxnSpPr/>
              <p:nvPr/>
            </p:nvCxnSpPr>
            <p:spPr bwMode="auto">
              <a:xfrm flipV="1">
                <a:off x="838200"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43" name="Straight Connector 142"/>
              <p:cNvCxnSpPr/>
              <p:nvPr/>
            </p:nvCxnSpPr>
            <p:spPr bwMode="auto">
              <a:xfrm flipV="1">
                <a:off x="1647824"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grpSp>
      <p:sp>
        <p:nvSpPr>
          <p:cNvPr id="147" name="Rounded Rectangle 146"/>
          <p:cNvSpPr/>
          <p:nvPr/>
        </p:nvSpPr>
        <p:spPr bwMode="auto">
          <a:xfrm>
            <a:off x="4495800" y="1193800"/>
            <a:ext cx="4419600" cy="53848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0" name="Rectangle 149"/>
          <p:cNvSpPr/>
          <p:nvPr/>
        </p:nvSpPr>
        <p:spPr bwMode="auto">
          <a:xfrm>
            <a:off x="457200" y="2717800"/>
            <a:ext cx="3581400" cy="3657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99" name="Straight Connector 98"/>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257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416" y="2209801"/>
            <a:ext cx="4117784" cy="23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
          <p:cNvSpPr txBox="1">
            <a:spLocks noChangeArrowheads="1"/>
          </p:cNvSpPr>
          <p:nvPr/>
        </p:nvSpPr>
        <p:spPr bwMode="auto">
          <a:xfrm>
            <a:off x="3960143" y="4576661"/>
            <a:ext cx="36109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ASO</a:t>
            </a:r>
            <a:r>
              <a:rPr lang="en-US" sz="1800" b="1" dirty="0" smtClean="0">
                <a:solidFill>
                  <a:srgbClr val="000000"/>
                </a:solidFill>
                <a:latin typeface="Arial" charset="0"/>
                <a:cs typeface="Arial" charset="0"/>
              </a:rPr>
              <a:t>#</a:t>
            </a:r>
            <a:r>
              <a:rPr lang="en-US" sz="1600" b="1" dirty="0" smtClean="0">
                <a:solidFill>
                  <a:srgbClr val="000000"/>
                </a:solidFill>
                <a:latin typeface="Arial" charset="0"/>
                <a:cs typeface="Arial" charset="0"/>
              </a:rPr>
              <a:t> </a:t>
            </a:r>
            <a:r>
              <a:rPr lang="en-US" sz="1800" b="1" dirty="0" smtClean="0">
                <a:solidFill>
                  <a:srgbClr val="000000"/>
                </a:solidFill>
                <a:latin typeface="Arial" charset="0"/>
                <a:cs typeface="Arial" charset="0"/>
              </a:rPr>
              <a:t> </a:t>
            </a:r>
            <a:r>
              <a:rPr lang="en-US" sz="2000" b="1" dirty="0" smtClean="0">
                <a:solidFill>
                  <a:srgbClr val="000000"/>
                </a:solidFill>
                <a:latin typeface="Arial" charset="0"/>
                <a:cs typeface="Arial" charset="0"/>
              </a:rPr>
              <a:t>  </a:t>
            </a:r>
            <a:r>
              <a:rPr lang="en-US" sz="1600" b="1" dirty="0">
                <a:solidFill>
                  <a:srgbClr val="000000"/>
                </a:solidFill>
                <a:latin typeface="Arial" charset="0"/>
                <a:cs typeface="Arial" charset="0"/>
              </a:rPr>
              <a:t>1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2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3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4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5    </a:t>
            </a:r>
            <a:r>
              <a:rPr lang="en-US" sz="1600" b="1" dirty="0">
                <a:solidFill>
                  <a:srgbClr val="000000"/>
                </a:solidFill>
                <a:latin typeface="Arial" charset="0"/>
                <a:cs typeface="Arial" charset="0"/>
              </a:rPr>
              <a:t>6 </a:t>
            </a:r>
            <a:r>
              <a:rPr lang="en-US" sz="1600" b="1" dirty="0" smtClean="0">
                <a:solidFill>
                  <a:srgbClr val="000000"/>
                </a:solidFill>
                <a:latin typeface="Arial" charset="0"/>
                <a:cs typeface="Arial" charset="0"/>
              </a:rPr>
              <a:t>    7</a:t>
            </a:r>
            <a:r>
              <a:rPr lang="en-US" sz="12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8</a:t>
            </a:r>
          </a:p>
        </p:txBody>
      </p:sp>
      <p:sp>
        <p:nvSpPr>
          <p:cNvPr id="7" name="TextBox 283"/>
          <p:cNvSpPr txBox="1">
            <a:spLocks noChangeArrowheads="1"/>
          </p:cNvSpPr>
          <p:nvPr/>
        </p:nvSpPr>
        <p:spPr bwMode="auto">
          <a:xfrm>
            <a:off x="3523279" y="4910064"/>
            <a:ext cx="4124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IC50 (</a:t>
            </a:r>
            <a:r>
              <a:rPr lang="en-US" sz="1800" b="1" dirty="0" err="1">
                <a:solidFill>
                  <a:srgbClr val="000000"/>
                </a:solidFill>
                <a:latin typeface="Symbol" charset="0"/>
                <a:cs typeface="Symbol" charset="0"/>
              </a:rPr>
              <a:t>m</a:t>
            </a:r>
            <a:r>
              <a:rPr lang="en-US" sz="1800" b="1" dirty="0" err="1">
                <a:solidFill>
                  <a:srgbClr val="000000"/>
                </a:solidFill>
                <a:latin typeface="Arial" charset="0"/>
                <a:cs typeface="Arial" charset="0"/>
              </a:rPr>
              <a:t>M</a:t>
            </a:r>
            <a:r>
              <a:rPr lang="en-US" sz="18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0.5</a:t>
            </a:r>
            <a:r>
              <a:rPr lang="en-US" sz="105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400" b="1" dirty="0">
                <a:solidFill>
                  <a:srgbClr val="000000"/>
                </a:solidFill>
                <a:latin typeface="Arial" charset="0"/>
                <a:cs typeface="Arial" charset="0"/>
              </a:rPr>
              <a:t>0.6</a:t>
            </a:r>
            <a:r>
              <a:rPr lang="en-US" sz="1100" b="1" dirty="0">
                <a:solidFill>
                  <a:srgbClr val="000000"/>
                </a:solidFill>
                <a:latin typeface="Arial" charset="0"/>
                <a:cs typeface="Arial" charset="0"/>
              </a:rPr>
              <a:t> </a:t>
            </a:r>
            <a:r>
              <a:rPr lang="en-US" sz="700" b="1" dirty="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 </a:t>
            </a:r>
            <a:r>
              <a:rPr lang="en-US" sz="7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a:solidFill>
                  <a:srgbClr val="000000"/>
                </a:solidFill>
                <a:latin typeface="Arial" charset="0"/>
                <a:cs typeface="Arial" charset="0"/>
              </a:rPr>
              <a:t>0.9 </a:t>
            </a:r>
            <a:r>
              <a:rPr lang="en-US" sz="700" b="1" dirty="0">
                <a:solidFill>
                  <a:srgbClr val="000000"/>
                </a:solidFill>
                <a:latin typeface="Arial" charset="0"/>
                <a:cs typeface="Arial" charset="0"/>
              </a:rPr>
              <a:t> </a:t>
            </a:r>
            <a:r>
              <a:rPr lang="en-US" sz="7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1.3 </a:t>
            </a:r>
            <a:r>
              <a:rPr lang="en-US" sz="700" b="1" dirty="0" smtClean="0">
                <a:solidFill>
                  <a:srgbClr val="000000"/>
                </a:solidFill>
                <a:latin typeface="Arial" charset="0"/>
                <a:cs typeface="Arial" charset="0"/>
              </a:rPr>
              <a:t> </a:t>
            </a:r>
            <a:r>
              <a:rPr lang="en-US" sz="8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0.6</a:t>
            </a:r>
            <a:r>
              <a:rPr lang="en-US" sz="5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400" b="1" dirty="0">
                <a:solidFill>
                  <a:srgbClr val="000000"/>
                </a:solidFill>
                <a:latin typeface="Arial" charset="0"/>
                <a:cs typeface="Arial" charset="0"/>
              </a:rPr>
              <a:t>1.3</a:t>
            </a:r>
          </a:p>
        </p:txBody>
      </p:sp>
      <p:sp>
        <p:nvSpPr>
          <p:cNvPr id="8" name="TextBox 284"/>
          <p:cNvSpPr txBox="1">
            <a:spLocks noChangeArrowheads="1"/>
          </p:cNvSpPr>
          <p:nvPr/>
        </p:nvSpPr>
        <p:spPr bwMode="auto">
          <a:xfrm>
            <a:off x="7627223" y="4493615"/>
            <a:ext cx="613519"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neg. </a:t>
            </a:r>
          </a:p>
          <a:p>
            <a:r>
              <a:rPr lang="en-US" sz="1400" b="1" dirty="0">
                <a:solidFill>
                  <a:srgbClr val="000000"/>
                </a:solidFill>
                <a:latin typeface="Arial" charset="0"/>
                <a:cs typeface="Arial" charset="0"/>
              </a:rPr>
              <a:t>cont.</a:t>
            </a:r>
          </a:p>
        </p:txBody>
      </p:sp>
      <p:grpSp>
        <p:nvGrpSpPr>
          <p:cNvPr id="5" name="Group 4"/>
          <p:cNvGrpSpPr/>
          <p:nvPr/>
        </p:nvGrpSpPr>
        <p:grpSpPr>
          <a:xfrm>
            <a:off x="5116396" y="4535137"/>
            <a:ext cx="2460651" cy="925863"/>
            <a:chOff x="5022117" y="3553753"/>
            <a:chExt cx="2460651" cy="498286"/>
          </a:xfrm>
        </p:grpSpPr>
        <p:cxnSp>
          <p:nvCxnSpPr>
            <p:cNvPr id="9" name="Straight Connector 26"/>
            <p:cNvCxnSpPr>
              <a:cxnSpLocks noChangeShapeType="1"/>
            </p:cNvCxnSpPr>
            <p:nvPr/>
          </p:nvCxnSpPr>
          <p:spPr bwMode="auto">
            <a:xfrm>
              <a:off x="5022117"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Straight Connector 288"/>
            <p:cNvCxnSpPr>
              <a:cxnSpLocks noChangeShapeType="1"/>
            </p:cNvCxnSpPr>
            <p:nvPr/>
          </p:nvCxnSpPr>
          <p:spPr bwMode="auto">
            <a:xfrm>
              <a:off x="5381991"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289"/>
            <p:cNvCxnSpPr>
              <a:cxnSpLocks noChangeShapeType="1"/>
            </p:cNvCxnSpPr>
            <p:nvPr/>
          </p:nvCxnSpPr>
          <p:spPr bwMode="auto">
            <a:xfrm>
              <a:off x="5728023"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90"/>
            <p:cNvCxnSpPr>
              <a:cxnSpLocks noChangeShapeType="1"/>
            </p:cNvCxnSpPr>
            <p:nvPr/>
          </p:nvCxnSpPr>
          <p:spPr bwMode="auto">
            <a:xfrm>
              <a:off x="6079859"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91"/>
            <p:cNvCxnSpPr>
              <a:cxnSpLocks noChangeShapeType="1"/>
            </p:cNvCxnSpPr>
            <p:nvPr/>
          </p:nvCxnSpPr>
          <p:spPr bwMode="auto">
            <a:xfrm>
              <a:off x="6423296"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92"/>
            <p:cNvCxnSpPr>
              <a:cxnSpLocks noChangeShapeType="1"/>
            </p:cNvCxnSpPr>
            <p:nvPr/>
          </p:nvCxnSpPr>
          <p:spPr bwMode="auto">
            <a:xfrm>
              <a:off x="6767960"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93"/>
            <p:cNvCxnSpPr>
              <a:cxnSpLocks noChangeShapeType="1"/>
            </p:cNvCxnSpPr>
            <p:nvPr/>
          </p:nvCxnSpPr>
          <p:spPr bwMode="auto">
            <a:xfrm>
              <a:off x="7146252"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294"/>
            <p:cNvCxnSpPr>
              <a:cxnSpLocks noChangeShapeType="1"/>
            </p:cNvCxnSpPr>
            <p:nvPr/>
          </p:nvCxnSpPr>
          <p:spPr bwMode="auto">
            <a:xfrm>
              <a:off x="7482768"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17" name="Group 296"/>
          <p:cNvGrpSpPr>
            <a:grpSpLocks/>
          </p:cNvGrpSpPr>
          <p:nvPr/>
        </p:nvGrpSpPr>
        <p:grpSpPr bwMode="auto">
          <a:xfrm>
            <a:off x="3935087" y="2463750"/>
            <a:ext cx="886678" cy="2116477"/>
            <a:chOff x="13171315" y="8574844"/>
            <a:chExt cx="1627317" cy="1575407"/>
          </a:xfrm>
        </p:grpSpPr>
        <p:sp>
          <p:nvSpPr>
            <p:cNvPr id="18" name="TextBox 297"/>
            <p:cNvSpPr txBox="1">
              <a:spLocks noChangeArrowheads="1"/>
            </p:cNvSpPr>
            <p:nvPr/>
          </p:nvSpPr>
          <p:spPr bwMode="auto">
            <a:xfrm rot="16200000">
              <a:off x="13056437" y="8803277"/>
              <a:ext cx="1077047" cy="847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400" b="1" dirty="0">
                  <a:solidFill>
                    <a:srgbClr val="000000"/>
                  </a:solidFill>
                  <a:latin typeface="Arial" charset="0"/>
                  <a:cs typeface="Arial" charset="0"/>
                </a:rPr>
                <a:t>% of </a:t>
              </a:r>
              <a:r>
                <a:rPr lang="en-US" sz="2000" b="1" dirty="0">
                  <a:solidFill>
                    <a:srgbClr val="000000"/>
                  </a:solidFill>
                  <a:latin typeface="Arial" charset="0"/>
                  <a:cs typeface="Arial" charset="0"/>
                </a:rPr>
                <a:t>UTC</a:t>
              </a:r>
              <a:endParaRPr lang="en-US" sz="2400" b="1" dirty="0">
                <a:solidFill>
                  <a:srgbClr val="000000"/>
                </a:solidFill>
                <a:latin typeface="Arial" charset="0"/>
                <a:cs typeface="Arial" charset="0"/>
              </a:endParaRPr>
            </a:p>
          </p:txBody>
        </p:sp>
        <p:sp>
          <p:nvSpPr>
            <p:cNvPr id="19" name="TextBox 299"/>
            <p:cNvSpPr txBox="1">
              <a:spLocks noChangeArrowheads="1"/>
            </p:cNvSpPr>
            <p:nvPr/>
          </p:nvSpPr>
          <p:spPr bwMode="auto">
            <a:xfrm>
              <a:off x="13831418" y="8574844"/>
              <a:ext cx="967214"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100</a:t>
              </a:r>
            </a:p>
          </p:txBody>
        </p:sp>
        <p:sp>
          <p:nvSpPr>
            <p:cNvPr id="20" name="TextBox 300"/>
            <p:cNvSpPr txBox="1">
              <a:spLocks noChangeArrowheads="1"/>
            </p:cNvSpPr>
            <p:nvPr/>
          </p:nvSpPr>
          <p:spPr bwMode="auto">
            <a:xfrm>
              <a:off x="13995273" y="8832328"/>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80</a:t>
              </a:r>
            </a:p>
          </p:txBody>
        </p:sp>
        <p:sp>
          <p:nvSpPr>
            <p:cNvPr id="21" name="TextBox 301"/>
            <p:cNvSpPr txBox="1">
              <a:spLocks noChangeArrowheads="1"/>
            </p:cNvSpPr>
            <p:nvPr/>
          </p:nvSpPr>
          <p:spPr bwMode="auto">
            <a:xfrm>
              <a:off x="13995273" y="9106967"/>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60</a:t>
              </a:r>
            </a:p>
          </p:txBody>
        </p:sp>
        <p:sp>
          <p:nvSpPr>
            <p:cNvPr id="22" name="TextBox 302"/>
            <p:cNvSpPr txBox="1">
              <a:spLocks noChangeArrowheads="1"/>
            </p:cNvSpPr>
            <p:nvPr/>
          </p:nvSpPr>
          <p:spPr bwMode="auto">
            <a:xfrm>
              <a:off x="13995273" y="9368953"/>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40</a:t>
              </a:r>
            </a:p>
          </p:txBody>
        </p:sp>
        <p:sp>
          <p:nvSpPr>
            <p:cNvPr id="23" name="TextBox 303"/>
            <p:cNvSpPr txBox="1">
              <a:spLocks noChangeArrowheads="1"/>
            </p:cNvSpPr>
            <p:nvPr/>
          </p:nvSpPr>
          <p:spPr bwMode="auto">
            <a:xfrm>
              <a:off x="13995273" y="9632224"/>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20</a:t>
              </a:r>
            </a:p>
          </p:txBody>
        </p:sp>
        <p:sp>
          <p:nvSpPr>
            <p:cNvPr id="24" name="TextBox 304"/>
            <p:cNvSpPr txBox="1">
              <a:spLocks noChangeArrowheads="1"/>
            </p:cNvSpPr>
            <p:nvPr/>
          </p:nvSpPr>
          <p:spPr bwMode="auto">
            <a:xfrm>
              <a:off x="14088774" y="9898247"/>
              <a:ext cx="548350"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0</a:t>
              </a:r>
            </a:p>
          </p:txBody>
        </p:sp>
      </p:grpSp>
      <p:sp>
        <p:nvSpPr>
          <p:cNvPr id="25" name="TextBox 305"/>
          <p:cNvSpPr txBox="1">
            <a:spLocks noChangeArrowheads="1"/>
          </p:cNvSpPr>
          <p:nvPr/>
        </p:nvSpPr>
        <p:spPr bwMode="auto">
          <a:xfrm>
            <a:off x="4286532" y="2108201"/>
            <a:ext cx="52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120</a:t>
            </a:r>
          </a:p>
        </p:txBody>
      </p:sp>
      <p:sp>
        <p:nvSpPr>
          <p:cNvPr id="26" name="Title 1"/>
          <p:cNvSpPr>
            <a:spLocks noGrp="1"/>
          </p:cNvSpPr>
          <p:nvPr>
            <p:ph type="title"/>
          </p:nvPr>
        </p:nvSpPr>
        <p:spPr>
          <a:xfrm>
            <a:off x="685800" y="0"/>
            <a:ext cx="7772400" cy="1143000"/>
          </a:xfrm>
        </p:spPr>
        <p:txBody>
          <a:bodyPr/>
          <a:lstStyle/>
          <a:p>
            <a:r>
              <a:rPr lang="en-US" sz="3200" b="1" i="1" dirty="0" smtClean="0">
                <a:solidFill>
                  <a:srgbClr val="000000"/>
                </a:solidFill>
                <a:latin typeface="Arial"/>
                <a:cs typeface="Arial"/>
              </a:rPr>
              <a:t>In vitro </a:t>
            </a:r>
            <a:r>
              <a:rPr lang="en-US" sz="3200" b="1" dirty="0" smtClean="0">
                <a:solidFill>
                  <a:srgbClr val="000000"/>
                </a:solidFill>
                <a:latin typeface="Arial"/>
                <a:cs typeface="Arial"/>
              </a:rPr>
              <a:t>screen for </a:t>
            </a:r>
            <a:r>
              <a:rPr lang="en-US" sz="3200" b="1" i="1" dirty="0" smtClean="0">
                <a:solidFill>
                  <a:srgbClr val="000000"/>
                </a:solidFill>
                <a:latin typeface="Arial"/>
                <a:cs typeface="Arial"/>
              </a:rPr>
              <a:t>ATXN2</a:t>
            </a:r>
            <a:r>
              <a:rPr lang="en-US" sz="3200" b="1" dirty="0" smtClean="0">
                <a:solidFill>
                  <a:srgbClr val="000000"/>
                </a:solidFill>
                <a:latin typeface="Arial"/>
                <a:cs typeface="Arial"/>
              </a:rPr>
              <a:t> ASOs</a:t>
            </a:r>
            <a:endParaRPr lang="en-US" sz="3200" b="1" dirty="0">
              <a:solidFill>
                <a:srgbClr val="000000"/>
              </a:solidFill>
              <a:latin typeface="Arial"/>
              <a:cs typeface="Arial"/>
            </a:endParaRPr>
          </a:p>
        </p:txBody>
      </p:sp>
      <p:sp>
        <p:nvSpPr>
          <p:cNvPr id="27" name="TextBox 26"/>
          <p:cNvSpPr txBox="1"/>
          <p:nvPr/>
        </p:nvSpPr>
        <p:spPr>
          <a:xfrm>
            <a:off x="4345776" y="6273801"/>
            <a:ext cx="4647426" cy="307777"/>
          </a:xfrm>
          <a:prstGeom prst="rect">
            <a:avLst/>
          </a:prstGeom>
          <a:noFill/>
        </p:spPr>
        <p:txBody>
          <a:bodyPr wrap="none" rtlCol="0">
            <a:spAutoFit/>
          </a:bodyPr>
          <a:lstStyle/>
          <a:p>
            <a:r>
              <a:rPr lang="en-US" sz="1400" dirty="0" smtClean="0">
                <a:solidFill>
                  <a:srgbClr val="000000"/>
                </a:solidFill>
                <a:latin typeface="Arial" panose="020B0604020202020204" pitchFamily="34" charset="0"/>
                <a:cs typeface="Arial" panose="020B0604020202020204" pitchFamily="34" charset="0"/>
              </a:rPr>
              <a:t>In collaboration with ISIS Pharmaceuticals, Carlsbad CA</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84"/>
          <p:cNvSpPr txBox="1">
            <a:spLocks noChangeArrowheads="1"/>
          </p:cNvSpPr>
          <p:nvPr/>
        </p:nvSpPr>
        <p:spPr bwMode="auto">
          <a:xfrm>
            <a:off x="4368800" y="5884334"/>
            <a:ext cx="1600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HepG2 cells</a:t>
            </a:r>
            <a:endParaRPr lang="en-US" sz="1600" b="1" dirty="0">
              <a:solidFill>
                <a:srgbClr val="000000"/>
              </a:solidFill>
              <a:latin typeface="Arial" charset="0"/>
              <a:cs typeface="Arial" charset="0"/>
            </a:endParaRPr>
          </a:p>
        </p:txBody>
      </p:sp>
      <p:sp>
        <p:nvSpPr>
          <p:cNvPr id="29" name="TextBox 284"/>
          <p:cNvSpPr txBox="1">
            <a:spLocks noChangeArrowheads="1"/>
          </p:cNvSpPr>
          <p:nvPr/>
        </p:nvSpPr>
        <p:spPr bwMode="auto">
          <a:xfrm>
            <a:off x="685800" y="220980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152 ASOs screened</a:t>
            </a:r>
            <a:endParaRPr lang="en-US" sz="1800" b="1" dirty="0">
              <a:solidFill>
                <a:srgbClr val="000000"/>
              </a:solidFill>
              <a:latin typeface="Arial" charset="0"/>
              <a:cs typeface="Arial" charset="0"/>
            </a:endParaRPr>
          </a:p>
        </p:txBody>
      </p:sp>
      <p:sp>
        <p:nvSpPr>
          <p:cNvPr id="30" name="TextBox 284"/>
          <p:cNvSpPr txBox="1">
            <a:spLocks noChangeArrowheads="1"/>
          </p:cNvSpPr>
          <p:nvPr/>
        </p:nvSpPr>
        <p:spPr bwMode="auto">
          <a:xfrm>
            <a:off x="5123478" y="190500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8 Top Lead ASOs</a:t>
            </a:r>
            <a:endParaRPr lang="en-US" sz="1800" b="1" dirty="0">
              <a:solidFill>
                <a:srgbClr val="000000"/>
              </a:solidFill>
              <a:latin typeface="Arial" charset="0"/>
              <a:cs typeface="Arial" charset="0"/>
            </a:endParaRPr>
          </a:p>
        </p:txBody>
      </p:sp>
      <p:sp>
        <p:nvSpPr>
          <p:cNvPr id="31" name="Rounded Rectangle 30"/>
          <p:cNvSpPr/>
          <p:nvPr/>
        </p:nvSpPr>
        <p:spPr bwMode="auto">
          <a:xfrm>
            <a:off x="152400" y="2108200"/>
            <a:ext cx="3124200" cy="44704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2" name="TextBox 284"/>
          <p:cNvSpPr txBox="1">
            <a:spLocks noChangeArrowheads="1"/>
          </p:cNvSpPr>
          <p:nvPr/>
        </p:nvSpPr>
        <p:spPr bwMode="auto">
          <a:xfrm>
            <a:off x="609600" y="5867400"/>
            <a:ext cx="2362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4.5 </a:t>
            </a:r>
            <a:r>
              <a:rPr lang="en-US" sz="1600" b="1" dirty="0" err="1" smtClean="0">
                <a:solidFill>
                  <a:srgbClr val="000000"/>
                </a:solidFill>
                <a:latin typeface="Symbol" charset="2"/>
                <a:cs typeface="Symbol" charset="2"/>
              </a:rPr>
              <a:t>m</a:t>
            </a:r>
            <a:r>
              <a:rPr lang="en-US" sz="1600" b="1" dirty="0" err="1" smtClean="0">
                <a:solidFill>
                  <a:srgbClr val="000000"/>
                </a:solidFill>
                <a:latin typeface="Arial" charset="0"/>
                <a:cs typeface="Arial" charset="0"/>
              </a:rPr>
              <a:t>M</a:t>
            </a:r>
            <a:r>
              <a:rPr lang="en-US" sz="1600" b="1" dirty="0" smtClean="0">
                <a:solidFill>
                  <a:srgbClr val="000000"/>
                </a:solidFill>
                <a:latin typeface="Arial" charset="0"/>
                <a:cs typeface="Arial" charset="0"/>
              </a:rPr>
              <a:t> ASO</a:t>
            </a:r>
            <a:endParaRPr lang="en-US" sz="1600" b="1" dirty="0">
              <a:solidFill>
                <a:srgbClr val="000000"/>
              </a:solidFill>
              <a:latin typeface="Arial" charset="0"/>
              <a:cs typeface="Arial" charset="0"/>
            </a:endParaRPr>
          </a:p>
        </p:txBody>
      </p:sp>
      <p:sp>
        <p:nvSpPr>
          <p:cNvPr id="33" name="Right Arrow 32"/>
          <p:cNvSpPr/>
          <p:nvPr/>
        </p:nvSpPr>
        <p:spPr bwMode="auto">
          <a:xfrm>
            <a:off x="3429000" y="2717800"/>
            <a:ext cx="457200" cy="609600"/>
          </a:xfrm>
          <a:prstGeom prst="rightArrow">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35" name="Group 1"/>
          <p:cNvGrpSpPr>
            <a:grpSpLocks/>
          </p:cNvGrpSpPr>
          <p:nvPr/>
        </p:nvGrpSpPr>
        <p:grpSpPr bwMode="auto">
          <a:xfrm>
            <a:off x="953609" y="5335908"/>
            <a:ext cx="1752600" cy="246221"/>
            <a:chOff x="14421417" y="13572522"/>
            <a:chExt cx="6449060" cy="679616"/>
          </a:xfrm>
          <a:solidFill>
            <a:srgbClr val="FFFFFF"/>
          </a:solidFill>
        </p:grpSpPr>
        <p:cxnSp>
          <p:nvCxnSpPr>
            <p:cNvPr id="62" name="Straight Connector 61"/>
            <p:cNvCxnSpPr/>
            <p:nvPr/>
          </p:nvCxnSpPr>
          <p:spPr>
            <a:xfrm flipH="1">
              <a:off x="14421417" y="13944633"/>
              <a:ext cx="6449060" cy="0"/>
            </a:xfrm>
            <a:prstGeom prst="line">
              <a:avLst/>
            </a:prstGeom>
            <a:grp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3" name="Rectangle 220"/>
            <p:cNvSpPr>
              <a:spLocks noChangeArrowheads="1"/>
            </p:cNvSpPr>
            <p:nvPr/>
          </p:nvSpPr>
          <p:spPr bwMode="auto">
            <a:xfrm>
              <a:off x="16664568" y="13572522"/>
              <a:ext cx="1962757" cy="6796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grpSp>
      <p:cxnSp>
        <p:nvCxnSpPr>
          <p:cNvPr id="36" name="Straight Connector 35"/>
          <p:cNvCxnSpPr/>
          <p:nvPr/>
        </p:nvCxnSpPr>
        <p:spPr>
          <a:xfrm flipH="1">
            <a:off x="953611" y="4071813"/>
            <a:ext cx="1752599" cy="0"/>
          </a:xfrm>
          <a:prstGeom prst="line">
            <a:avLst/>
          </a:prstGeom>
          <a:solidFill>
            <a:srgbClr val="FFFFFF"/>
          </a:solid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220"/>
          <p:cNvSpPr>
            <a:spLocks noChangeArrowheads="1"/>
          </p:cNvSpPr>
          <p:nvPr/>
        </p:nvSpPr>
        <p:spPr bwMode="auto">
          <a:xfrm>
            <a:off x="1563209" y="3937001"/>
            <a:ext cx="533400"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pic>
        <p:nvPicPr>
          <p:cNvPr id="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59" y="3039857"/>
            <a:ext cx="2713631" cy="991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15" y="4460617"/>
            <a:ext cx="2697669" cy="966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TextBox 263"/>
          <p:cNvSpPr txBox="1">
            <a:spLocks noChangeArrowheads="1"/>
          </p:cNvSpPr>
          <p:nvPr/>
        </p:nvSpPr>
        <p:spPr bwMode="auto">
          <a:xfrm>
            <a:off x="2867258" y="3955909"/>
            <a:ext cx="421867" cy="230832"/>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2" name="TextBox 264"/>
          <p:cNvSpPr txBox="1">
            <a:spLocks noChangeArrowheads="1"/>
          </p:cNvSpPr>
          <p:nvPr/>
        </p:nvSpPr>
        <p:spPr bwMode="auto">
          <a:xfrm>
            <a:off x="2865964" y="5351359"/>
            <a:ext cx="421867" cy="230832"/>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3" name="TextBox 16"/>
          <p:cNvSpPr txBox="1">
            <a:spLocks noChangeArrowheads="1"/>
          </p:cNvSpPr>
          <p:nvPr/>
        </p:nvSpPr>
        <p:spPr bwMode="auto">
          <a:xfrm>
            <a:off x="1487009" y="2909707"/>
            <a:ext cx="67948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000000"/>
                </a:solidFill>
                <a:latin typeface="Arial" charset="0"/>
                <a:cs typeface="Arial" charset="0"/>
              </a:rPr>
              <a:t>Plate 1</a:t>
            </a:r>
            <a:endParaRPr lang="en-US" sz="1200" b="1" dirty="0">
              <a:solidFill>
                <a:srgbClr val="000000"/>
              </a:solidFill>
              <a:latin typeface="Arial" charset="0"/>
              <a:cs typeface="Arial" charset="0"/>
            </a:endParaRPr>
          </a:p>
        </p:txBody>
      </p:sp>
      <p:sp>
        <p:nvSpPr>
          <p:cNvPr id="44" name="TextBox 268"/>
          <p:cNvSpPr txBox="1">
            <a:spLocks noChangeArrowheads="1"/>
          </p:cNvSpPr>
          <p:nvPr/>
        </p:nvSpPr>
        <p:spPr bwMode="auto">
          <a:xfrm>
            <a:off x="1491324" y="4347725"/>
            <a:ext cx="675173"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Plate 2</a:t>
            </a:r>
          </a:p>
        </p:txBody>
      </p:sp>
      <p:grpSp>
        <p:nvGrpSpPr>
          <p:cNvPr id="71" name="Group 70"/>
          <p:cNvGrpSpPr/>
          <p:nvPr/>
        </p:nvGrpSpPr>
        <p:grpSpPr>
          <a:xfrm>
            <a:off x="169810" y="3012503"/>
            <a:ext cx="502506" cy="1065604"/>
            <a:chOff x="54401" y="2229746"/>
            <a:chExt cx="502506" cy="799203"/>
          </a:xfrm>
        </p:grpSpPr>
        <p:sp>
          <p:nvSpPr>
            <p:cNvPr id="54"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61"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55" name="TextBox 5"/>
            <p:cNvSpPr txBox="1">
              <a:spLocks noChangeArrowheads="1"/>
            </p:cNvSpPr>
            <p:nvPr/>
          </p:nvSpPr>
          <p:spPr bwMode="auto">
            <a:xfrm>
              <a:off x="201070" y="2230599"/>
              <a:ext cx="355837"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56" name="TextBox 219"/>
            <p:cNvSpPr txBox="1">
              <a:spLocks noChangeArrowheads="1"/>
            </p:cNvSpPr>
            <p:nvPr/>
          </p:nvSpPr>
          <p:spPr bwMode="auto">
            <a:xfrm>
              <a:off x="231185" y="2351423"/>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57" name="TextBox 220"/>
            <p:cNvSpPr txBox="1">
              <a:spLocks noChangeArrowheads="1"/>
            </p:cNvSpPr>
            <p:nvPr/>
          </p:nvSpPr>
          <p:spPr bwMode="auto">
            <a:xfrm>
              <a:off x="229460" y="2479151"/>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58" name="TextBox 221"/>
            <p:cNvSpPr txBox="1">
              <a:spLocks noChangeArrowheads="1"/>
            </p:cNvSpPr>
            <p:nvPr/>
          </p:nvSpPr>
          <p:spPr bwMode="auto">
            <a:xfrm>
              <a:off x="228107" y="2612055"/>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59" name="TextBox 222"/>
            <p:cNvSpPr txBox="1">
              <a:spLocks noChangeArrowheads="1"/>
            </p:cNvSpPr>
            <p:nvPr/>
          </p:nvSpPr>
          <p:spPr bwMode="auto">
            <a:xfrm>
              <a:off x="228107" y="2734608"/>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60" name="TextBox 223"/>
            <p:cNvSpPr txBox="1">
              <a:spLocks noChangeArrowheads="1"/>
            </p:cNvSpPr>
            <p:nvPr/>
          </p:nvSpPr>
          <p:spPr bwMode="auto">
            <a:xfrm>
              <a:off x="279362" y="2860608"/>
              <a:ext cx="241723"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grpSp>
        <p:nvGrpSpPr>
          <p:cNvPr id="72" name="Group 71"/>
          <p:cNvGrpSpPr/>
          <p:nvPr/>
        </p:nvGrpSpPr>
        <p:grpSpPr>
          <a:xfrm>
            <a:off x="161972" y="4408361"/>
            <a:ext cx="502506" cy="1065604"/>
            <a:chOff x="54401" y="2229746"/>
            <a:chExt cx="502506" cy="799203"/>
          </a:xfrm>
        </p:grpSpPr>
        <p:sp>
          <p:nvSpPr>
            <p:cNvPr id="73"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74"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75" name="TextBox 5"/>
            <p:cNvSpPr txBox="1">
              <a:spLocks noChangeArrowheads="1"/>
            </p:cNvSpPr>
            <p:nvPr/>
          </p:nvSpPr>
          <p:spPr bwMode="auto">
            <a:xfrm>
              <a:off x="201070" y="2230599"/>
              <a:ext cx="355837"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76" name="TextBox 219"/>
            <p:cNvSpPr txBox="1">
              <a:spLocks noChangeArrowheads="1"/>
            </p:cNvSpPr>
            <p:nvPr/>
          </p:nvSpPr>
          <p:spPr bwMode="auto">
            <a:xfrm>
              <a:off x="231185" y="2351423"/>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77" name="TextBox 220"/>
            <p:cNvSpPr txBox="1">
              <a:spLocks noChangeArrowheads="1"/>
            </p:cNvSpPr>
            <p:nvPr/>
          </p:nvSpPr>
          <p:spPr bwMode="auto">
            <a:xfrm>
              <a:off x="229460" y="2479151"/>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78" name="TextBox 221"/>
            <p:cNvSpPr txBox="1">
              <a:spLocks noChangeArrowheads="1"/>
            </p:cNvSpPr>
            <p:nvPr/>
          </p:nvSpPr>
          <p:spPr bwMode="auto">
            <a:xfrm>
              <a:off x="228107" y="2612055"/>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79" name="TextBox 222"/>
            <p:cNvSpPr txBox="1">
              <a:spLocks noChangeArrowheads="1"/>
            </p:cNvSpPr>
            <p:nvPr/>
          </p:nvSpPr>
          <p:spPr bwMode="auto">
            <a:xfrm>
              <a:off x="228107" y="2734608"/>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80" name="TextBox 223"/>
            <p:cNvSpPr txBox="1">
              <a:spLocks noChangeArrowheads="1"/>
            </p:cNvSpPr>
            <p:nvPr/>
          </p:nvSpPr>
          <p:spPr bwMode="auto">
            <a:xfrm>
              <a:off x="279362" y="2860608"/>
              <a:ext cx="241723"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sp>
        <p:nvSpPr>
          <p:cNvPr id="81" name="Rectangle 80"/>
          <p:cNvSpPr/>
          <p:nvPr/>
        </p:nvSpPr>
        <p:spPr bwMode="auto">
          <a:xfrm>
            <a:off x="601134" y="3733800"/>
            <a:ext cx="182033" cy="4064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595458" y="5054600"/>
            <a:ext cx="276606" cy="4064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3" name="TextBox 16"/>
          <p:cNvSpPr txBox="1">
            <a:spLocks noChangeArrowheads="1"/>
          </p:cNvSpPr>
          <p:nvPr/>
        </p:nvSpPr>
        <p:spPr bwMode="auto">
          <a:xfrm>
            <a:off x="457200" y="2717801"/>
            <a:ext cx="990600" cy="276999"/>
          </a:xfrm>
          <a:prstGeom prst="rect">
            <a:avLst/>
          </a:prstGeom>
          <a:no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FF0000"/>
                </a:solidFill>
                <a:latin typeface="Arial" charset="0"/>
                <a:cs typeface="Arial" charset="0"/>
              </a:rPr>
              <a:t>15 LEADS</a:t>
            </a:r>
            <a:endParaRPr lang="en-US" sz="1200" b="1" dirty="0">
              <a:solidFill>
                <a:srgbClr val="FF0000"/>
              </a:solidFill>
              <a:latin typeface="Arial" charset="0"/>
              <a:cs typeface="Arial" charset="0"/>
            </a:endParaRPr>
          </a:p>
        </p:txBody>
      </p:sp>
      <p:cxnSp>
        <p:nvCxnSpPr>
          <p:cNvPr id="85" name="Straight Connector 84"/>
          <p:cNvCxnSpPr/>
          <p:nvPr/>
        </p:nvCxnSpPr>
        <p:spPr bwMode="auto">
          <a:xfrm>
            <a:off x="685800" y="3022600"/>
            <a:ext cx="0" cy="711200"/>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88" name="Straight Connector 87"/>
          <p:cNvCxnSpPr/>
          <p:nvPr/>
        </p:nvCxnSpPr>
        <p:spPr bwMode="auto">
          <a:xfrm>
            <a:off x="715431" y="4140200"/>
            <a:ext cx="0" cy="914400"/>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66" name="Straight Connector 65"/>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8392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276600" y="1397000"/>
            <a:ext cx="5791200" cy="5410200"/>
          </a:xfrm>
          <a:prstGeom prst="roundRect">
            <a:avLst/>
          </a:prstGeom>
          <a:noFill/>
          <a:ln w="12700" cap="flat" cmpd="sng" algn="ctr">
            <a:solidFill>
              <a:schemeClr val="bg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599763" y="224135"/>
            <a:ext cx="8163237" cy="461665"/>
          </a:xfrm>
          <a:prstGeom prst="rect">
            <a:avLst/>
          </a:prstGeom>
          <a:noFill/>
        </p:spPr>
        <p:txBody>
          <a:bodyPr wrap="none" rtlCol="0">
            <a:spAutoFit/>
          </a:bodyPr>
          <a:lstStyle/>
          <a:p>
            <a:r>
              <a:rPr lang="en-US" sz="2400" b="1" dirty="0" smtClean="0">
                <a:solidFill>
                  <a:srgbClr val="000000"/>
                </a:solidFill>
                <a:latin typeface="Arial"/>
                <a:cs typeface="Arial"/>
              </a:rPr>
              <a:t>ASO</a:t>
            </a:r>
            <a:r>
              <a:rPr lang="en-US" sz="2400" b="1" dirty="0">
                <a:solidFill>
                  <a:srgbClr val="000000"/>
                </a:solidFill>
                <a:latin typeface="Arial"/>
                <a:cs typeface="Arial"/>
              </a:rPr>
              <a:t>s</a:t>
            </a:r>
            <a:r>
              <a:rPr lang="en-US" sz="2400" b="1" dirty="0" smtClean="0">
                <a:solidFill>
                  <a:srgbClr val="000000"/>
                </a:solidFill>
                <a:latin typeface="Arial"/>
                <a:cs typeface="Arial"/>
              </a:rPr>
              <a:t> are taken up by PCs  &amp; deep cerebellar neurons</a:t>
            </a:r>
            <a:endParaRPr lang="en-US" sz="2400" b="1" dirty="0">
              <a:solidFill>
                <a:srgbClr val="000000"/>
              </a:solidFill>
              <a:latin typeface="Arial"/>
              <a:cs typeface="Arial"/>
            </a:endParaRPr>
          </a:p>
        </p:txBody>
      </p:sp>
      <p:pic>
        <p:nvPicPr>
          <p:cNvPr id="10" name="Picture 9" descr="ICV injection.jpg"/>
          <p:cNvPicPr>
            <a:picLocks noChangeAspect="1"/>
          </p:cNvPicPr>
          <p:nvPr/>
        </p:nvPicPr>
        <p:blipFill rotWithShape="1">
          <a:blip r:embed="rId3" cstate="print">
            <a:extLst>
              <a:ext uri="{28A0092B-C50C-407E-A947-70E740481C1C}">
                <a14:useLocalDpi xmlns:a14="http://schemas.microsoft.com/office/drawing/2010/main" val="0"/>
              </a:ext>
            </a:extLst>
          </a:blip>
          <a:srcRect l="5536" t="5670" r="2687" b="6123"/>
          <a:stretch/>
        </p:blipFill>
        <p:spPr>
          <a:xfrm>
            <a:off x="419100" y="1803401"/>
            <a:ext cx="2310098" cy="2768599"/>
          </a:xfrm>
          <a:prstGeom prst="rect">
            <a:avLst/>
          </a:prstGeom>
        </p:spPr>
      </p:pic>
      <p:sp>
        <p:nvSpPr>
          <p:cNvPr id="12" name="TextBox 11"/>
          <p:cNvSpPr txBox="1"/>
          <p:nvPr/>
        </p:nvSpPr>
        <p:spPr>
          <a:xfrm>
            <a:off x="228600" y="990600"/>
            <a:ext cx="2743200" cy="584776"/>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err="1" smtClean="0">
                <a:solidFill>
                  <a:srgbClr val="000000"/>
                </a:solidFill>
              </a:rPr>
              <a:t>Intracerebroventricular</a:t>
            </a:r>
            <a:r>
              <a:rPr lang="en-US" sz="1600" i="0" dirty="0" smtClean="0">
                <a:solidFill>
                  <a:srgbClr val="000000"/>
                </a:solidFill>
              </a:rPr>
              <a:t> (ICV) Injection</a:t>
            </a:r>
            <a:endParaRPr lang="en-US" sz="1600" i="0" dirty="0">
              <a:solidFill>
                <a:srgbClr val="000000"/>
              </a:solidFill>
            </a:endParaRPr>
          </a:p>
        </p:txBody>
      </p:sp>
      <p:sp>
        <p:nvSpPr>
          <p:cNvPr id="19" name="TextBox 18"/>
          <p:cNvSpPr txBox="1"/>
          <p:nvPr/>
        </p:nvSpPr>
        <p:spPr>
          <a:xfrm>
            <a:off x="3962400" y="945595"/>
            <a:ext cx="43434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Staining with anti-ASO antibody</a:t>
            </a:r>
            <a:endParaRPr lang="en-US" sz="1600" i="0" dirty="0">
              <a:solidFill>
                <a:srgbClr val="000000"/>
              </a:solidFill>
            </a:endParaRPr>
          </a:p>
        </p:txBody>
      </p:sp>
      <p:pic>
        <p:nvPicPr>
          <p:cNvPr id="8" name="Picture 7" descr="no322.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505201" y="2785534"/>
            <a:ext cx="1919238" cy="1535391"/>
          </a:xfrm>
          <a:prstGeom prst="rect">
            <a:avLst/>
          </a:prstGeom>
        </p:spPr>
      </p:pic>
      <p:sp>
        <p:nvSpPr>
          <p:cNvPr id="11" name="TextBox 10"/>
          <p:cNvSpPr txBox="1"/>
          <p:nvPr/>
        </p:nvSpPr>
        <p:spPr>
          <a:xfrm>
            <a:off x="3519439" y="1769535"/>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Purkinje cell layer</a:t>
            </a:r>
            <a:endParaRPr lang="en-US" sz="1400" i="0" dirty="0">
              <a:solidFill>
                <a:srgbClr val="000000"/>
              </a:solidFill>
            </a:endParaRPr>
          </a:p>
        </p:txBody>
      </p:sp>
      <p:pic>
        <p:nvPicPr>
          <p:cNvPr id="20" name="Picture 19" descr="no325.jpg"/>
          <p:cNvPicPr>
            <a:picLocks noChangeAspect="1"/>
          </p:cNvPicPr>
          <p:nvPr/>
        </p:nvPicPr>
        <p:blipFill>
          <a:blip r:embed="rId6">
            <a:extLst>
              <a:ext uri="{BEBA8EAE-BF5A-486C-A8C5-ECC9F3942E4B}">
                <a14:imgProps xmlns:a14="http://schemas.microsoft.com/office/drawing/2010/main">
                  <a14:imgLayer r:embed="rId7">
                    <a14:imgEffect>
                      <a14:brightnessContrast bright="30000"/>
                    </a14:imgEffect>
                  </a14:imgLayer>
                </a14:imgProps>
              </a:ext>
              <a:ext uri="{28A0092B-C50C-407E-A947-70E740481C1C}">
                <a14:useLocalDpi xmlns:a14="http://schemas.microsoft.com/office/drawing/2010/main" val="0"/>
              </a:ext>
            </a:extLst>
          </a:blip>
          <a:stretch>
            <a:fillRect/>
          </a:stretch>
        </p:blipFill>
        <p:spPr>
          <a:xfrm rot="10800000">
            <a:off x="3505201" y="4394201"/>
            <a:ext cx="1917700" cy="1541465"/>
          </a:xfrm>
          <a:prstGeom prst="rect">
            <a:avLst/>
          </a:prstGeom>
        </p:spPr>
      </p:pic>
      <p:sp>
        <p:nvSpPr>
          <p:cNvPr id="21" name="TextBox 20"/>
          <p:cNvSpPr txBox="1"/>
          <p:nvPr/>
        </p:nvSpPr>
        <p:spPr>
          <a:xfrm>
            <a:off x="3671839" y="2379133"/>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ASO injected</a:t>
            </a:r>
            <a:endParaRPr lang="en-US" sz="1400" i="0" dirty="0">
              <a:solidFill>
                <a:srgbClr val="000000"/>
              </a:solidFill>
            </a:endParaRPr>
          </a:p>
        </p:txBody>
      </p:sp>
      <p:sp>
        <p:nvSpPr>
          <p:cNvPr id="22" name="TextBox 21"/>
          <p:cNvSpPr txBox="1"/>
          <p:nvPr/>
        </p:nvSpPr>
        <p:spPr>
          <a:xfrm>
            <a:off x="3671839" y="5867400"/>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Saline injected</a:t>
            </a:r>
            <a:endParaRPr lang="en-US" sz="1400" i="0" dirty="0">
              <a:solidFill>
                <a:srgbClr val="000000"/>
              </a:solidFill>
            </a:endParaRPr>
          </a:p>
        </p:txBody>
      </p:sp>
      <p:pic>
        <p:nvPicPr>
          <p:cNvPr id="9" name="Picture 8"/>
          <p:cNvPicPr>
            <a:picLocks noChangeAspect="1"/>
          </p:cNvPicPr>
          <p:nvPr/>
        </p:nvPicPr>
        <p:blipFill>
          <a:blip r:embed="rId8"/>
          <a:stretch>
            <a:fillRect/>
          </a:stretch>
        </p:blipFill>
        <p:spPr>
          <a:xfrm>
            <a:off x="6107038" y="4783667"/>
            <a:ext cx="2274962" cy="1772323"/>
          </a:xfrm>
          <a:prstGeom prst="rect">
            <a:avLst/>
          </a:prstGeom>
        </p:spPr>
      </p:pic>
      <p:sp>
        <p:nvSpPr>
          <p:cNvPr id="14" name="TextBox 13"/>
          <p:cNvSpPr txBox="1"/>
          <p:nvPr/>
        </p:nvSpPr>
        <p:spPr>
          <a:xfrm>
            <a:off x="6019800" y="1600201"/>
            <a:ext cx="2971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Coronal Section of Cerebellum</a:t>
            </a:r>
            <a:endParaRPr lang="en-US" sz="1400" i="0" dirty="0">
              <a:solidFill>
                <a:srgbClr val="000000"/>
              </a:solidFill>
            </a:endParaRPr>
          </a:p>
        </p:txBody>
      </p:sp>
      <p:grpSp>
        <p:nvGrpSpPr>
          <p:cNvPr id="16" name="Group 15"/>
          <p:cNvGrpSpPr/>
          <p:nvPr/>
        </p:nvGrpSpPr>
        <p:grpSpPr>
          <a:xfrm>
            <a:off x="5715000" y="1998134"/>
            <a:ext cx="3175000" cy="2480733"/>
            <a:chOff x="3797300" y="971550"/>
            <a:chExt cx="3762498" cy="2082800"/>
          </a:xfrm>
        </p:grpSpPr>
        <p:pic>
          <p:nvPicPr>
            <p:cNvPr id="5" name="Picture 4"/>
            <p:cNvPicPr>
              <a:picLocks noChangeAspect="1"/>
            </p:cNvPicPr>
            <p:nvPr/>
          </p:nvPicPr>
          <p:blipFill>
            <a:blip r:embed="rId9"/>
            <a:stretch>
              <a:fillRect/>
            </a:stretch>
          </p:blipFill>
          <p:spPr>
            <a:xfrm>
              <a:off x="3962400" y="971550"/>
              <a:ext cx="3597398" cy="2030215"/>
            </a:xfrm>
            <a:prstGeom prst="rect">
              <a:avLst/>
            </a:prstGeom>
          </p:spPr>
        </p:pic>
        <p:sp>
          <p:nvSpPr>
            <p:cNvPr id="15" name="Rectangle 14"/>
            <p:cNvSpPr/>
            <p:nvPr/>
          </p:nvSpPr>
          <p:spPr bwMode="auto">
            <a:xfrm>
              <a:off x="3797300" y="2597150"/>
              <a:ext cx="609600" cy="4572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7" name="TextBox 16"/>
          <p:cNvSpPr txBox="1"/>
          <p:nvPr/>
        </p:nvSpPr>
        <p:spPr>
          <a:xfrm>
            <a:off x="6132037" y="4418421"/>
            <a:ext cx="25146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Deep Cerebellar Nuclei</a:t>
            </a:r>
            <a:endParaRPr lang="en-US" sz="1400" i="0" dirty="0">
              <a:solidFill>
                <a:srgbClr val="000000"/>
              </a:solidFill>
            </a:endParaRPr>
          </a:p>
        </p:txBody>
      </p:sp>
      <p:sp>
        <p:nvSpPr>
          <p:cNvPr id="3" name="Rectangle 2"/>
          <p:cNvSpPr/>
          <p:nvPr/>
        </p:nvSpPr>
        <p:spPr bwMode="auto">
          <a:xfrm>
            <a:off x="6400800" y="2819400"/>
            <a:ext cx="533400" cy="60960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3" name="Straight Arrow Connector 12"/>
          <p:cNvCxnSpPr/>
          <p:nvPr/>
        </p:nvCxnSpPr>
        <p:spPr bwMode="auto">
          <a:xfrm>
            <a:off x="6858000" y="3429000"/>
            <a:ext cx="0" cy="1016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pic>
        <p:nvPicPr>
          <p:cNvPr id="23" name="Picture 22"/>
          <p:cNvPicPr>
            <a:picLocks noChangeAspect="1"/>
          </p:cNvPicPr>
          <p:nvPr/>
        </p:nvPicPr>
        <p:blipFill>
          <a:blip r:embed="rId10"/>
          <a:stretch>
            <a:fillRect/>
          </a:stretch>
        </p:blipFill>
        <p:spPr>
          <a:xfrm>
            <a:off x="530827" y="4953001"/>
            <a:ext cx="2178050" cy="1524000"/>
          </a:xfrm>
          <a:prstGeom prst="rect">
            <a:avLst/>
          </a:prstGeom>
        </p:spPr>
      </p:pic>
      <p:sp>
        <p:nvSpPr>
          <p:cNvPr id="24" name="TextBox 23"/>
          <p:cNvSpPr txBox="1"/>
          <p:nvPr/>
        </p:nvSpPr>
        <p:spPr>
          <a:xfrm>
            <a:off x="152400" y="6330395"/>
            <a:ext cx="2743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Right Lateral Ventricle</a:t>
            </a:r>
            <a:endParaRPr lang="en-US" sz="1600" i="0" dirty="0">
              <a:solidFill>
                <a:srgbClr val="000000"/>
              </a:solidFill>
            </a:endParaRPr>
          </a:p>
        </p:txBody>
      </p:sp>
      <p:sp>
        <p:nvSpPr>
          <p:cNvPr id="25" name="TextBox 24"/>
          <p:cNvSpPr txBox="1"/>
          <p:nvPr/>
        </p:nvSpPr>
        <p:spPr>
          <a:xfrm>
            <a:off x="2197100" y="5945364"/>
            <a:ext cx="543534" cy="307777"/>
          </a:xfrm>
          <a:prstGeom prst="rect">
            <a:avLst/>
          </a:prstGeom>
          <a:noFill/>
        </p:spPr>
        <p:txBody>
          <a:bodyPr wrap="none" rtlCol="0">
            <a:spAutoFit/>
          </a:bodyPr>
          <a:lstStyle/>
          <a:p>
            <a:r>
              <a:rPr lang="en-US" sz="1400" i="1" dirty="0" smtClean="0">
                <a:solidFill>
                  <a:schemeClr val="bg2">
                    <a:lumMod val="50000"/>
                  </a:schemeClr>
                </a:solidFill>
              </a:rPr>
              <a:t>JAX</a:t>
            </a:r>
            <a:endParaRPr lang="en-US" sz="1400" i="1" dirty="0">
              <a:solidFill>
                <a:schemeClr val="bg2">
                  <a:lumMod val="50000"/>
                </a:schemeClr>
              </a:solidFill>
            </a:endParaRPr>
          </a:p>
        </p:txBody>
      </p:sp>
      <p:cxnSp>
        <p:nvCxnSpPr>
          <p:cNvPr id="29" name="Straight Arrow Connector 28"/>
          <p:cNvCxnSpPr/>
          <p:nvPr/>
        </p:nvCxnSpPr>
        <p:spPr bwMode="auto">
          <a:xfrm>
            <a:off x="1371600" y="4937743"/>
            <a:ext cx="0" cy="508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26" name="Straight Connector 25"/>
          <p:cNvCxnSpPr/>
          <p:nvPr/>
        </p:nvCxnSpPr>
        <p:spPr>
          <a:xfrm>
            <a:off x="391987" y="8382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6178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H="1">
            <a:off x="2766544" y="381068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Rectangle 220"/>
          <p:cNvSpPr>
            <a:spLocks noChangeArrowheads="1"/>
          </p:cNvSpPr>
          <p:nvPr/>
        </p:nvSpPr>
        <p:spPr bwMode="auto">
          <a:xfrm>
            <a:off x="3146518" y="362519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3" name="Straight Connector 52"/>
          <p:cNvCxnSpPr/>
          <p:nvPr/>
        </p:nvCxnSpPr>
        <p:spPr>
          <a:xfrm flipH="1">
            <a:off x="5403740" y="381068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4" name="Rectangle 220"/>
          <p:cNvSpPr>
            <a:spLocks noChangeArrowheads="1"/>
          </p:cNvSpPr>
          <p:nvPr/>
        </p:nvSpPr>
        <p:spPr bwMode="auto">
          <a:xfrm>
            <a:off x="5783714" y="362519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6" name="Straight Connector 55"/>
          <p:cNvCxnSpPr/>
          <p:nvPr/>
        </p:nvCxnSpPr>
        <p:spPr>
          <a:xfrm flipH="1">
            <a:off x="2743200" y="6466071"/>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7" name="Rectangle 220"/>
          <p:cNvSpPr>
            <a:spLocks noChangeArrowheads="1"/>
          </p:cNvSpPr>
          <p:nvPr/>
        </p:nvSpPr>
        <p:spPr bwMode="auto">
          <a:xfrm>
            <a:off x="3123174" y="6280586"/>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8" name="Straight Connector 57"/>
          <p:cNvCxnSpPr/>
          <p:nvPr/>
        </p:nvCxnSpPr>
        <p:spPr>
          <a:xfrm flipH="1">
            <a:off x="5422412" y="6473126"/>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9" name="Rectangle 220"/>
          <p:cNvSpPr>
            <a:spLocks noChangeArrowheads="1"/>
          </p:cNvSpPr>
          <p:nvPr/>
        </p:nvSpPr>
        <p:spPr bwMode="auto">
          <a:xfrm>
            <a:off x="5802386" y="6287641"/>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69" name="Rectangle 5"/>
          <p:cNvSpPr>
            <a:spLocks noChangeArrowheads="1"/>
          </p:cNvSpPr>
          <p:nvPr/>
        </p:nvSpPr>
        <p:spPr bwMode="auto">
          <a:xfrm>
            <a:off x="7262523" y="2108200"/>
            <a:ext cx="1313581" cy="923330"/>
          </a:xfrm>
          <a:prstGeom prst="rect">
            <a:avLst/>
          </a:prstGeom>
          <a:noFill/>
          <a:ln>
            <a:noFill/>
          </a:ln>
          <a:extLst/>
        </p:spPr>
        <p:txBody>
          <a:bodyPr wrap="none">
            <a:spAutoFit/>
          </a:bodyPr>
          <a:lstStyle/>
          <a:p>
            <a:pPr algn="ctr"/>
            <a:r>
              <a:rPr lang="en-US" b="1" dirty="0" smtClean="0">
                <a:solidFill>
                  <a:srgbClr val="000000"/>
                </a:solidFill>
                <a:latin typeface="Arial" charset="0"/>
                <a:cs typeface="Arial" charset="0"/>
              </a:rPr>
              <a:t>BAC</a:t>
            </a:r>
          </a:p>
          <a:p>
            <a:pPr algn="ctr"/>
            <a:r>
              <a:rPr lang="en-US" b="1" dirty="0" smtClean="0">
                <a:solidFill>
                  <a:srgbClr val="000000"/>
                </a:solidFill>
                <a:latin typeface="Arial" charset="0"/>
                <a:cs typeface="Arial" charset="0"/>
              </a:rPr>
              <a:t>SCA2-Q22</a:t>
            </a:r>
          </a:p>
          <a:p>
            <a:pPr algn="ctr"/>
            <a:r>
              <a:rPr lang="en-US" b="1" dirty="0" smtClean="0">
                <a:solidFill>
                  <a:srgbClr val="000000"/>
                </a:solidFill>
                <a:latin typeface="Arial" charset="0"/>
                <a:cs typeface="Arial" charset="0"/>
              </a:rPr>
              <a:t>(FVB)</a:t>
            </a:r>
          </a:p>
        </p:txBody>
      </p:sp>
      <p:sp>
        <p:nvSpPr>
          <p:cNvPr id="70" name="Rectangle 6"/>
          <p:cNvSpPr>
            <a:spLocks noChangeArrowheads="1"/>
          </p:cNvSpPr>
          <p:nvPr/>
        </p:nvSpPr>
        <p:spPr bwMode="auto">
          <a:xfrm>
            <a:off x="7233050" y="4465110"/>
            <a:ext cx="1910950" cy="1138773"/>
          </a:xfrm>
          <a:prstGeom prst="rect">
            <a:avLst/>
          </a:prstGeom>
          <a:noFill/>
          <a:ln>
            <a:noFill/>
          </a:ln>
          <a:extLst/>
        </p:spPr>
        <p:txBody>
          <a:bodyPr wrap="none">
            <a:spAutoFit/>
          </a:bodyPr>
          <a:lstStyle/>
          <a:p>
            <a:pPr algn="ctr"/>
            <a:r>
              <a:rPr lang="en-US" b="1" i="1" dirty="0" smtClean="0">
                <a:solidFill>
                  <a:srgbClr val="000000"/>
                </a:solidFill>
                <a:latin typeface="Arial" charset="0"/>
                <a:cs typeface="Arial" charset="0"/>
              </a:rPr>
              <a:t>Pcp2-</a:t>
            </a:r>
          </a:p>
          <a:p>
            <a:pPr algn="ctr"/>
            <a:r>
              <a:rPr lang="en-US" b="1" i="1" dirty="0" smtClean="0">
                <a:solidFill>
                  <a:srgbClr val="000000"/>
                </a:solidFill>
                <a:latin typeface="Arial" charset="0"/>
                <a:cs typeface="Arial" charset="0"/>
              </a:rPr>
              <a:t>ATXN2</a:t>
            </a:r>
            <a:r>
              <a:rPr lang="en-US" b="1" dirty="0">
                <a:solidFill>
                  <a:srgbClr val="000000"/>
                </a:solidFill>
                <a:latin typeface="Arial" charset="0"/>
                <a:cs typeface="Arial" charset="0"/>
              </a:rPr>
              <a:t>-</a:t>
            </a:r>
            <a:r>
              <a:rPr lang="en-US" b="1" dirty="0" smtClean="0">
                <a:solidFill>
                  <a:srgbClr val="000000"/>
                </a:solidFill>
                <a:latin typeface="Arial" charset="0"/>
                <a:cs typeface="Arial" charset="0"/>
              </a:rPr>
              <a:t>Q127</a:t>
            </a:r>
          </a:p>
          <a:p>
            <a:pPr algn="ctr"/>
            <a:r>
              <a:rPr lang="en-US" b="1" dirty="0" smtClean="0">
                <a:solidFill>
                  <a:srgbClr val="000000"/>
                </a:solidFill>
                <a:latin typeface="Arial" charset="0"/>
                <a:cs typeface="Arial" charset="0"/>
              </a:rPr>
              <a:t>(B6/D2)</a:t>
            </a:r>
          </a:p>
          <a:p>
            <a:pPr algn="ctr"/>
            <a:r>
              <a:rPr lang="en-US" sz="1400" b="1" dirty="0" smtClean="0">
                <a:solidFill>
                  <a:srgbClr val="000000"/>
                </a:solidFill>
                <a:latin typeface="Arial" charset="0"/>
                <a:cs typeface="Arial" charset="0"/>
              </a:rPr>
              <a:t>(Hansen et al., 2013)</a:t>
            </a:r>
          </a:p>
        </p:txBody>
      </p:sp>
      <p:sp>
        <p:nvSpPr>
          <p:cNvPr id="80" name="Text Box 840"/>
          <p:cNvSpPr txBox="1">
            <a:spLocks noChangeArrowheads="1"/>
          </p:cNvSpPr>
          <p:nvPr/>
        </p:nvSpPr>
        <p:spPr bwMode="auto">
          <a:xfrm>
            <a:off x="228600" y="248845"/>
            <a:ext cx="8575608" cy="51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800" b="1" dirty="0" smtClean="0">
                <a:solidFill>
                  <a:srgbClr val="000000"/>
                </a:solidFill>
                <a:latin typeface="Arial"/>
                <a:cs typeface="Arial"/>
              </a:rPr>
              <a:t>Lowering of </a:t>
            </a:r>
            <a:r>
              <a:rPr lang="en-US" sz="2800" b="1" i="1" dirty="0" smtClean="0">
                <a:solidFill>
                  <a:srgbClr val="000000"/>
                </a:solidFill>
                <a:latin typeface="Arial"/>
                <a:cs typeface="Arial"/>
              </a:rPr>
              <a:t>ATXN2</a:t>
            </a:r>
            <a:r>
              <a:rPr lang="en-US" sz="2800" b="1" dirty="0" smtClean="0">
                <a:solidFill>
                  <a:srgbClr val="000000"/>
                </a:solidFill>
                <a:latin typeface="Arial"/>
                <a:cs typeface="Arial"/>
              </a:rPr>
              <a:t> expression by the lead ASOs</a:t>
            </a:r>
            <a:endParaRPr lang="en-US" sz="2800" b="1" dirty="0">
              <a:solidFill>
                <a:srgbClr val="000000"/>
              </a:solidFill>
              <a:latin typeface="Arial"/>
              <a:cs typeface="Arial"/>
            </a:endParaRPr>
          </a:p>
        </p:txBody>
      </p:sp>
      <p:graphicFrame>
        <p:nvGraphicFramePr>
          <p:cNvPr id="65" name="Chart 64"/>
          <p:cNvGraphicFramePr>
            <a:graphicFrameLocks/>
          </p:cNvGraphicFramePr>
          <p:nvPr>
            <p:extLst>
              <p:ext uri="{D42A27DB-BD31-4B8C-83A1-F6EECF244321}">
                <p14:modId xmlns:p14="http://schemas.microsoft.com/office/powerpoint/2010/main" val="1947348217"/>
              </p:ext>
            </p:extLst>
          </p:nvPr>
        </p:nvGraphicFramePr>
        <p:xfrm>
          <a:off x="2041214" y="1554982"/>
          <a:ext cx="2504660" cy="1808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4294927837"/>
              </p:ext>
            </p:extLst>
          </p:nvPr>
        </p:nvGraphicFramePr>
        <p:xfrm>
          <a:off x="4684422" y="1540385"/>
          <a:ext cx="2514600" cy="1812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p:cNvGraphicFramePr>
            <a:graphicFrameLocks/>
          </p:cNvGraphicFramePr>
          <p:nvPr>
            <p:extLst>
              <p:ext uri="{D42A27DB-BD31-4B8C-83A1-F6EECF244321}">
                <p14:modId xmlns:p14="http://schemas.microsoft.com/office/powerpoint/2010/main" val="129853473"/>
              </p:ext>
            </p:extLst>
          </p:nvPr>
        </p:nvGraphicFramePr>
        <p:xfrm>
          <a:off x="1990432" y="4038600"/>
          <a:ext cx="2602160" cy="19969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 name="Chart 74"/>
          <p:cNvGraphicFramePr>
            <a:graphicFrameLocks/>
          </p:cNvGraphicFramePr>
          <p:nvPr>
            <p:extLst>
              <p:ext uri="{D42A27DB-BD31-4B8C-83A1-F6EECF244321}">
                <p14:modId xmlns:p14="http://schemas.microsoft.com/office/powerpoint/2010/main" val="1453697410"/>
              </p:ext>
            </p:extLst>
          </p:nvPr>
        </p:nvGraphicFramePr>
        <p:xfrm>
          <a:off x="4657116" y="4038601"/>
          <a:ext cx="2605406" cy="199699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376"/>
          <p:cNvSpPr txBox="1">
            <a:spLocks noChangeArrowheads="1"/>
          </p:cNvSpPr>
          <p:nvPr/>
        </p:nvSpPr>
        <p:spPr bwMode="auto">
          <a:xfrm>
            <a:off x="2764860" y="122636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hATXN2</a:t>
            </a:r>
            <a:endParaRPr lang="en-US" sz="1800" b="1" i="1" dirty="0">
              <a:solidFill>
                <a:srgbClr val="000000"/>
              </a:solidFill>
              <a:latin typeface="Arial" charset="0"/>
              <a:cs typeface="Arial" charset="0"/>
            </a:endParaRPr>
          </a:p>
        </p:txBody>
      </p:sp>
      <p:sp>
        <p:nvSpPr>
          <p:cNvPr id="76" name="TextBox 376"/>
          <p:cNvSpPr txBox="1">
            <a:spLocks noChangeArrowheads="1"/>
          </p:cNvSpPr>
          <p:nvPr/>
        </p:nvSpPr>
        <p:spPr bwMode="auto">
          <a:xfrm>
            <a:off x="5522623" y="119380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mAtxn2</a:t>
            </a:r>
            <a:endParaRPr lang="en-US" sz="1800" b="1" i="1" dirty="0">
              <a:solidFill>
                <a:srgbClr val="000000"/>
              </a:solidFill>
              <a:latin typeface="Arial" charset="0"/>
              <a:cs typeface="Arial" charset="0"/>
            </a:endParaRPr>
          </a:p>
        </p:txBody>
      </p:sp>
      <p:sp>
        <p:nvSpPr>
          <p:cNvPr id="88" name="Rectangle 235"/>
          <p:cNvSpPr>
            <a:spLocks noChangeArrowheads="1"/>
          </p:cNvSpPr>
          <p:nvPr/>
        </p:nvSpPr>
        <p:spPr bwMode="auto">
          <a:xfrm>
            <a:off x="152400" y="1498601"/>
            <a:ext cx="1463712" cy="1200329"/>
          </a:xfrm>
          <a:prstGeom prst="rect">
            <a:avLst/>
          </a:prstGeom>
          <a:noFill/>
          <a:ln w="9525">
            <a:solidFill>
              <a:srgbClr val="4B4B4B"/>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dirty="0" smtClean="0">
                <a:solidFill>
                  <a:srgbClr val="000000"/>
                </a:solidFill>
                <a:latin typeface="Arial" charset="0"/>
                <a:cs typeface="Arial" charset="0"/>
              </a:rPr>
              <a:t>250 </a:t>
            </a:r>
            <a:r>
              <a:rPr lang="en-US" b="1" dirty="0">
                <a:solidFill>
                  <a:srgbClr val="000000"/>
                </a:solidFill>
                <a:latin typeface="Symbol" charset="0"/>
                <a:cs typeface="Symbol" charset="0"/>
              </a:rPr>
              <a:t>m</a:t>
            </a:r>
            <a:r>
              <a:rPr lang="en-US" b="1" dirty="0">
                <a:solidFill>
                  <a:srgbClr val="000000"/>
                </a:solidFill>
                <a:latin typeface="Arial" charset="0"/>
                <a:cs typeface="Arial" charset="0"/>
              </a:rPr>
              <a:t>g </a:t>
            </a:r>
            <a:r>
              <a:rPr lang="en-US" b="1" dirty="0" smtClean="0">
                <a:solidFill>
                  <a:srgbClr val="000000"/>
                </a:solidFill>
                <a:latin typeface="Arial" charset="0"/>
                <a:cs typeface="Arial" charset="0"/>
              </a:rPr>
              <a:t>ASO</a:t>
            </a:r>
            <a:endParaRPr lang="en-US" b="1" dirty="0">
              <a:solidFill>
                <a:srgbClr val="000000"/>
              </a:solidFill>
              <a:latin typeface="Arial" charset="0"/>
              <a:cs typeface="Arial" charset="0"/>
            </a:endParaRPr>
          </a:p>
          <a:p>
            <a:r>
              <a:rPr lang="en-US" b="1" dirty="0" smtClean="0">
                <a:solidFill>
                  <a:srgbClr val="000000"/>
                </a:solidFill>
                <a:latin typeface="Arial" charset="0"/>
                <a:cs typeface="Arial" charset="0"/>
              </a:rPr>
              <a:t>7d, </a:t>
            </a:r>
            <a:r>
              <a:rPr lang="en-US" b="1" dirty="0" err="1" smtClean="0">
                <a:solidFill>
                  <a:srgbClr val="000000"/>
                </a:solidFill>
                <a:latin typeface="Arial" charset="0"/>
                <a:cs typeface="Arial" charset="0"/>
              </a:rPr>
              <a:t>qPCR</a:t>
            </a:r>
            <a:r>
              <a:rPr lang="en-US" b="1" dirty="0" smtClean="0">
                <a:solidFill>
                  <a:srgbClr val="000000"/>
                </a:solidFill>
                <a:latin typeface="Arial" charset="0"/>
                <a:cs typeface="Arial" charset="0"/>
              </a:rPr>
              <a:t>, </a:t>
            </a:r>
          </a:p>
          <a:p>
            <a:r>
              <a:rPr lang="en-US" b="1" dirty="0" smtClean="0">
                <a:solidFill>
                  <a:srgbClr val="000000"/>
                </a:solidFill>
                <a:latin typeface="Arial" charset="0"/>
                <a:cs typeface="Arial" charset="0"/>
              </a:rPr>
              <a:t>n=2-3, </a:t>
            </a:r>
          </a:p>
          <a:p>
            <a:r>
              <a:rPr lang="en-US" b="1" dirty="0" err="1" smtClean="0">
                <a:solidFill>
                  <a:srgbClr val="000000"/>
                </a:solidFill>
                <a:latin typeface="Arial" charset="0"/>
                <a:cs typeface="Arial" charset="0"/>
              </a:rPr>
              <a:t>mean</a:t>
            </a:r>
            <a:r>
              <a:rPr lang="en-US" dirty="0" err="1">
                <a:solidFill>
                  <a:srgbClr val="000000"/>
                </a:solidFill>
                <a:latin typeface="ＭＳ ゴシック" charset="0"/>
                <a:ea typeface="ＭＳ ゴシック" charset="0"/>
                <a:cs typeface="ＭＳ ゴシック" charset="0"/>
              </a:rPr>
              <a:t>±</a:t>
            </a:r>
            <a:r>
              <a:rPr lang="en-US" b="1" dirty="0" err="1">
                <a:solidFill>
                  <a:srgbClr val="000000"/>
                </a:solidFill>
                <a:latin typeface="Arial" charset="0"/>
              </a:rPr>
              <a:t>SD</a:t>
            </a:r>
            <a:r>
              <a:rPr lang="en-US" b="1" dirty="0">
                <a:solidFill>
                  <a:srgbClr val="000000"/>
                </a:solidFill>
                <a:latin typeface="Arial" charset="0"/>
                <a:cs typeface="Arial" charset="0"/>
              </a:rPr>
              <a:t>.</a:t>
            </a:r>
            <a:endParaRPr lang="en-US" sz="1600" dirty="0">
              <a:solidFill>
                <a:srgbClr val="000000"/>
              </a:solidFill>
            </a:endParaRPr>
          </a:p>
        </p:txBody>
      </p:sp>
      <p:sp>
        <p:nvSpPr>
          <p:cNvPr id="89" name="Rectangle 5"/>
          <p:cNvSpPr>
            <a:spLocks noChangeArrowheads="1"/>
          </p:cNvSpPr>
          <p:nvPr/>
        </p:nvSpPr>
        <p:spPr bwMode="auto">
          <a:xfrm rot="16200000">
            <a:off x="-249012" y="3549135"/>
            <a:ext cx="4267200" cy="369332"/>
          </a:xfrm>
          <a:prstGeom prst="rect">
            <a:avLst/>
          </a:prstGeom>
          <a:noFill/>
          <a:ln>
            <a:noFill/>
          </a:ln>
          <a:extLst/>
        </p:spPr>
        <p:txBody>
          <a:bodyPr wrap="square">
            <a:spAutoFit/>
          </a:bodyPr>
          <a:lstStyle/>
          <a:p>
            <a:pPr algn="ctr"/>
            <a:r>
              <a:rPr lang="en-US" b="1" dirty="0" smtClean="0">
                <a:solidFill>
                  <a:srgbClr val="000000"/>
                </a:solidFill>
                <a:latin typeface="Arial" charset="0"/>
                <a:cs typeface="Arial" charset="0"/>
              </a:rPr>
              <a:t>% </a:t>
            </a:r>
            <a:r>
              <a:rPr lang="en-US" b="1" i="1" dirty="0" smtClean="0">
                <a:solidFill>
                  <a:srgbClr val="000000"/>
                </a:solidFill>
                <a:latin typeface="Arial" charset="0"/>
                <a:cs typeface="Arial" charset="0"/>
              </a:rPr>
              <a:t>ATXN2</a:t>
            </a:r>
            <a:r>
              <a:rPr lang="en-US" b="1" dirty="0" smtClean="0">
                <a:solidFill>
                  <a:srgbClr val="000000"/>
                </a:solidFill>
                <a:latin typeface="Arial" charset="0"/>
                <a:cs typeface="Arial" charset="0"/>
              </a:rPr>
              <a:t>  Expression</a:t>
            </a:r>
          </a:p>
        </p:txBody>
      </p:sp>
      <p:cxnSp>
        <p:nvCxnSpPr>
          <p:cNvPr id="90" name="Straight Connector 89"/>
          <p:cNvCxnSpPr/>
          <p:nvPr/>
        </p:nvCxnSpPr>
        <p:spPr>
          <a:xfrm flipH="1">
            <a:off x="4595522" y="1397000"/>
            <a:ext cx="3230" cy="497840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rot="18823991">
            <a:off x="2261253" y="3259086"/>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29" name="TextBox 28"/>
          <p:cNvSpPr txBox="1"/>
          <p:nvPr/>
        </p:nvSpPr>
        <p:spPr>
          <a:xfrm rot="18823991">
            <a:off x="2560086" y="3273052"/>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0" name="TextBox 29"/>
          <p:cNvSpPr txBox="1"/>
          <p:nvPr/>
        </p:nvSpPr>
        <p:spPr>
          <a:xfrm rot="18823991">
            <a:off x="28648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188</a:t>
            </a:r>
          </a:p>
        </p:txBody>
      </p:sp>
      <p:sp>
        <p:nvSpPr>
          <p:cNvPr id="31" name="TextBox 30"/>
          <p:cNvSpPr txBox="1"/>
          <p:nvPr/>
        </p:nvSpPr>
        <p:spPr>
          <a:xfrm rot="18823991">
            <a:off x="3194714" y="3273053"/>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32" name="TextBox 31"/>
          <p:cNvSpPr txBox="1"/>
          <p:nvPr/>
        </p:nvSpPr>
        <p:spPr>
          <a:xfrm rot="18823991">
            <a:off x="3550686" y="3273054"/>
            <a:ext cx="569800" cy="369332"/>
          </a:xfrm>
          <a:prstGeom prst="rect">
            <a:avLst/>
          </a:prstGeom>
          <a:noFill/>
        </p:spPr>
        <p:txBody>
          <a:bodyPr wrap="none" rtlCol="0">
            <a:spAutoFit/>
          </a:bodyPr>
          <a:lstStyle/>
          <a:p>
            <a:r>
              <a:rPr lang="en-US" b="1" dirty="0" smtClean="0">
                <a:solidFill>
                  <a:srgbClr val="000000"/>
                </a:solidFill>
                <a:latin typeface="Arial"/>
                <a:cs typeface="Arial"/>
              </a:rPr>
              <a:t>150</a:t>
            </a:r>
          </a:p>
        </p:txBody>
      </p:sp>
      <p:sp>
        <p:nvSpPr>
          <p:cNvPr id="33" name="TextBox 32"/>
          <p:cNvSpPr txBox="1"/>
          <p:nvPr/>
        </p:nvSpPr>
        <p:spPr>
          <a:xfrm rot="18823991">
            <a:off x="3855486" y="3273054"/>
            <a:ext cx="569800" cy="369332"/>
          </a:xfrm>
          <a:prstGeom prst="rect">
            <a:avLst/>
          </a:prstGeom>
          <a:noFill/>
        </p:spPr>
        <p:txBody>
          <a:bodyPr wrap="none" rtlCol="0">
            <a:spAutoFit/>
          </a:bodyPr>
          <a:lstStyle/>
          <a:p>
            <a:r>
              <a:rPr lang="en-US" b="1" dirty="0" smtClean="0">
                <a:solidFill>
                  <a:srgbClr val="000000"/>
                </a:solidFill>
                <a:latin typeface="Arial"/>
                <a:cs typeface="Arial"/>
              </a:rPr>
              <a:t>122</a:t>
            </a:r>
          </a:p>
        </p:txBody>
      </p:sp>
      <p:sp>
        <p:nvSpPr>
          <p:cNvPr id="34" name="TextBox 33"/>
          <p:cNvSpPr txBox="1"/>
          <p:nvPr/>
        </p:nvSpPr>
        <p:spPr>
          <a:xfrm rot="18823991">
            <a:off x="4928253" y="3259085"/>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35" name="TextBox 34"/>
          <p:cNvSpPr txBox="1"/>
          <p:nvPr/>
        </p:nvSpPr>
        <p:spPr>
          <a:xfrm rot="18823991">
            <a:off x="5227086" y="3273051"/>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6" name="TextBox 35"/>
          <p:cNvSpPr txBox="1"/>
          <p:nvPr/>
        </p:nvSpPr>
        <p:spPr>
          <a:xfrm rot="18823991">
            <a:off x="5531886" y="3273052"/>
            <a:ext cx="569800" cy="369332"/>
          </a:xfrm>
          <a:prstGeom prst="rect">
            <a:avLst/>
          </a:prstGeom>
          <a:noFill/>
        </p:spPr>
        <p:txBody>
          <a:bodyPr wrap="none" rtlCol="0">
            <a:spAutoFit/>
          </a:bodyPr>
          <a:lstStyle/>
          <a:p>
            <a:r>
              <a:rPr lang="en-US" b="1" dirty="0" smtClean="0">
                <a:solidFill>
                  <a:srgbClr val="000000"/>
                </a:solidFill>
                <a:latin typeface="Arial"/>
                <a:cs typeface="Arial"/>
              </a:rPr>
              <a:t>188</a:t>
            </a:r>
          </a:p>
        </p:txBody>
      </p:sp>
      <p:sp>
        <p:nvSpPr>
          <p:cNvPr id="37" name="TextBox 36"/>
          <p:cNvSpPr txBox="1"/>
          <p:nvPr/>
        </p:nvSpPr>
        <p:spPr>
          <a:xfrm rot="18823991">
            <a:off x="5861714" y="3273052"/>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38" name="TextBox 37"/>
          <p:cNvSpPr txBox="1"/>
          <p:nvPr/>
        </p:nvSpPr>
        <p:spPr>
          <a:xfrm rot="18823991">
            <a:off x="62176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150</a:t>
            </a:r>
          </a:p>
        </p:txBody>
      </p:sp>
      <p:sp>
        <p:nvSpPr>
          <p:cNvPr id="39" name="TextBox 38"/>
          <p:cNvSpPr txBox="1"/>
          <p:nvPr/>
        </p:nvSpPr>
        <p:spPr>
          <a:xfrm rot="18823991">
            <a:off x="65224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122</a:t>
            </a:r>
          </a:p>
        </p:txBody>
      </p:sp>
      <p:sp>
        <p:nvSpPr>
          <p:cNvPr id="40" name="TextBox 39"/>
          <p:cNvSpPr txBox="1"/>
          <p:nvPr/>
        </p:nvSpPr>
        <p:spPr>
          <a:xfrm rot="18823991">
            <a:off x="2236225" y="5926087"/>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41" name="TextBox 40"/>
          <p:cNvSpPr txBox="1"/>
          <p:nvPr/>
        </p:nvSpPr>
        <p:spPr>
          <a:xfrm rot="18823991">
            <a:off x="2636286" y="5940053"/>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42" name="TextBox 41"/>
          <p:cNvSpPr txBox="1"/>
          <p:nvPr/>
        </p:nvSpPr>
        <p:spPr>
          <a:xfrm rot="18823991">
            <a:off x="3042687" y="5940054"/>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44" name="TextBox 43"/>
          <p:cNvSpPr txBox="1"/>
          <p:nvPr/>
        </p:nvSpPr>
        <p:spPr>
          <a:xfrm rot="18823991">
            <a:off x="3457552" y="5940052"/>
            <a:ext cx="569800" cy="369332"/>
          </a:xfrm>
          <a:prstGeom prst="rect">
            <a:avLst/>
          </a:prstGeom>
          <a:noFill/>
        </p:spPr>
        <p:txBody>
          <a:bodyPr wrap="none" rtlCol="0">
            <a:spAutoFit/>
          </a:bodyPr>
          <a:lstStyle/>
          <a:p>
            <a:r>
              <a:rPr lang="en-US" b="1" dirty="0" smtClean="0">
                <a:solidFill>
                  <a:srgbClr val="000000"/>
                </a:solidFill>
                <a:latin typeface="Arial"/>
                <a:cs typeface="Arial"/>
              </a:rPr>
              <a:t>216</a:t>
            </a:r>
          </a:p>
        </p:txBody>
      </p:sp>
      <p:sp>
        <p:nvSpPr>
          <p:cNvPr id="45" name="TextBox 44"/>
          <p:cNvSpPr txBox="1"/>
          <p:nvPr/>
        </p:nvSpPr>
        <p:spPr>
          <a:xfrm rot="18823991">
            <a:off x="3855486" y="5940053"/>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sp>
        <p:nvSpPr>
          <p:cNvPr id="46" name="TextBox 45"/>
          <p:cNvSpPr txBox="1"/>
          <p:nvPr/>
        </p:nvSpPr>
        <p:spPr>
          <a:xfrm rot="18823991">
            <a:off x="4868987" y="5926087"/>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47" name="TextBox 46"/>
          <p:cNvSpPr txBox="1"/>
          <p:nvPr/>
        </p:nvSpPr>
        <p:spPr>
          <a:xfrm rot="18823991">
            <a:off x="5269048" y="5940053"/>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48" name="TextBox 47"/>
          <p:cNvSpPr txBox="1"/>
          <p:nvPr/>
        </p:nvSpPr>
        <p:spPr>
          <a:xfrm rot="18823991">
            <a:off x="5675449" y="5940054"/>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49" name="TextBox 48"/>
          <p:cNvSpPr txBox="1"/>
          <p:nvPr/>
        </p:nvSpPr>
        <p:spPr>
          <a:xfrm rot="18823991">
            <a:off x="6090314" y="5940052"/>
            <a:ext cx="569800" cy="369332"/>
          </a:xfrm>
          <a:prstGeom prst="rect">
            <a:avLst/>
          </a:prstGeom>
          <a:noFill/>
        </p:spPr>
        <p:txBody>
          <a:bodyPr wrap="none" rtlCol="0">
            <a:spAutoFit/>
          </a:bodyPr>
          <a:lstStyle/>
          <a:p>
            <a:r>
              <a:rPr lang="en-US" b="1" dirty="0" smtClean="0">
                <a:solidFill>
                  <a:srgbClr val="000000"/>
                </a:solidFill>
                <a:latin typeface="Arial"/>
                <a:cs typeface="Arial"/>
              </a:rPr>
              <a:t>216</a:t>
            </a:r>
          </a:p>
        </p:txBody>
      </p:sp>
      <p:sp>
        <p:nvSpPr>
          <p:cNvPr id="50" name="TextBox 49"/>
          <p:cNvSpPr txBox="1"/>
          <p:nvPr/>
        </p:nvSpPr>
        <p:spPr>
          <a:xfrm rot="18823991">
            <a:off x="6488248" y="5940053"/>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cxnSp>
        <p:nvCxnSpPr>
          <p:cNvPr id="55" name="Straight Connector 54"/>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4167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47"/>
          <p:cNvSpPr txBox="1">
            <a:spLocks noChangeArrowheads="1"/>
          </p:cNvSpPr>
          <p:nvPr/>
        </p:nvSpPr>
        <p:spPr bwMode="auto">
          <a:xfrm rot="16200000">
            <a:off x="-427840" y="2594952"/>
            <a:ext cx="186539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000" b="1" i="1" dirty="0">
                <a:solidFill>
                  <a:srgbClr val="000000"/>
                </a:solidFill>
                <a:latin typeface="Arial" charset="0"/>
                <a:cs typeface="Arial" charset="0"/>
              </a:rPr>
              <a:t>% Iba1 / Actin</a:t>
            </a:r>
            <a:endParaRPr lang="en-US" sz="2000" b="1" dirty="0">
              <a:solidFill>
                <a:srgbClr val="000000"/>
              </a:solidFill>
              <a:latin typeface="Arial" charset="0"/>
              <a:cs typeface="Arial" charset="0"/>
            </a:endParaRPr>
          </a:p>
        </p:txBody>
      </p:sp>
      <p:graphicFrame>
        <p:nvGraphicFramePr>
          <p:cNvPr id="16" name="Chart 15"/>
          <p:cNvGraphicFramePr>
            <a:graphicFrameLocks/>
          </p:cNvGraphicFramePr>
          <p:nvPr>
            <p:extLst>
              <p:ext uri="{D42A27DB-BD31-4B8C-83A1-F6EECF244321}">
                <p14:modId xmlns:p14="http://schemas.microsoft.com/office/powerpoint/2010/main" val="1767686711"/>
              </p:ext>
            </p:extLst>
          </p:nvPr>
        </p:nvGraphicFramePr>
        <p:xfrm>
          <a:off x="681040" y="1600201"/>
          <a:ext cx="3128961" cy="281939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3"/>
          <p:cNvSpPr txBox="1">
            <a:spLocks noChangeArrowheads="1"/>
          </p:cNvSpPr>
          <p:nvPr/>
        </p:nvSpPr>
        <p:spPr bwMode="auto">
          <a:xfrm>
            <a:off x="1568079" y="1498600"/>
            <a:ext cx="1542332" cy="369332"/>
          </a:xfrm>
          <a:prstGeom prst="rect">
            <a:avLst/>
          </a:prstGeom>
          <a:solidFill>
            <a:srgbClr val="FFFFFF"/>
          </a:solidFill>
          <a:ln>
            <a:noFill/>
          </a:ln>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i="1" dirty="0" err="1">
                <a:solidFill>
                  <a:srgbClr val="000000"/>
                </a:solidFill>
                <a:latin typeface="Arial" charset="0"/>
                <a:cs typeface="Arial" charset="0"/>
              </a:rPr>
              <a:t>Microgliosis</a:t>
            </a:r>
            <a:endParaRPr lang="en-US" sz="5400" b="1" dirty="0">
              <a:latin typeface="Avenir Book" charset="0"/>
              <a:cs typeface="Avenir Book" charset="0"/>
            </a:endParaRPr>
          </a:p>
        </p:txBody>
      </p:sp>
      <p:cxnSp>
        <p:nvCxnSpPr>
          <p:cNvPr id="21" name="Straight Arrow Connector 20"/>
          <p:cNvCxnSpPr/>
          <p:nvPr/>
        </p:nvCxnSpPr>
        <p:spPr>
          <a:xfrm>
            <a:off x="2634879" y="2006600"/>
            <a:ext cx="533400" cy="4064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190855" y="5105400"/>
            <a:ext cx="2542945" cy="1477328"/>
          </a:xfrm>
          <a:prstGeom prst="rect">
            <a:avLst/>
          </a:prstGeom>
        </p:spPr>
        <p:txBody>
          <a:bodyPr wrap="square">
            <a:spAutoFit/>
          </a:bodyPr>
          <a:lstStyle/>
          <a:p>
            <a:pPr marL="342900" lvl="0" indent="-342900">
              <a:buFont typeface="Arial"/>
              <a:buChar char="•"/>
            </a:pPr>
            <a:r>
              <a:rPr lang="en-US" b="1" dirty="0" smtClean="0">
                <a:solidFill>
                  <a:srgbClr val="000000"/>
                </a:solidFill>
                <a:latin typeface="Arial" charset="0"/>
              </a:rPr>
              <a:t>200 </a:t>
            </a:r>
            <a:r>
              <a:rPr lang="en-US" b="1" dirty="0" smtClean="0">
                <a:solidFill>
                  <a:srgbClr val="000000"/>
                </a:solidFill>
                <a:latin typeface="Symbol" charset="2"/>
                <a:cs typeface="Symbol" charset="2"/>
              </a:rPr>
              <a:t>m</a:t>
            </a:r>
            <a:r>
              <a:rPr lang="en-US" b="1" dirty="0" smtClean="0">
                <a:solidFill>
                  <a:srgbClr val="000000"/>
                </a:solidFill>
                <a:latin typeface="Arial" charset="0"/>
              </a:rPr>
              <a:t>g ASO</a:t>
            </a:r>
          </a:p>
          <a:p>
            <a:pPr marL="342900" lvl="0" indent="-342900">
              <a:buFont typeface="Arial"/>
              <a:buChar char="•"/>
            </a:pPr>
            <a:r>
              <a:rPr lang="en-US" b="1" dirty="0" err="1" smtClean="0">
                <a:solidFill>
                  <a:srgbClr val="000000"/>
                </a:solidFill>
                <a:latin typeface="Arial" charset="0"/>
              </a:rPr>
              <a:t>qPCR</a:t>
            </a:r>
            <a:endParaRPr lang="en-US" b="1" dirty="0" smtClean="0">
              <a:solidFill>
                <a:srgbClr val="000000"/>
              </a:solidFill>
              <a:latin typeface="Arial" charset="0"/>
            </a:endParaRPr>
          </a:p>
          <a:p>
            <a:pPr marL="342900" lvl="0" indent="-342900">
              <a:buFont typeface="Arial"/>
              <a:buChar char="•"/>
            </a:pPr>
            <a:r>
              <a:rPr lang="en-US" b="1" dirty="0" smtClean="0">
                <a:solidFill>
                  <a:srgbClr val="000000"/>
                </a:solidFill>
                <a:latin typeface="Arial" charset="0"/>
              </a:rPr>
              <a:t>N=2-11</a:t>
            </a:r>
          </a:p>
          <a:p>
            <a:pPr marL="342900" lvl="0" indent="-342900">
              <a:buFont typeface="Arial"/>
              <a:buChar char="•"/>
            </a:pPr>
            <a:r>
              <a:rPr lang="en-US" b="1" dirty="0" smtClean="0">
                <a:solidFill>
                  <a:srgbClr val="000000"/>
                </a:solidFill>
                <a:latin typeface="Arial" charset="0"/>
              </a:rPr>
              <a:t>7 days</a:t>
            </a:r>
          </a:p>
          <a:p>
            <a:pPr marL="342900" indent="-342900">
              <a:buFont typeface="Arial"/>
              <a:buChar char="•"/>
            </a:pPr>
            <a:r>
              <a:rPr lang="en-US" b="1" dirty="0" err="1" smtClean="0">
                <a:solidFill>
                  <a:srgbClr val="000000"/>
                </a:solidFill>
                <a:latin typeface="Arial" charset="0"/>
                <a:cs typeface="Arial" charset="0"/>
              </a:rPr>
              <a:t>mean</a:t>
            </a:r>
            <a:r>
              <a:rPr lang="en-US" dirty="0" err="1" smtClean="0">
                <a:solidFill>
                  <a:srgbClr val="000000"/>
                </a:solidFill>
                <a:latin typeface="ＭＳ ゴシック" charset="0"/>
                <a:ea typeface="ＭＳ ゴシック" charset="0"/>
                <a:cs typeface="ＭＳ ゴシック" charset="0"/>
              </a:rPr>
              <a:t>±</a:t>
            </a:r>
            <a:r>
              <a:rPr lang="en-US" b="1" dirty="0" err="1" smtClean="0">
                <a:solidFill>
                  <a:srgbClr val="000000"/>
                </a:solidFill>
                <a:latin typeface="Arial" charset="0"/>
              </a:rPr>
              <a:t>SD</a:t>
            </a:r>
            <a:endParaRPr lang="en-US" b="1" dirty="0" smtClean="0">
              <a:solidFill>
                <a:srgbClr val="000000"/>
              </a:solidFill>
              <a:latin typeface="Arial" charset="0"/>
            </a:endParaRPr>
          </a:p>
        </p:txBody>
      </p:sp>
      <p:sp>
        <p:nvSpPr>
          <p:cNvPr id="25" name="Text Box 840"/>
          <p:cNvSpPr txBox="1">
            <a:spLocks noChangeArrowheads="1"/>
          </p:cNvSpPr>
          <p:nvPr/>
        </p:nvSpPr>
        <p:spPr bwMode="auto">
          <a:xfrm>
            <a:off x="914400" y="46558"/>
            <a:ext cx="7086600" cy="9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800" b="1" dirty="0" smtClean="0">
                <a:solidFill>
                  <a:srgbClr val="000000"/>
                </a:solidFill>
                <a:latin typeface="+mn-lt"/>
                <a:cs typeface="Cantarell Bold"/>
              </a:rPr>
              <a:t>Evaluating </a:t>
            </a:r>
            <a:r>
              <a:rPr lang="en-US" sz="2800" b="1" i="1" dirty="0" smtClean="0">
                <a:solidFill>
                  <a:srgbClr val="000000"/>
                </a:solidFill>
                <a:latin typeface="+mn-lt"/>
                <a:cs typeface="Cantarell Bold"/>
              </a:rPr>
              <a:t>Iba1</a:t>
            </a:r>
            <a:r>
              <a:rPr lang="en-US" sz="2800" b="1" dirty="0" smtClean="0">
                <a:solidFill>
                  <a:srgbClr val="000000"/>
                </a:solidFill>
                <a:latin typeface="+mn-lt"/>
                <a:cs typeface="Cantarell Bold"/>
              </a:rPr>
              <a:t> expression for </a:t>
            </a:r>
            <a:r>
              <a:rPr lang="en-US" sz="2800" b="1" dirty="0" err="1" smtClean="0">
                <a:solidFill>
                  <a:srgbClr val="000000"/>
                </a:solidFill>
                <a:latin typeface="+mn-lt"/>
                <a:cs typeface="Cantarell Bold"/>
              </a:rPr>
              <a:t>microgliosis</a:t>
            </a:r>
            <a:r>
              <a:rPr lang="en-US" sz="2800" b="1" dirty="0" smtClean="0">
                <a:solidFill>
                  <a:srgbClr val="000000"/>
                </a:solidFill>
                <a:latin typeface="+mn-lt"/>
                <a:cs typeface="Cantarell Bold"/>
              </a:rPr>
              <a:t> in </a:t>
            </a:r>
            <a:r>
              <a:rPr lang="en-US" sz="2800" b="1" i="1" dirty="0" smtClean="0">
                <a:solidFill>
                  <a:srgbClr val="000000"/>
                </a:solidFill>
                <a:latin typeface="+mn-lt"/>
                <a:cs typeface="Cantarell Bold"/>
              </a:rPr>
              <a:t>ATXN2</a:t>
            </a:r>
            <a:r>
              <a:rPr lang="en-US" sz="2800" b="1" dirty="0" smtClean="0">
                <a:solidFill>
                  <a:srgbClr val="000000"/>
                </a:solidFill>
                <a:latin typeface="+mn-lt"/>
                <a:cs typeface="Cantarell Bold"/>
              </a:rPr>
              <a:t>-Q127 mice</a:t>
            </a:r>
            <a:endParaRPr lang="en-US" sz="2800" b="1" dirty="0">
              <a:solidFill>
                <a:srgbClr val="000000"/>
              </a:solidFill>
              <a:latin typeface="+mn-lt"/>
              <a:cs typeface="Cantarell Bold"/>
            </a:endParaRPr>
          </a:p>
        </p:txBody>
      </p:sp>
      <p:sp>
        <p:nvSpPr>
          <p:cNvPr id="6" name="TextBox 5"/>
          <p:cNvSpPr txBox="1"/>
          <p:nvPr/>
        </p:nvSpPr>
        <p:spPr>
          <a:xfrm>
            <a:off x="5638801" y="1600200"/>
            <a:ext cx="1621169" cy="369332"/>
          </a:xfrm>
          <a:prstGeom prst="rect">
            <a:avLst/>
          </a:prstGeom>
          <a:noFill/>
        </p:spPr>
        <p:txBody>
          <a:bodyPr wrap="none" rtlCol="0">
            <a:spAutoFit/>
          </a:bodyPr>
          <a:lstStyle/>
          <a:p>
            <a:r>
              <a:rPr lang="en-US" b="1" dirty="0" smtClean="0">
                <a:solidFill>
                  <a:srgbClr val="000000"/>
                </a:solidFill>
                <a:latin typeface="Arial"/>
                <a:cs typeface="Arial"/>
              </a:rPr>
              <a:t>Iba1 Staining</a:t>
            </a:r>
            <a:endParaRPr lang="en-US" b="1" dirty="0">
              <a:solidFill>
                <a:srgbClr val="000000"/>
              </a:solidFill>
              <a:latin typeface="Arial"/>
              <a:cs typeface="Arial"/>
            </a:endParaRPr>
          </a:p>
        </p:txBody>
      </p:sp>
      <p:sp>
        <p:nvSpPr>
          <p:cNvPr id="5" name="TextBox 4"/>
          <p:cNvSpPr txBox="1"/>
          <p:nvPr/>
        </p:nvSpPr>
        <p:spPr>
          <a:xfrm>
            <a:off x="4648200" y="2123757"/>
            <a:ext cx="826330" cy="369332"/>
          </a:xfrm>
          <a:prstGeom prst="rect">
            <a:avLst/>
          </a:prstGeom>
          <a:noFill/>
        </p:spPr>
        <p:txBody>
          <a:bodyPr wrap="none" rtlCol="0">
            <a:spAutoFit/>
          </a:bodyPr>
          <a:lstStyle/>
          <a:p>
            <a:r>
              <a:rPr lang="en-US" dirty="0" smtClean="0">
                <a:solidFill>
                  <a:srgbClr val="000000"/>
                </a:solidFill>
                <a:latin typeface="Arial"/>
                <a:cs typeface="Arial"/>
              </a:rPr>
              <a:t>Saline</a:t>
            </a:r>
            <a:endParaRPr lang="en-US" dirty="0">
              <a:solidFill>
                <a:srgbClr val="000000"/>
              </a:solidFill>
              <a:latin typeface="Arial"/>
              <a:cs typeface="Arial"/>
            </a:endParaRPr>
          </a:p>
        </p:txBody>
      </p:sp>
      <p:sp>
        <p:nvSpPr>
          <p:cNvPr id="19" name="TextBox 18"/>
          <p:cNvSpPr txBox="1"/>
          <p:nvPr/>
        </p:nvSpPr>
        <p:spPr>
          <a:xfrm>
            <a:off x="6096000" y="2123757"/>
            <a:ext cx="1070100" cy="369332"/>
          </a:xfrm>
          <a:prstGeom prst="rect">
            <a:avLst/>
          </a:prstGeom>
          <a:noFill/>
        </p:spPr>
        <p:txBody>
          <a:bodyPr wrap="none" rtlCol="0">
            <a:spAutoFit/>
          </a:bodyPr>
          <a:lstStyle/>
          <a:p>
            <a:r>
              <a:rPr lang="en-US" dirty="0" smtClean="0">
                <a:solidFill>
                  <a:srgbClr val="000000"/>
                </a:solidFill>
                <a:latin typeface="Arial"/>
                <a:cs typeface="Arial"/>
              </a:rPr>
              <a:t>ASO133</a:t>
            </a:r>
            <a:endParaRPr lang="en-US" dirty="0">
              <a:solidFill>
                <a:srgbClr val="000000"/>
              </a:solidFill>
              <a:latin typeface="Arial"/>
              <a:cs typeface="Arial"/>
            </a:endParaRPr>
          </a:p>
        </p:txBody>
      </p:sp>
      <p:sp>
        <p:nvSpPr>
          <p:cNvPr id="23" name="TextBox 22"/>
          <p:cNvSpPr txBox="1"/>
          <p:nvPr/>
        </p:nvSpPr>
        <p:spPr>
          <a:xfrm>
            <a:off x="7696200" y="2123757"/>
            <a:ext cx="1070100" cy="369332"/>
          </a:xfrm>
          <a:prstGeom prst="rect">
            <a:avLst/>
          </a:prstGeom>
          <a:noFill/>
        </p:spPr>
        <p:txBody>
          <a:bodyPr wrap="none" rtlCol="0">
            <a:spAutoFit/>
          </a:bodyPr>
          <a:lstStyle/>
          <a:p>
            <a:r>
              <a:rPr lang="en-US" dirty="0" smtClean="0">
                <a:solidFill>
                  <a:srgbClr val="000000"/>
                </a:solidFill>
                <a:latin typeface="Arial"/>
                <a:cs typeface="Arial"/>
              </a:rPr>
              <a:t>ASO210</a:t>
            </a:r>
            <a:endParaRPr lang="en-US" dirty="0">
              <a:solidFill>
                <a:srgbClr val="000000"/>
              </a:solidFill>
              <a:latin typeface="Arial"/>
              <a:cs typeface="Arial"/>
            </a:endParaRPr>
          </a:p>
        </p:txBody>
      </p:sp>
      <p:pic>
        <p:nvPicPr>
          <p:cNvPr id="9" name="Picture 8"/>
          <p:cNvPicPr>
            <a:picLocks noChangeAspect="1"/>
          </p:cNvPicPr>
          <p:nvPr/>
        </p:nvPicPr>
        <p:blipFill>
          <a:blip r:embed="rId4"/>
          <a:stretch>
            <a:fillRect/>
          </a:stretch>
        </p:blipFill>
        <p:spPr>
          <a:xfrm>
            <a:off x="5334000" y="5188117"/>
            <a:ext cx="2590800" cy="1570751"/>
          </a:xfrm>
          <a:prstGeom prst="rect">
            <a:avLst/>
          </a:prstGeom>
        </p:spPr>
      </p:pic>
      <p:cxnSp>
        <p:nvCxnSpPr>
          <p:cNvPr id="12" name="Straight Arrow Connector 11"/>
          <p:cNvCxnSpPr/>
          <p:nvPr/>
        </p:nvCxnSpPr>
        <p:spPr bwMode="auto">
          <a:xfrm>
            <a:off x="6781800" y="5054601"/>
            <a:ext cx="0" cy="743116"/>
          </a:xfrm>
          <a:prstGeom prst="straightConnector1">
            <a:avLst/>
          </a:prstGeom>
          <a:solidFill>
            <a:schemeClr val="accent1"/>
          </a:solidFill>
          <a:ln w="28575" cap="flat" cmpd="sng" algn="ctr">
            <a:solidFill>
              <a:srgbClr val="000000"/>
            </a:solidFill>
            <a:prstDash val="solid"/>
            <a:round/>
            <a:headEnd type="none" w="sm" len="sm"/>
            <a:tailEnd type="arrow"/>
          </a:ln>
          <a:effectLst/>
        </p:spPr>
      </p:cxnSp>
      <p:sp>
        <p:nvSpPr>
          <p:cNvPr id="26" name="TextBox 25"/>
          <p:cNvSpPr txBox="1"/>
          <p:nvPr/>
        </p:nvSpPr>
        <p:spPr>
          <a:xfrm rot="1923023">
            <a:off x="7204678" y="5237543"/>
            <a:ext cx="736387" cy="369332"/>
          </a:xfrm>
          <a:prstGeom prst="rect">
            <a:avLst/>
          </a:prstGeom>
          <a:noFill/>
        </p:spPr>
        <p:txBody>
          <a:bodyPr wrap="none" rtlCol="0">
            <a:spAutoFit/>
          </a:bodyPr>
          <a:lstStyle/>
          <a:p>
            <a:r>
              <a:rPr lang="en-US" b="1" dirty="0" smtClean="0">
                <a:solidFill>
                  <a:srgbClr val="000000"/>
                </a:solidFill>
                <a:latin typeface="Arial"/>
                <a:cs typeface="Arial"/>
              </a:rPr>
              <a:t>Axial</a:t>
            </a:r>
            <a:endParaRPr lang="en-US" b="1" dirty="0">
              <a:solidFill>
                <a:srgbClr val="000000"/>
              </a:solidFill>
              <a:latin typeface="Arial"/>
              <a:cs typeface="Arial"/>
            </a:endParaRPr>
          </a:p>
        </p:txBody>
      </p:sp>
      <p:sp>
        <p:nvSpPr>
          <p:cNvPr id="30" name="TextBox 29"/>
          <p:cNvSpPr txBox="1"/>
          <p:nvPr/>
        </p:nvSpPr>
        <p:spPr>
          <a:xfrm>
            <a:off x="5574470" y="4578248"/>
            <a:ext cx="1595584" cy="369332"/>
          </a:xfrm>
          <a:prstGeom prst="rect">
            <a:avLst/>
          </a:prstGeom>
          <a:noFill/>
        </p:spPr>
        <p:txBody>
          <a:bodyPr wrap="none" rtlCol="0">
            <a:spAutoFit/>
          </a:bodyPr>
          <a:lstStyle/>
          <a:p>
            <a:r>
              <a:rPr lang="en-US" b="1" dirty="0" smtClean="0">
                <a:solidFill>
                  <a:srgbClr val="000000"/>
                </a:solidFill>
                <a:latin typeface="Arial"/>
                <a:cs typeface="Arial"/>
              </a:rPr>
              <a:t>Injection site</a:t>
            </a:r>
            <a:endParaRPr lang="en-US" b="1" dirty="0">
              <a:solidFill>
                <a:srgbClr val="000000"/>
              </a:solidFill>
              <a:latin typeface="Arial"/>
              <a:cs typeface="Arial"/>
            </a:endParaRPr>
          </a:p>
        </p:txBody>
      </p:sp>
      <p:pic>
        <p:nvPicPr>
          <p:cNvPr id="3" name="Picture 2"/>
          <p:cNvPicPr>
            <a:picLocks noChangeAspect="1"/>
          </p:cNvPicPr>
          <p:nvPr/>
        </p:nvPicPr>
        <p:blipFill>
          <a:blip r:embed="rId5"/>
          <a:stretch>
            <a:fillRect/>
          </a:stretch>
        </p:blipFill>
        <p:spPr>
          <a:xfrm>
            <a:off x="4164767" y="2514600"/>
            <a:ext cx="4826833" cy="1600200"/>
          </a:xfrm>
          <a:prstGeom prst="rect">
            <a:avLst/>
          </a:prstGeom>
        </p:spPr>
      </p:pic>
      <p:cxnSp>
        <p:nvCxnSpPr>
          <p:cNvPr id="22" name="Straight Connector 21"/>
          <p:cNvCxnSpPr/>
          <p:nvPr/>
        </p:nvCxnSpPr>
        <p:spPr>
          <a:xfrm flipH="1">
            <a:off x="1777628" y="478967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Rectangle 220"/>
          <p:cNvSpPr>
            <a:spLocks noChangeArrowheads="1"/>
          </p:cNvSpPr>
          <p:nvPr/>
        </p:nvSpPr>
        <p:spPr bwMode="auto">
          <a:xfrm>
            <a:off x="2157602" y="460418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28" name="TextBox 27"/>
          <p:cNvSpPr txBox="1"/>
          <p:nvPr/>
        </p:nvSpPr>
        <p:spPr>
          <a:xfrm rot="18823991">
            <a:off x="1270653" y="4249688"/>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29" name="TextBox 28"/>
          <p:cNvSpPr txBox="1"/>
          <p:nvPr/>
        </p:nvSpPr>
        <p:spPr>
          <a:xfrm rot="18823991">
            <a:off x="1670714" y="4263654"/>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1" name="TextBox 30"/>
          <p:cNvSpPr txBox="1"/>
          <p:nvPr/>
        </p:nvSpPr>
        <p:spPr>
          <a:xfrm rot="18823991">
            <a:off x="2106311" y="4263655"/>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32" name="TextBox 31"/>
          <p:cNvSpPr txBox="1"/>
          <p:nvPr/>
        </p:nvSpPr>
        <p:spPr>
          <a:xfrm rot="18823991">
            <a:off x="2585114" y="4263653"/>
            <a:ext cx="569800" cy="369332"/>
          </a:xfrm>
          <a:prstGeom prst="rect">
            <a:avLst/>
          </a:prstGeom>
          <a:noFill/>
        </p:spPr>
        <p:txBody>
          <a:bodyPr wrap="none" rtlCol="0">
            <a:spAutoFit/>
          </a:bodyPr>
          <a:lstStyle/>
          <a:p>
            <a:r>
              <a:rPr lang="en-US" b="1" dirty="0" smtClean="0">
                <a:solidFill>
                  <a:srgbClr val="000000"/>
                </a:solidFill>
                <a:latin typeface="Arial"/>
                <a:cs typeface="Arial"/>
              </a:rPr>
              <a:t>216</a:t>
            </a:r>
          </a:p>
        </p:txBody>
      </p:sp>
      <p:sp>
        <p:nvSpPr>
          <p:cNvPr id="33" name="TextBox 32"/>
          <p:cNvSpPr txBox="1"/>
          <p:nvPr/>
        </p:nvSpPr>
        <p:spPr>
          <a:xfrm rot="18823991">
            <a:off x="3042314" y="4263654"/>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cxnSp>
        <p:nvCxnSpPr>
          <p:cNvPr id="34" name="Straight Connector 33"/>
          <p:cNvCxnSpPr/>
          <p:nvPr/>
        </p:nvCxnSpPr>
        <p:spPr>
          <a:xfrm>
            <a:off x="391987" y="10652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363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1" y="1167581"/>
            <a:ext cx="3088089" cy="553998"/>
          </a:xfrm>
          <a:prstGeom prst="rect">
            <a:avLst/>
          </a:prstGeom>
          <a:noFill/>
        </p:spPr>
        <p:txBody>
          <a:bodyPr wrap="square" rtlCol="0">
            <a:spAutoFit/>
          </a:bodyPr>
          <a:lstStyle/>
          <a:p>
            <a:pPr algn="ctr"/>
            <a:r>
              <a:rPr lang="en-US" sz="1600" b="1" dirty="0" smtClean="0">
                <a:solidFill>
                  <a:srgbClr val="000000"/>
                </a:solidFill>
                <a:latin typeface="Arial" panose="020B0604020202020204" pitchFamily="34" charset="0"/>
                <a:cs typeface="Arial" panose="020B0604020202020204" pitchFamily="34" charset="0"/>
              </a:rPr>
              <a:t>Time course study</a:t>
            </a:r>
          </a:p>
          <a:p>
            <a:pPr algn="ctr"/>
            <a:r>
              <a:rPr lang="en-US" sz="1400" b="1" dirty="0" smtClean="0">
                <a:solidFill>
                  <a:srgbClr val="000000"/>
                </a:solidFill>
                <a:latin typeface="Arial" panose="020B0604020202020204" pitchFamily="34" charset="0"/>
                <a:cs typeface="Arial" panose="020B0604020202020204" pitchFamily="34" charset="0"/>
              </a:rPr>
              <a:t>ICV 200 </a:t>
            </a:r>
            <a:r>
              <a:rPr lang="en-US" sz="1400" b="1" dirty="0" smtClean="0">
                <a:solidFill>
                  <a:srgbClr val="000000"/>
                </a:solidFill>
                <a:latin typeface="Symbol" charset="2"/>
                <a:cs typeface="Symbol" charset="2"/>
              </a:rPr>
              <a:t>m</a:t>
            </a:r>
            <a:r>
              <a:rPr lang="en-US" sz="1400" b="1" dirty="0" smtClean="0">
                <a:solidFill>
                  <a:srgbClr val="000000"/>
                </a:solidFill>
                <a:latin typeface="Arial" panose="020B0604020202020204" pitchFamily="34" charset="0"/>
                <a:cs typeface="Arial" panose="020B0604020202020204" pitchFamily="34" charset="0"/>
              </a:rPr>
              <a:t>g ASO-133</a:t>
            </a:r>
            <a:endParaRPr lang="en-US" sz="1400" b="1" dirty="0">
              <a:solidFill>
                <a:srgbClr val="000000"/>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918669237"/>
              </p:ext>
            </p:extLst>
          </p:nvPr>
        </p:nvGraphicFramePr>
        <p:xfrm>
          <a:off x="609601" y="2626822"/>
          <a:ext cx="5122049" cy="36180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1" y="5952702"/>
            <a:ext cx="1620957" cy="400110"/>
          </a:xfrm>
          <a:prstGeom prst="rect">
            <a:avLst/>
          </a:prstGeom>
          <a:noFill/>
        </p:spPr>
        <p:txBody>
          <a:bodyPr wrap="none" rtlCol="0">
            <a:spAutoFit/>
          </a:bodyPr>
          <a:lstStyle/>
          <a:p>
            <a:r>
              <a:rPr lang="en-US" sz="2000" b="1" dirty="0" smtClean="0">
                <a:solidFill>
                  <a:srgbClr val="000000"/>
                </a:solidFill>
                <a:latin typeface="Symbol" charset="2"/>
                <a:cs typeface="Symbol" charset="2"/>
              </a:rPr>
              <a:t>m</a:t>
            </a:r>
            <a:r>
              <a:rPr lang="en-US" sz="2000" b="1" dirty="0" smtClean="0">
                <a:solidFill>
                  <a:srgbClr val="000000"/>
                </a:solidFill>
                <a:latin typeface="Arial"/>
                <a:cs typeface="Arial"/>
              </a:rPr>
              <a:t>g ASO-133</a:t>
            </a:r>
            <a:endParaRPr lang="en-US" sz="2000" b="1" dirty="0">
              <a:solidFill>
                <a:srgbClr val="000000"/>
              </a:solidFill>
              <a:latin typeface="Arial"/>
              <a:cs typeface="Arial"/>
            </a:endParaRPr>
          </a:p>
        </p:txBody>
      </p:sp>
      <p:cxnSp>
        <p:nvCxnSpPr>
          <p:cNvPr id="6" name="Straight Connector 5"/>
          <p:cNvCxnSpPr/>
          <p:nvPr/>
        </p:nvCxnSpPr>
        <p:spPr>
          <a:xfrm>
            <a:off x="2362201" y="5952702"/>
            <a:ext cx="15652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4400" y="1380702"/>
            <a:ext cx="3411310" cy="861774"/>
          </a:xfrm>
          <a:prstGeom prst="rect">
            <a:avLst/>
          </a:prstGeom>
          <a:noFill/>
        </p:spPr>
        <p:txBody>
          <a:bodyPr wrap="none" rtlCol="0">
            <a:spAutoFit/>
          </a:bodyPr>
          <a:lstStyle/>
          <a:p>
            <a:r>
              <a:rPr lang="en-US" b="1" dirty="0" smtClean="0">
                <a:solidFill>
                  <a:srgbClr val="000000"/>
                </a:solidFill>
                <a:latin typeface="Arial" panose="020B0604020202020204" pitchFamily="34" charset="0"/>
                <a:cs typeface="Arial" panose="020B0604020202020204" pitchFamily="34" charset="0"/>
              </a:rPr>
              <a:t>Dosing study:</a:t>
            </a:r>
          </a:p>
          <a:p>
            <a:r>
              <a:rPr lang="en-US" sz="1600" b="1" dirty="0" smtClean="0">
                <a:solidFill>
                  <a:srgbClr val="000000"/>
                </a:solidFill>
                <a:latin typeface="Arial" panose="020B0604020202020204" pitchFamily="34" charset="0"/>
                <a:cs typeface="Arial" panose="020B0604020202020204" pitchFamily="34" charset="0"/>
              </a:rPr>
              <a:t>ICV injection of increasing doses </a:t>
            </a:r>
          </a:p>
          <a:p>
            <a:r>
              <a:rPr lang="en-US" sz="1600" b="1" dirty="0" smtClean="0">
                <a:solidFill>
                  <a:srgbClr val="000000"/>
                </a:solidFill>
                <a:latin typeface="Arial" panose="020B0604020202020204" pitchFamily="34" charset="0"/>
                <a:cs typeface="Arial" panose="020B0604020202020204" pitchFamily="34" charset="0"/>
              </a:rPr>
              <a:t>of ASO-133, treated 7 days.</a:t>
            </a:r>
          </a:p>
        </p:txBody>
      </p:sp>
      <p:sp>
        <p:nvSpPr>
          <p:cNvPr id="8" name="TextBox 7"/>
          <p:cNvSpPr txBox="1"/>
          <p:nvPr/>
        </p:nvSpPr>
        <p:spPr>
          <a:xfrm>
            <a:off x="609600" y="228602"/>
            <a:ext cx="7973006" cy="461665"/>
          </a:xfrm>
          <a:prstGeom prst="rect">
            <a:avLst/>
          </a:prstGeom>
          <a:noFill/>
        </p:spPr>
        <p:txBody>
          <a:bodyPr wrap="none" rtlCol="0">
            <a:spAutoFit/>
          </a:bodyPr>
          <a:lstStyle/>
          <a:p>
            <a:r>
              <a:rPr lang="en-US" sz="2400" b="1" dirty="0" smtClean="0">
                <a:solidFill>
                  <a:srgbClr val="000000"/>
                </a:solidFill>
                <a:latin typeface="+mn-lt"/>
                <a:cs typeface="Cantarell Bold"/>
              </a:rPr>
              <a:t>ASOs reduce </a:t>
            </a:r>
            <a:r>
              <a:rPr lang="en-US" sz="2400" b="1" i="1" dirty="0" smtClean="0">
                <a:solidFill>
                  <a:srgbClr val="000000"/>
                </a:solidFill>
                <a:latin typeface="+mn-lt"/>
                <a:cs typeface="Cantarell Bold"/>
              </a:rPr>
              <a:t>ATXN2</a:t>
            </a:r>
            <a:r>
              <a:rPr lang="en-US" sz="2400" b="1" dirty="0" smtClean="0">
                <a:solidFill>
                  <a:srgbClr val="000000"/>
                </a:solidFill>
                <a:latin typeface="+mn-lt"/>
                <a:cs typeface="Cantarell Bold"/>
              </a:rPr>
              <a:t> expression in </a:t>
            </a:r>
            <a:r>
              <a:rPr lang="en-US" sz="2400" b="1" i="1" dirty="0" smtClean="0">
                <a:solidFill>
                  <a:srgbClr val="000000"/>
                </a:solidFill>
                <a:latin typeface="+mn-lt"/>
                <a:cs typeface="Cantarell Bold"/>
              </a:rPr>
              <a:t>ATXN2</a:t>
            </a:r>
            <a:r>
              <a:rPr lang="en-US" sz="2400" b="1" dirty="0" smtClean="0">
                <a:solidFill>
                  <a:srgbClr val="000000"/>
                </a:solidFill>
                <a:latin typeface="+mn-lt"/>
                <a:cs typeface="Cantarell Bold"/>
              </a:rPr>
              <a:t>-Q127 mice</a:t>
            </a:r>
            <a:endParaRPr lang="en-US" sz="2400" b="1" dirty="0">
              <a:solidFill>
                <a:srgbClr val="000000"/>
              </a:solidFill>
              <a:latin typeface="+mn-lt"/>
              <a:cs typeface="Cantarell Bold"/>
            </a:endParaRPr>
          </a:p>
        </p:txBody>
      </p:sp>
      <p:sp>
        <p:nvSpPr>
          <p:cNvPr id="9" name="Rounded Rectangle 8"/>
          <p:cNvSpPr/>
          <p:nvPr/>
        </p:nvSpPr>
        <p:spPr>
          <a:xfrm>
            <a:off x="457201" y="1152102"/>
            <a:ext cx="4234067" cy="5486400"/>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Rounded Rectangle 9"/>
          <p:cNvSpPr/>
          <p:nvPr/>
        </p:nvSpPr>
        <p:spPr>
          <a:xfrm>
            <a:off x="5029200" y="1143000"/>
            <a:ext cx="3657600" cy="5495503"/>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481300119"/>
              </p:ext>
            </p:extLst>
          </p:nvPr>
        </p:nvGraphicFramePr>
        <p:xfrm>
          <a:off x="5943601" y="1888703"/>
          <a:ext cx="2630487" cy="223520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696200" y="2193503"/>
            <a:ext cx="678654" cy="307777"/>
          </a:xfrm>
          <a:prstGeom prst="rect">
            <a:avLst/>
          </a:prstGeom>
          <a:solidFill>
            <a:schemeClr val="tx2"/>
          </a:solidFill>
          <a:ln>
            <a:solidFill>
              <a:srgbClr val="000000"/>
            </a:solidFill>
          </a:ln>
        </p:spPr>
        <p:txBody>
          <a:bodyPr wrap="none" rtlCol="0">
            <a:spAutoFit/>
          </a:bodyPr>
          <a:lstStyle/>
          <a:p>
            <a:r>
              <a:rPr lang="en-US" sz="1400" dirty="0" smtClean="0">
                <a:solidFill>
                  <a:srgbClr val="000000"/>
                </a:solidFill>
                <a:latin typeface="Arial"/>
                <a:cs typeface="Arial"/>
              </a:rPr>
              <a:t>N=3-7</a:t>
            </a:r>
            <a:endParaRPr lang="en-US" sz="1400" dirty="0">
              <a:solidFill>
                <a:srgbClr val="000000"/>
              </a:solidFill>
              <a:latin typeface="Arial"/>
              <a:cs typeface="Arial"/>
            </a:endParaRPr>
          </a:p>
        </p:txBody>
      </p:sp>
      <p:grpSp>
        <p:nvGrpSpPr>
          <p:cNvPr id="14" name="Group 13"/>
          <p:cNvGrpSpPr/>
          <p:nvPr/>
        </p:nvGrpSpPr>
        <p:grpSpPr>
          <a:xfrm>
            <a:off x="4991100" y="4509909"/>
            <a:ext cx="3581400" cy="1711097"/>
            <a:chOff x="3973434" y="1611627"/>
            <a:chExt cx="4817500" cy="1726255"/>
          </a:xfrm>
        </p:grpSpPr>
        <p:pic>
          <p:nvPicPr>
            <p:cNvPr id="15" name="Picture 254"/>
            <p:cNvPicPr>
              <a:picLocks noChangeAspect="1"/>
            </p:cNvPicPr>
            <p:nvPr/>
          </p:nvPicPr>
          <p:blipFill>
            <a:blip r:embed="rId5">
              <a:extLst>
                <a:ext uri="{28A0092B-C50C-407E-A947-70E740481C1C}">
                  <a14:useLocalDpi xmlns:a14="http://schemas.microsoft.com/office/drawing/2010/main" val="0"/>
                </a:ext>
              </a:extLst>
            </a:blip>
            <a:srcRect l="23688" t="31799" r="2892" b="5888"/>
            <a:stretch>
              <a:fillRect/>
            </a:stretch>
          </p:blipFill>
          <p:spPr bwMode="auto">
            <a:xfrm>
              <a:off x="4745520" y="2405948"/>
              <a:ext cx="4045414" cy="93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42"/>
            <p:cNvSpPr txBox="1">
              <a:spLocks noChangeArrowheads="1"/>
            </p:cNvSpPr>
            <p:nvPr/>
          </p:nvSpPr>
          <p:spPr bwMode="auto">
            <a:xfrm>
              <a:off x="5630517" y="1611627"/>
              <a:ext cx="1714666" cy="3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Western blot</a:t>
              </a:r>
            </a:p>
          </p:txBody>
        </p:sp>
        <p:sp>
          <p:nvSpPr>
            <p:cNvPr id="17" name="TextBox 446"/>
            <p:cNvSpPr txBox="1">
              <a:spLocks noChangeArrowheads="1"/>
            </p:cNvSpPr>
            <p:nvPr/>
          </p:nvSpPr>
          <p:spPr bwMode="auto">
            <a:xfrm>
              <a:off x="4793434" y="1936211"/>
              <a:ext cx="3279765" cy="3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Saline                    </a:t>
              </a:r>
              <a:r>
                <a:rPr lang="en-US" sz="1200" b="1" dirty="0" smtClean="0">
                  <a:solidFill>
                    <a:srgbClr val="000000"/>
                  </a:solidFill>
                  <a:latin typeface="Arial" charset="0"/>
                  <a:cs typeface="Arial" charset="0"/>
                </a:rPr>
                <a:t>ASO-133</a:t>
              </a:r>
              <a:endParaRPr lang="en-US" sz="1400" b="1" dirty="0">
                <a:solidFill>
                  <a:srgbClr val="000000"/>
                </a:solidFill>
                <a:latin typeface="Arial" charset="0"/>
                <a:cs typeface="Arial" charset="0"/>
              </a:endParaRPr>
            </a:p>
          </p:txBody>
        </p:sp>
        <p:sp>
          <p:nvSpPr>
            <p:cNvPr id="18" name="TextBox 446"/>
            <p:cNvSpPr txBox="1">
              <a:spLocks noChangeArrowheads="1"/>
            </p:cNvSpPr>
            <p:nvPr/>
          </p:nvSpPr>
          <p:spPr bwMode="auto">
            <a:xfrm>
              <a:off x="3973434" y="2514523"/>
              <a:ext cx="928908" cy="27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ATXN2</a:t>
              </a:r>
            </a:p>
          </p:txBody>
        </p:sp>
        <p:sp>
          <p:nvSpPr>
            <p:cNvPr id="19" name="TextBox 446"/>
            <p:cNvSpPr txBox="1">
              <a:spLocks noChangeArrowheads="1"/>
            </p:cNvSpPr>
            <p:nvPr/>
          </p:nvSpPr>
          <p:spPr bwMode="auto">
            <a:xfrm>
              <a:off x="4069944" y="2985014"/>
              <a:ext cx="783158" cy="27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a:solidFill>
                    <a:srgbClr val="000000"/>
                  </a:solidFill>
                  <a:latin typeface="Arial" charset="0"/>
                  <a:cs typeface="Arial" charset="0"/>
                </a:rPr>
                <a:t>Actin</a:t>
              </a:r>
            </a:p>
          </p:txBody>
        </p:sp>
        <p:cxnSp>
          <p:nvCxnSpPr>
            <p:cNvPr id="20" name="Straight Connector 19"/>
            <p:cNvCxnSpPr/>
            <p:nvPr/>
          </p:nvCxnSpPr>
          <p:spPr>
            <a:xfrm flipH="1">
              <a:off x="5793652" y="2341438"/>
              <a:ext cx="2809874"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876800" y="2341438"/>
              <a:ext cx="772087"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2" name="TextBox 446"/>
          <p:cNvSpPr txBox="1">
            <a:spLocks noChangeArrowheads="1"/>
          </p:cNvSpPr>
          <p:nvPr/>
        </p:nvSpPr>
        <p:spPr bwMode="auto">
          <a:xfrm>
            <a:off x="5181600" y="2498303"/>
            <a:ext cx="808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a:solidFill>
                  <a:srgbClr val="000000"/>
                </a:solidFill>
                <a:latin typeface="Arial" charset="0"/>
                <a:cs typeface="Arial" charset="0"/>
              </a:rPr>
              <a:t>ATXN2</a:t>
            </a:r>
            <a:endParaRPr lang="en-US" sz="1200" b="1" i="1" dirty="0">
              <a:solidFill>
                <a:srgbClr val="000000"/>
              </a:solidFill>
              <a:latin typeface="Arial" charset="0"/>
              <a:cs typeface="Arial" charset="0"/>
            </a:endParaRPr>
          </a:p>
        </p:txBody>
      </p:sp>
      <p:sp>
        <p:nvSpPr>
          <p:cNvPr id="23" name="TextBox 446"/>
          <p:cNvSpPr txBox="1">
            <a:spLocks noChangeArrowheads="1"/>
          </p:cNvSpPr>
          <p:nvPr/>
        </p:nvSpPr>
        <p:spPr bwMode="auto">
          <a:xfrm>
            <a:off x="5181600" y="2853903"/>
            <a:ext cx="681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smtClean="0">
                <a:solidFill>
                  <a:srgbClr val="000000"/>
                </a:solidFill>
                <a:latin typeface="Arial" charset="0"/>
                <a:cs typeface="Arial" charset="0"/>
              </a:rPr>
              <a:t>Actin</a:t>
            </a:r>
            <a:endParaRPr lang="en-US" sz="1200" b="1" i="1" dirty="0">
              <a:solidFill>
                <a:srgbClr val="000000"/>
              </a:solidFill>
              <a:latin typeface="Arial" charset="0"/>
              <a:cs typeface="Arial" charset="0"/>
            </a:endParaRPr>
          </a:p>
        </p:txBody>
      </p:sp>
      <p:cxnSp>
        <p:nvCxnSpPr>
          <p:cNvPr id="24" name="Straight Connector 23"/>
          <p:cNvCxnSpPr/>
          <p:nvPr/>
        </p:nvCxnSpPr>
        <p:spPr>
          <a:xfrm>
            <a:off x="5181601" y="2904702"/>
            <a:ext cx="7270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5" name="TextBox 442"/>
          <p:cNvSpPr txBox="1">
            <a:spLocks noChangeArrowheads="1"/>
          </p:cNvSpPr>
          <p:nvPr/>
        </p:nvSpPr>
        <p:spPr bwMode="auto">
          <a:xfrm>
            <a:off x="6616700" y="1922570"/>
            <a:ext cx="673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err="1" smtClean="0">
                <a:solidFill>
                  <a:srgbClr val="000000"/>
                </a:solidFill>
                <a:latin typeface="Arial" charset="0"/>
                <a:cs typeface="Arial" charset="0"/>
              </a:rPr>
              <a:t>qPCR</a:t>
            </a:r>
            <a:endParaRPr lang="en-US" sz="1400" b="1" dirty="0">
              <a:solidFill>
                <a:srgbClr val="000000"/>
              </a:solidFill>
              <a:latin typeface="Arial" charset="0"/>
              <a:cs typeface="Arial" charset="0"/>
            </a:endParaRPr>
          </a:p>
        </p:txBody>
      </p:sp>
      <p:cxnSp>
        <p:nvCxnSpPr>
          <p:cNvPr id="26" name="Straight Connector 25"/>
          <p:cNvCxnSpPr/>
          <p:nvPr/>
        </p:nvCxnSpPr>
        <p:spPr>
          <a:xfrm>
            <a:off x="6858000" y="4056169"/>
            <a:ext cx="1447800"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8" name="TextBox 442"/>
          <p:cNvSpPr txBox="1">
            <a:spLocks noChangeArrowheads="1"/>
          </p:cNvSpPr>
          <p:nvPr/>
        </p:nvSpPr>
        <p:spPr bwMode="auto">
          <a:xfrm>
            <a:off x="7310362" y="4029089"/>
            <a:ext cx="56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100" b="1" dirty="0" smtClean="0">
                <a:solidFill>
                  <a:srgbClr val="000000"/>
                </a:solidFill>
                <a:latin typeface="Arial" charset="0"/>
                <a:cs typeface="Arial" charset="0"/>
              </a:rPr>
              <a:t>DAYS</a:t>
            </a:r>
            <a:endParaRPr lang="en-US" sz="1100" b="1" dirty="0">
              <a:solidFill>
                <a:srgbClr val="000000"/>
              </a:solidFill>
              <a:latin typeface="Arial" charset="0"/>
              <a:cs typeface="Arial" charset="0"/>
            </a:endParaRPr>
          </a:p>
        </p:txBody>
      </p:sp>
      <p:cxnSp>
        <p:nvCxnSpPr>
          <p:cNvPr id="27" name="Straight Connector 26"/>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5378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28600" y="228600"/>
            <a:ext cx="8763000" cy="58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kern="0" dirty="0" smtClean="0">
                <a:solidFill>
                  <a:srgbClr val="000000"/>
                </a:solidFill>
                <a:latin typeface="+mn-lt"/>
                <a:cs typeface="Cantarell Bold"/>
              </a:rPr>
              <a:t>ASO effects on SCA2 motor phenotypes</a:t>
            </a:r>
            <a:endParaRPr lang="en-US" sz="3200" b="1" kern="0" dirty="0">
              <a:solidFill>
                <a:srgbClr val="000000"/>
              </a:solidFill>
              <a:latin typeface="+mn-lt"/>
              <a:cs typeface="Cantarell Bold"/>
            </a:endParaRPr>
          </a:p>
        </p:txBody>
      </p:sp>
      <p:sp>
        <p:nvSpPr>
          <p:cNvPr id="25" name="TextBox 24"/>
          <p:cNvSpPr txBox="1"/>
          <p:nvPr/>
        </p:nvSpPr>
        <p:spPr>
          <a:xfrm>
            <a:off x="381000" y="205740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Accelerating rotarod</a:t>
            </a:r>
            <a:endParaRPr lang="en-US" sz="1600" i="0" dirty="0">
              <a:solidFill>
                <a:srgbClr val="000000"/>
              </a:solidFill>
            </a:endParaRPr>
          </a:p>
        </p:txBody>
      </p:sp>
      <p:pic>
        <p:nvPicPr>
          <p:cNvPr id="3" name="Picture 2" descr="Rotar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3558159" cy="3208867"/>
          </a:xfrm>
          <a:prstGeom prst="rect">
            <a:avLst/>
          </a:prstGeom>
        </p:spPr>
      </p:pic>
      <p:sp>
        <p:nvSpPr>
          <p:cNvPr id="6" name="TextBox 5"/>
          <p:cNvSpPr txBox="1"/>
          <p:nvPr/>
        </p:nvSpPr>
        <p:spPr>
          <a:xfrm>
            <a:off x="4724400" y="2590800"/>
            <a:ext cx="4267200" cy="3539430"/>
          </a:xfrm>
          <a:prstGeom prst="rect">
            <a:avLst/>
          </a:prstGeom>
          <a:noFill/>
        </p:spPr>
        <p:txBody>
          <a:bodyPr wrap="square" rtlCol="0">
            <a:spAutoFit/>
          </a:bodyPr>
          <a:lstStyle>
            <a:defPPr>
              <a:defRPr lang="en-US"/>
            </a:defPPr>
            <a:lvl1pPr>
              <a:defRPr b="1" i="1">
                <a:latin typeface="Arial"/>
                <a:cs typeface="Arial"/>
              </a:defRPr>
            </a:lvl1pPr>
          </a:lstStyle>
          <a:p>
            <a:r>
              <a:rPr lang="en-US" sz="1600" i="0" dirty="0" smtClean="0">
                <a:solidFill>
                  <a:srgbClr val="000000"/>
                </a:solidFill>
              </a:rPr>
              <a:t>Day 1  	Handle mice 2 x 3 minutes</a:t>
            </a:r>
          </a:p>
          <a:p>
            <a:r>
              <a:rPr lang="en-US" sz="1600" i="0" dirty="0" smtClean="0">
                <a:solidFill>
                  <a:srgbClr val="000000"/>
                </a:solidFill>
              </a:rPr>
              <a:t>Day 2	Introduce mice to rotarod x 2</a:t>
            </a:r>
          </a:p>
          <a:p>
            <a:pPr lvl="3"/>
            <a:r>
              <a:rPr lang="en-US" sz="1600" i="0" dirty="0" smtClean="0">
                <a:solidFill>
                  <a:srgbClr val="000000"/>
                </a:solidFill>
              </a:rPr>
              <a:t>1 min 5 rpm</a:t>
            </a:r>
            <a:r>
              <a:rPr lang="en-US" sz="1600" i="0" dirty="0">
                <a:solidFill>
                  <a:srgbClr val="000000"/>
                </a:solidFill>
              </a:rPr>
              <a:t> </a:t>
            </a:r>
            <a:r>
              <a:rPr lang="en-US" sz="1600" i="0" dirty="0" smtClean="0">
                <a:solidFill>
                  <a:srgbClr val="000000"/>
                </a:solidFill>
              </a:rPr>
              <a:t>then increase 1 rpm every 15 seconds to 10 RPM, maintain 10 RPM until 4 min.</a:t>
            </a:r>
            <a:r>
              <a:rPr lang="en-US" sz="1600" dirty="0">
                <a:solidFill>
                  <a:srgbClr val="000000"/>
                </a:solidFill>
              </a:rPr>
              <a:t> </a:t>
            </a:r>
            <a:endParaRPr lang="en-US" sz="1600" i="0" dirty="0" smtClean="0">
              <a:solidFill>
                <a:srgbClr val="000000"/>
              </a:solidFill>
            </a:endParaRPr>
          </a:p>
          <a:p>
            <a:r>
              <a:rPr lang="en-US" sz="1600" i="0" dirty="0">
                <a:solidFill>
                  <a:srgbClr val="000000"/>
                </a:solidFill>
              </a:rPr>
              <a:t>Day </a:t>
            </a:r>
            <a:r>
              <a:rPr lang="en-US" sz="1600" i="0" dirty="0" smtClean="0">
                <a:solidFill>
                  <a:srgbClr val="000000"/>
                </a:solidFill>
              </a:rPr>
              <a:t>3-5</a:t>
            </a:r>
            <a:r>
              <a:rPr lang="en-US" sz="1600" i="0" dirty="0">
                <a:solidFill>
                  <a:srgbClr val="000000"/>
                </a:solidFill>
              </a:rPr>
              <a:t>	</a:t>
            </a:r>
            <a:r>
              <a:rPr lang="en-US" sz="1600" i="0" dirty="0" smtClean="0">
                <a:solidFill>
                  <a:srgbClr val="000000"/>
                </a:solidFill>
              </a:rPr>
              <a:t>Rotarod Tests x 3</a:t>
            </a:r>
            <a:endParaRPr lang="en-US" sz="1600" i="0" dirty="0">
              <a:solidFill>
                <a:srgbClr val="000000"/>
              </a:solidFill>
            </a:endParaRPr>
          </a:p>
          <a:p>
            <a:pPr lvl="3"/>
            <a:r>
              <a:rPr lang="en-US" sz="1600" dirty="0" smtClean="0">
                <a:solidFill>
                  <a:srgbClr val="000000"/>
                </a:solidFill>
              </a:rPr>
              <a:t>0-40 RPM over 6 minutes</a:t>
            </a:r>
          </a:p>
          <a:p>
            <a:pPr lvl="3"/>
            <a:r>
              <a:rPr lang="en-US" sz="1600" dirty="0" smtClean="0">
                <a:solidFill>
                  <a:srgbClr val="000000"/>
                </a:solidFill>
              </a:rPr>
              <a:t>(1 RPM increase per 9 s)</a:t>
            </a:r>
            <a:endParaRPr lang="en-US" sz="1600" dirty="0">
              <a:solidFill>
                <a:srgbClr val="000000"/>
              </a:solidFill>
            </a:endParaRPr>
          </a:p>
          <a:p>
            <a:endParaRPr lang="en-US" sz="1600" i="0" dirty="0" smtClean="0">
              <a:solidFill>
                <a:srgbClr val="000000"/>
              </a:solidFill>
            </a:endParaRPr>
          </a:p>
          <a:p>
            <a:endParaRPr lang="en-US" sz="1600" i="0" dirty="0">
              <a:solidFill>
                <a:srgbClr val="000000"/>
              </a:solidFill>
            </a:endParaRPr>
          </a:p>
          <a:p>
            <a:r>
              <a:rPr lang="en-US" sz="1600" i="0" dirty="0" smtClean="0">
                <a:solidFill>
                  <a:srgbClr val="000000"/>
                </a:solidFill>
              </a:rPr>
              <a:t>For all, mice are brought to the testing area at noon and acclimated for one hour before testing begins.  Testing is completed before 5 pm.</a:t>
            </a:r>
          </a:p>
        </p:txBody>
      </p:sp>
      <p:cxnSp>
        <p:nvCxnSpPr>
          <p:cNvPr id="7" name="Straight Connector 6"/>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0697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57200" y="46738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2800" b="1" kern="1200" dirty="0" smtClean="0">
                <a:solidFill>
                  <a:srgbClr val="000000"/>
                </a:solidFill>
                <a:latin typeface="+mn-lt"/>
                <a:cs typeface="Cantarell Bold"/>
              </a:rPr>
              <a:t>ASO133 impaired the SCA2 rotarod phenotype</a:t>
            </a:r>
            <a:endParaRPr lang="en-US" sz="2800" b="1" kern="1200" dirty="0">
              <a:solidFill>
                <a:srgbClr val="000000"/>
              </a:solidFill>
              <a:latin typeface="+mn-lt"/>
              <a:cs typeface="Cantarell Bold"/>
            </a:endParaRPr>
          </a:p>
        </p:txBody>
      </p:sp>
      <p:graphicFrame>
        <p:nvGraphicFramePr>
          <p:cNvPr id="25" name="Chart 24"/>
          <p:cNvGraphicFramePr>
            <a:graphicFrameLocks/>
          </p:cNvGraphicFramePr>
          <p:nvPr>
            <p:extLst>
              <p:ext uri="{D42A27DB-BD31-4B8C-83A1-F6EECF244321}">
                <p14:modId xmlns:p14="http://schemas.microsoft.com/office/powerpoint/2010/main" val="3318442855"/>
              </p:ext>
            </p:extLst>
          </p:nvPr>
        </p:nvGraphicFramePr>
        <p:xfrm>
          <a:off x="2133600" y="1967902"/>
          <a:ext cx="6324600" cy="3832265"/>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3093427" y="5715000"/>
            <a:ext cx="1382072" cy="307777"/>
          </a:xfrm>
          <a:prstGeom prst="rect">
            <a:avLst/>
          </a:prstGeom>
          <a:noFill/>
        </p:spPr>
        <p:txBody>
          <a:bodyPr wrap="none" rtlCol="0">
            <a:spAutoFit/>
          </a:bodyPr>
          <a:lstStyle/>
          <a:p>
            <a:r>
              <a:rPr lang="en-US" sz="1400" b="1" kern="1200" dirty="0" smtClean="0">
                <a:solidFill>
                  <a:srgbClr val="000000"/>
                </a:solidFill>
                <a:latin typeface="Arial"/>
                <a:cs typeface="Arial"/>
              </a:rPr>
              <a:t>1         2         3</a:t>
            </a:r>
            <a:endParaRPr lang="en-US" sz="1400" b="1" kern="1200" dirty="0">
              <a:solidFill>
                <a:srgbClr val="000000"/>
              </a:solidFill>
              <a:latin typeface="Arial"/>
              <a:cs typeface="Arial"/>
            </a:endParaRPr>
          </a:p>
        </p:txBody>
      </p:sp>
      <p:sp>
        <p:nvSpPr>
          <p:cNvPr id="38" name="TextBox 37"/>
          <p:cNvSpPr txBox="1"/>
          <p:nvPr/>
        </p:nvSpPr>
        <p:spPr>
          <a:xfrm>
            <a:off x="3429000" y="5940623"/>
            <a:ext cx="800156" cy="307777"/>
          </a:xfrm>
          <a:prstGeom prst="rect">
            <a:avLst/>
          </a:prstGeom>
          <a:noFill/>
        </p:spPr>
        <p:txBody>
          <a:bodyPr wrap="none" rtlCol="0">
            <a:spAutoFit/>
          </a:bodyPr>
          <a:lstStyle/>
          <a:p>
            <a:r>
              <a:rPr lang="en-US" sz="1400" b="1" kern="1200" dirty="0" smtClean="0">
                <a:solidFill>
                  <a:srgbClr val="000000"/>
                </a:solidFill>
                <a:latin typeface="Arial"/>
                <a:cs typeface="Arial"/>
              </a:rPr>
              <a:t>Week 6</a:t>
            </a:r>
            <a:endParaRPr lang="en-US" sz="1400" b="1" kern="1200" dirty="0">
              <a:solidFill>
                <a:srgbClr val="000000"/>
              </a:solidFill>
              <a:latin typeface="Arial"/>
              <a:cs typeface="Arial"/>
            </a:endParaRPr>
          </a:p>
        </p:txBody>
      </p:sp>
      <p:sp>
        <p:nvSpPr>
          <p:cNvPr id="39" name="TextBox 38"/>
          <p:cNvSpPr txBox="1"/>
          <p:nvPr/>
        </p:nvSpPr>
        <p:spPr>
          <a:xfrm>
            <a:off x="5680715" y="5969277"/>
            <a:ext cx="900006" cy="307777"/>
          </a:xfrm>
          <a:prstGeom prst="rect">
            <a:avLst/>
          </a:prstGeom>
          <a:noFill/>
        </p:spPr>
        <p:txBody>
          <a:bodyPr wrap="none" rtlCol="0">
            <a:spAutoFit/>
          </a:bodyPr>
          <a:lstStyle/>
          <a:p>
            <a:r>
              <a:rPr lang="en-US" sz="1400" b="1" kern="1200" dirty="0" smtClean="0">
                <a:solidFill>
                  <a:srgbClr val="000000"/>
                </a:solidFill>
                <a:latin typeface="Arial"/>
                <a:cs typeface="Arial"/>
              </a:rPr>
              <a:t>Week 12</a:t>
            </a:r>
            <a:endParaRPr lang="en-US" sz="1400" b="1" kern="1200" dirty="0">
              <a:solidFill>
                <a:srgbClr val="000000"/>
              </a:solidFill>
              <a:latin typeface="Arial"/>
              <a:cs typeface="Arial"/>
            </a:endParaRPr>
          </a:p>
        </p:txBody>
      </p:sp>
      <p:cxnSp>
        <p:nvCxnSpPr>
          <p:cNvPr id="14" name="Straight Arrow Connector 13"/>
          <p:cNvCxnSpPr/>
          <p:nvPr/>
        </p:nvCxnSpPr>
        <p:spPr bwMode="auto">
          <a:xfrm>
            <a:off x="4724400" y="4191000"/>
            <a:ext cx="457200" cy="228600"/>
          </a:xfrm>
          <a:prstGeom prst="straightConnector1">
            <a:avLst/>
          </a:prstGeom>
          <a:solidFill>
            <a:schemeClr val="accent1"/>
          </a:solidFill>
          <a:ln w="19050" cap="flat" cmpd="sng" algn="ctr">
            <a:solidFill>
              <a:srgbClr val="000066"/>
            </a:solidFill>
            <a:prstDash val="sysDash"/>
            <a:round/>
            <a:headEnd type="none" w="sm" len="sm"/>
            <a:tailEnd type="arrow"/>
          </a:ln>
          <a:effectLst/>
        </p:spPr>
      </p:cxnSp>
      <p:sp>
        <p:nvSpPr>
          <p:cNvPr id="3" name="TextBox 2"/>
          <p:cNvSpPr txBox="1"/>
          <p:nvPr/>
        </p:nvSpPr>
        <p:spPr>
          <a:xfrm>
            <a:off x="136502" y="6096000"/>
            <a:ext cx="1082698" cy="523220"/>
          </a:xfrm>
          <a:prstGeom prst="rect">
            <a:avLst/>
          </a:prstGeom>
          <a:noFill/>
        </p:spPr>
        <p:txBody>
          <a:bodyPr wrap="none" rtlCol="0">
            <a:spAutoFit/>
          </a:bodyPr>
          <a:lstStyle/>
          <a:p>
            <a:r>
              <a:rPr lang="en-US" sz="2800" b="1" dirty="0" smtClean="0">
                <a:solidFill>
                  <a:srgbClr val="000000"/>
                </a:solidFill>
                <a:latin typeface="+mn-lt"/>
              </a:rPr>
              <a:t>SET2</a:t>
            </a:r>
            <a:endParaRPr lang="en-US" b="1" dirty="0">
              <a:solidFill>
                <a:srgbClr val="000000"/>
              </a:solidFill>
              <a:latin typeface="+mn-lt"/>
            </a:endParaRPr>
          </a:p>
        </p:txBody>
      </p:sp>
      <p:sp>
        <p:nvSpPr>
          <p:cNvPr id="17" name="Rectangle 16"/>
          <p:cNvSpPr/>
          <p:nvPr/>
        </p:nvSpPr>
        <p:spPr>
          <a:xfrm>
            <a:off x="7808996" y="6477000"/>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21" name="TextBox 20"/>
          <p:cNvSpPr txBox="1"/>
          <p:nvPr/>
        </p:nvSpPr>
        <p:spPr>
          <a:xfrm>
            <a:off x="5486400" y="5715000"/>
            <a:ext cx="1382072" cy="307777"/>
          </a:xfrm>
          <a:prstGeom prst="rect">
            <a:avLst/>
          </a:prstGeom>
          <a:noFill/>
        </p:spPr>
        <p:txBody>
          <a:bodyPr wrap="none" rtlCol="0">
            <a:spAutoFit/>
          </a:bodyPr>
          <a:lstStyle/>
          <a:p>
            <a:r>
              <a:rPr lang="en-US" sz="1400" b="1" kern="1200" dirty="0" smtClean="0">
                <a:solidFill>
                  <a:srgbClr val="000000"/>
                </a:solidFill>
                <a:latin typeface="Arial"/>
                <a:cs typeface="Arial"/>
              </a:rPr>
              <a:t>1         2         3</a:t>
            </a:r>
            <a:endParaRPr lang="en-US" sz="1400" b="1" kern="1200" dirty="0">
              <a:solidFill>
                <a:srgbClr val="000000"/>
              </a:solidFill>
              <a:latin typeface="Arial"/>
              <a:cs typeface="Arial"/>
            </a:endParaRPr>
          </a:p>
        </p:txBody>
      </p:sp>
      <p:cxnSp>
        <p:nvCxnSpPr>
          <p:cNvPr id="12" name="Straight Connector 11"/>
          <p:cNvCxnSpPr/>
          <p:nvPr/>
        </p:nvCxnSpPr>
        <p:spPr>
          <a:xfrm>
            <a:off x="391987" y="12176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6200" y="2362200"/>
            <a:ext cx="1937049" cy="830997"/>
          </a:xfrm>
          <a:prstGeom prst="rect">
            <a:avLst/>
          </a:prstGeom>
          <a:noFill/>
        </p:spPr>
        <p:txBody>
          <a:bodyPr wrap="none" rtlCol="0">
            <a:spAutoFit/>
          </a:bodyPr>
          <a:lstStyle/>
          <a:p>
            <a:r>
              <a:rPr lang="en-US" sz="1600" b="1" i="1" dirty="0" smtClean="0">
                <a:latin typeface="+mn-lt"/>
              </a:rPr>
              <a:t>ATXN2</a:t>
            </a:r>
            <a:r>
              <a:rPr lang="en-US" sz="1600" b="1" dirty="0" smtClean="0">
                <a:latin typeface="+mn-lt"/>
              </a:rPr>
              <a:t>-Q127 mice</a:t>
            </a:r>
          </a:p>
          <a:p>
            <a:r>
              <a:rPr lang="en-US" sz="1600" b="1" dirty="0" smtClean="0">
                <a:latin typeface="+mn-lt"/>
              </a:rPr>
              <a:t>12 </a:t>
            </a:r>
            <a:r>
              <a:rPr lang="en-US" sz="1600" b="1" dirty="0" err="1" smtClean="0">
                <a:latin typeface="+mn-lt"/>
              </a:rPr>
              <a:t>wks</a:t>
            </a:r>
            <a:r>
              <a:rPr lang="en-US" sz="1600" b="1" dirty="0" smtClean="0">
                <a:latin typeface="+mn-lt"/>
              </a:rPr>
              <a:t> treatment</a:t>
            </a:r>
          </a:p>
          <a:p>
            <a:r>
              <a:rPr lang="en-US" sz="1600" b="1" dirty="0" smtClean="0">
                <a:latin typeface="+mn-lt"/>
              </a:rPr>
              <a:t>200 </a:t>
            </a:r>
            <a:r>
              <a:rPr lang="en-US" sz="1600" b="1" dirty="0" smtClean="0">
                <a:latin typeface="Symbol" charset="2"/>
                <a:cs typeface="Symbol" charset="2"/>
              </a:rPr>
              <a:t>m</a:t>
            </a:r>
            <a:r>
              <a:rPr lang="en-US" sz="1600" b="1" dirty="0" smtClean="0">
                <a:latin typeface="+mn-lt"/>
              </a:rPr>
              <a:t>g ASO133</a:t>
            </a:r>
            <a:endParaRPr lang="en-US" sz="1600" b="1" dirty="0">
              <a:latin typeface="+mn-lt"/>
            </a:endParaRPr>
          </a:p>
        </p:txBody>
      </p:sp>
    </p:spTree>
    <p:extLst>
      <p:ext uri="{BB962C8B-B14F-4D97-AF65-F5344CB8AC3E}">
        <p14:creationId xmlns:p14="http://schemas.microsoft.com/office/powerpoint/2010/main" val="40974268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ns-Theme">
  <a:themeElements>
    <a:clrScheme name="Custom 3">
      <a:dk1>
        <a:sysClr val="windowText" lastClr="000000"/>
      </a:dk1>
      <a:lt1>
        <a:srgbClr val="000000"/>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333333"/>
    </a:dk1>
    <a:lt1>
      <a:srgbClr val="5482D4"/>
    </a:lt1>
    <a:dk2>
      <a:srgbClr val="004C2B"/>
    </a:dk2>
    <a:lt2>
      <a:srgbClr val="578963"/>
    </a:lt2>
    <a:accent1>
      <a:srgbClr val="FFFFFF"/>
    </a:accent1>
    <a:accent2>
      <a:srgbClr val="B3E1B3"/>
    </a:accent2>
    <a:accent3>
      <a:srgbClr val="B3C1E6"/>
    </a:accent3>
    <a:accent4>
      <a:srgbClr val="2A2A2A"/>
    </a:accent4>
    <a:accent5>
      <a:srgbClr val="FFFFFF"/>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42555</TotalTime>
  <Words>1320</Words>
  <Application>Microsoft Macintosh PowerPoint</Application>
  <PresentationFormat>On-screen Show (4:3)</PresentationFormat>
  <Paragraphs>284</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Dans-Theme</vt:lpstr>
      <vt:lpstr>Status of ATXN2 ASO discovery for SCA2</vt:lpstr>
      <vt:lpstr>PowerPoint Presentation</vt:lpstr>
      <vt:lpstr>In vitro screen for ATXN2 ASOs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CSHS</dc:creator>
  <cp:lastModifiedBy>Daniel Scoles</cp:lastModifiedBy>
  <cp:revision>1385</cp:revision>
  <dcterms:created xsi:type="dcterms:W3CDTF">1998-04-15T11:22:02Z</dcterms:created>
  <dcterms:modified xsi:type="dcterms:W3CDTF">2015-02-17T16:41:04Z</dcterms:modified>
</cp:coreProperties>
</file>