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6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5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5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06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1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5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9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1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0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5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2F8FC-D907-CB4A-9161-C00550350FDD}" type="datetimeFigureOut">
              <a:rPr lang="en-US" smtClean="0"/>
              <a:t>2/17/15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FE505-53C5-DE47-B5BA-9DBBCCAF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1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://www.ninds.nih.gov/funding/areas/translational_research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log.ninds.nih.gov/2014/08/13/ninds-launches-new-translational-funding-program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grants.nih.gov/grants/guide/pa-files/PAR-14-293.html" TargetMode="External"/><Relationship Id="rId3" Type="http://schemas.openxmlformats.org/officeDocument/2006/relationships/hyperlink" Target="http://grants.nih.gov/grants/guide/pa-files/PAR-14-288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hyperlink" Target="http://neuroscienceblueprint.nih.gov/resources/projectSchematic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6118" y="2853765"/>
            <a:ext cx="2568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/>
                <a:cs typeface="Arial"/>
              </a:rPr>
              <a:t>P01 Alternatives</a:t>
            </a:r>
            <a:endParaRPr lang="en-US" sz="24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471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0" y="115339"/>
            <a:ext cx="4483100" cy="4051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744" y="203804"/>
            <a:ext cx="194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P01 Summary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1039" y="1855986"/>
            <a:ext cx="660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8064A2">
                    <a:lumMod val="75000"/>
                  </a:srgbClr>
                </a:solidFill>
                <a:latin typeface="Calibri"/>
              </a:rPr>
              <a:t>Pulst</a:t>
            </a:r>
            <a:endParaRPr lang="en-US" b="1" dirty="0">
              <a:solidFill>
                <a:srgbClr val="8064A2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70145" y="1903797"/>
            <a:ext cx="52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b="1" dirty="0" err="1" smtClean="0">
                <a:solidFill>
                  <a:srgbClr val="8064A2">
                    <a:lumMod val="75000"/>
                  </a:srgbClr>
                </a:solidFill>
                <a:latin typeface="Calibri"/>
              </a:rPr>
              <a:t>Ilya</a:t>
            </a:r>
            <a:endParaRPr lang="en-US" b="1" dirty="0">
              <a:solidFill>
                <a:srgbClr val="8064A2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4616" y="31439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8064A2">
                    <a:lumMod val="75000"/>
                  </a:srgbClr>
                </a:solidFill>
                <a:latin typeface="Calibri"/>
              </a:rPr>
              <a:t>Otis</a:t>
            </a:r>
            <a:endParaRPr lang="en-US" b="1" dirty="0">
              <a:solidFill>
                <a:srgbClr val="8064A2">
                  <a:lumMod val="75000"/>
                </a:srgbClr>
              </a:solidFill>
              <a:latin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650" y="1369180"/>
            <a:ext cx="4575106" cy="283135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550" y="4497293"/>
            <a:ext cx="921086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Overview  Pulst		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Core A       Pulst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Core B       Scoles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Project 1   Pulst         Transcriptome &amp; rotarod // ATXN2 ASO &amp; P2 &amp; P3 compounds 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Project 2   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Ilya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           Various phenotypes // ITPR ASO, LMWH, NS13001,  calbindin, parvalbumin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Project 3   Otis          Circuits, E-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Phys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// P1 P2 compounds targeting 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mGluR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/Ca2+ cascade, 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JnJ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cmp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798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95" y="704920"/>
            <a:ext cx="4518212" cy="37093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36484" y="243255"/>
            <a:ext cx="194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P01 Summary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530" y="3310392"/>
            <a:ext cx="4789394" cy="323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47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914400"/>
            <a:ext cx="3603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The R01 built on PPG ideas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752600"/>
            <a:ext cx="4419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Aim 1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Project 1 with elements of Project 2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ATXN2 ASO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ITPR1 ASO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	Rotarod, transcriptome, histopathology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Aim 2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Project 3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E 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Phys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analysis of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mGluR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/Ca2+ cascade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	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Aim 3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Something on RGS8 to follow-up on BAC 	paper findings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200" y="1828800"/>
            <a:ext cx="36576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Aim 1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Calcium homeostasis and mGluR1 signaling in SCA2 mouse models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	A) correlate PC firing rate and 		intracellular calcium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	B) E-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Phys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and behavioral 			changes induced by mutant 		ATXN2 in 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mGlur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+/- mice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Aim 2 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Identification of novel pathways in SCA2 disease initiation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A)  RNA-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seq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of Q127 mice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B)  RNA-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seq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of mice in SA1B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C)  AAV delivery of 5 genes + 	RGS8 and evaluate phenotypes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914400"/>
            <a:ext cx="1955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R37 Aims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52400"/>
            <a:ext cx="8322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/>
                <a:cs typeface="Arial"/>
              </a:rPr>
              <a:t>An R01 could have an appearance of </a:t>
            </a:r>
            <a:r>
              <a:rPr lang="en-US" sz="2000" b="1" dirty="0" err="1" smtClean="0">
                <a:latin typeface="Arial"/>
                <a:cs typeface="Arial"/>
              </a:rPr>
              <a:t>overalp</a:t>
            </a:r>
            <a:r>
              <a:rPr lang="en-US" sz="2000" b="1" dirty="0" smtClean="0">
                <a:latin typeface="Arial"/>
                <a:cs typeface="Arial"/>
              </a:rPr>
              <a:t> with the existing R37</a:t>
            </a:r>
            <a:endParaRPr lang="en-US" sz="20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834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105835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http://blog.ninds.nih.gov/2014/08/13/ninds-launches-new-translational-funding-programs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685800"/>
            <a:ext cx="5257800" cy="19042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1268" y="2831068"/>
            <a:ext cx="1986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Informational blog: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572000"/>
            <a:ext cx="6009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http://www.ninds.nih.gov/funding/areas/translational_research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267200"/>
            <a:ext cx="5330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Decision Tree to help decide the most appropriate PAR: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89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685800" y="1792069"/>
            <a:ext cx="7696200" cy="11430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38400" y="1182469"/>
            <a:ext cx="1768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CREATE BPN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2096869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http://grants.nih.gov/grants/guide/pa-files/PAR-14-293.</a:t>
            </a:r>
            <a:r>
              <a:rPr lang="en-US" dirty="0" smtClean="0">
                <a:hlinkClick r:id="rId2"/>
              </a:rPr>
              <a:t>html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62000" y="1792069"/>
            <a:ext cx="218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Small Molecules: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93631" y="2477869"/>
            <a:ext cx="5237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NINDS </a:t>
            </a:r>
            <a:r>
              <a:rPr lang="en-US" i="1" u="sng" dirty="0" smtClean="0"/>
              <a:t>and</a:t>
            </a:r>
            <a:r>
              <a:rPr lang="en-US" dirty="0" smtClean="0"/>
              <a:t> NIH </a:t>
            </a:r>
            <a:r>
              <a:rPr lang="en-US" dirty="0"/>
              <a:t>Blueprint for Neuroscience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438400" y="3239869"/>
            <a:ext cx="1692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Calibri"/>
              </a:rPr>
              <a:t>CREATE BIO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62000" y="4078069"/>
            <a:ext cx="662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http://grants.nih.gov/grants/guide/pa-files/PAR-14-288.</a:t>
            </a:r>
            <a:r>
              <a:rPr lang="en-US" dirty="0" smtClean="0">
                <a:hlinkClick r:id="rId3"/>
              </a:rPr>
              <a:t>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3763272"/>
            <a:ext cx="800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ASOs: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85800" y="3733800"/>
            <a:ext cx="7696200" cy="11430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93631" y="4419600"/>
            <a:ext cx="1357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NINDS </a:t>
            </a:r>
            <a:r>
              <a:rPr lang="en-US" i="1" u="sng" dirty="0" smtClean="0"/>
              <a:t>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14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1603" t="36651" r="22294" b="14015"/>
          <a:stretch/>
        </p:blipFill>
        <p:spPr>
          <a:xfrm>
            <a:off x="1896995" y="2320627"/>
            <a:ext cx="5130083" cy="2273586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 flipH="1">
            <a:off x="7013560" y="2246476"/>
            <a:ext cx="415481" cy="2010148"/>
            <a:chOff x="1975386" y="2351986"/>
            <a:chExt cx="613827" cy="1155914"/>
          </a:xfrm>
        </p:grpSpPr>
        <p:sp>
          <p:nvSpPr>
            <p:cNvPr id="5" name="Rectangle 4"/>
            <p:cNvSpPr/>
            <p:nvPr/>
          </p:nvSpPr>
          <p:spPr>
            <a:xfrm>
              <a:off x="1975386" y="2461746"/>
              <a:ext cx="391942" cy="1003514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197269" y="2351986"/>
              <a:ext cx="391944" cy="11559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45049" y="1849687"/>
            <a:ext cx="1704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Required </a:t>
            </a:r>
            <a:r>
              <a:rPr lang="en-US" dirty="0" smtClean="0"/>
              <a:t>entry, an </a:t>
            </a:r>
            <a:r>
              <a:rPr lang="en-US" dirty="0" smtClean="0"/>
              <a:t>up to </a:t>
            </a:r>
          </a:p>
          <a:p>
            <a:r>
              <a:rPr lang="en-US" dirty="0" smtClean="0"/>
              <a:t>1 year Phase I UH2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049395" y="2383347"/>
            <a:ext cx="544342" cy="752635"/>
            <a:chOff x="1975386" y="2351986"/>
            <a:chExt cx="544342" cy="1405097"/>
          </a:xfrm>
        </p:grpSpPr>
        <p:sp>
          <p:nvSpPr>
            <p:cNvPr id="10" name="Rectangle 9"/>
            <p:cNvSpPr/>
            <p:nvPr/>
          </p:nvSpPr>
          <p:spPr>
            <a:xfrm>
              <a:off x="1975386" y="2461746"/>
              <a:ext cx="391942" cy="1003514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27786" y="2351986"/>
              <a:ext cx="391942" cy="14050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523109" y="2850289"/>
            <a:ext cx="1602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project not to exceed 5 years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93627" y="5738847"/>
            <a:ext cx="7649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From:    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://neuroscienceblueprint.nih.gov/resources/</a:t>
            </a:r>
            <a:r>
              <a:rPr lang="en-US" dirty="0" smtClean="0">
                <a:hlinkClick r:id="rId3"/>
              </a:rPr>
              <a:t>projectSchematic.htm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71800" y="304800"/>
            <a:ext cx="50962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BPN Schematic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CREATE BIO is </a:t>
            </a:r>
            <a:r>
              <a:rPr lang="en-US" sz="2400" dirty="0" smtClean="0"/>
              <a:t>similar to CREATE BPN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Both use a UH2/UH3 </a:t>
            </a:r>
            <a:r>
              <a:rPr lang="en-US" sz="2400" dirty="0" smtClean="0"/>
              <a:t>model: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92652" y="1578036"/>
            <a:ext cx="2270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Preparatory Activities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BEC1-3165-2C4F-BA8F-CF375D0991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5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211</Words>
  <Application>Microsoft Macintosh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Utah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Scoles</dc:creator>
  <cp:lastModifiedBy>Daniel Scoles</cp:lastModifiedBy>
  <cp:revision>4</cp:revision>
  <dcterms:created xsi:type="dcterms:W3CDTF">2015-02-17T16:04:09Z</dcterms:created>
  <dcterms:modified xsi:type="dcterms:W3CDTF">2015-02-17T16:14:37Z</dcterms:modified>
</cp:coreProperties>
</file>