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meiwang:Downloads:2012-11-2%20SH%20with%20Pro%20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meiwang:Dropbox:Dan:emailed%20data:2012-11-14-S2-ATPA2-in-96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meiwang:Dropbox:Dan:emailed%20data:2012-11-14-S2-ATPA2-in-96wel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meiwang:Dropbox:Dan:emailed%20data:2012-11-14-S2-ATPA2-in-96wel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meiwang:Dropbox:Dan:emailed%20data:2013-2-21-S2-dantrolen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meiwang:Dropbox:Dan:emailed%20data:2013-2-21-S2-dantrolen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meiwang:Documents:Lab%20Notebook:ISIS%20Collaboration:ASO%20surgery%20related%20mouse%20work:07272012_B6%20pure%20line_dosewise:2012-7-27_ASO_mouse_74-85_ATXN_and_Acti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meiwang:Documents:Lab%20Notebook:ISIS%20Collaboration:ASO%20surgery%20related%20mouse%20work:06142012_Q127_transgenic%20ASO%20experiment:2012-6-22_ASO_trans_m64-72_huATXN2_mAtxn2_Actin_and_AIFIB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scoles:Dropbox:Dan:emailed%20data:2013-1-8-ASO-m90-103-ATXN2-and-mact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'[2012-11-2%20SH%20with%20Pro%20A.xlsx]Sheet1'!$J$17:$L$17</c:f>
                <c:numCache>
                  <c:formatCode>General</c:formatCode>
                  <c:ptCount val="3"/>
                  <c:pt idx="0">
                    <c:v>0.353603472557234</c:v>
                  </c:pt>
                  <c:pt idx="1">
                    <c:v>0.0881102330811355</c:v>
                  </c:pt>
                  <c:pt idx="2">
                    <c:v>0.252670471371094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numRef>
              <c:f>'[2012-11-2%20SH%20with%20Pro%20A.xlsx]Sheet1'!$J$13:$M$13</c:f>
              <c:numCache>
                <c:formatCode>General</c:formatCode>
                <c:ptCount val="4"/>
                <c:pt idx="0">
                  <c:v>0.0</c:v>
                </c:pt>
                <c:pt idx="1">
                  <c:v>0.1</c:v>
                </c:pt>
                <c:pt idx="2">
                  <c:v>1.0</c:v>
                </c:pt>
                <c:pt idx="3">
                  <c:v>10.0</c:v>
                </c:pt>
              </c:numCache>
            </c:numRef>
          </c:cat>
          <c:val>
            <c:numRef>
              <c:f>'[2012-11-2%20SH%20with%20Pro%20A.xlsx]Sheet1'!$J$16:$L$16</c:f>
              <c:numCache>
                <c:formatCode>General</c:formatCode>
                <c:ptCount val="3"/>
                <c:pt idx="0">
                  <c:v>1.581673771427956</c:v>
                </c:pt>
                <c:pt idx="1">
                  <c:v>0.896150092021024</c:v>
                </c:pt>
                <c:pt idx="2">
                  <c:v>0.814477409957163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85947912"/>
        <c:axId val="-2134812600"/>
      </c:barChart>
      <c:catAx>
        <c:axId val="2085947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Proscillaridin</a:t>
                </a:r>
                <a:r>
                  <a:rPr lang="en-US" dirty="0" smtClean="0"/>
                  <a:t> </a:t>
                </a:r>
                <a:r>
                  <a:rPr lang="en-US" dirty="0"/>
                  <a:t>A (</a:t>
                </a:r>
                <a:r>
                  <a:rPr lang="en-US" dirty="0" err="1"/>
                  <a:t>nM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4812600"/>
        <c:crosses val="autoZero"/>
        <c:auto val="1"/>
        <c:lblAlgn val="ctr"/>
        <c:lblOffset val="100"/>
        <c:noMultiLvlLbl val="0"/>
      </c:catAx>
      <c:valAx>
        <c:axId val="-2134812600"/>
        <c:scaling>
          <c:orientation val="minMax"/>
          <c:max val="2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ATXN2 / GAPDH</a:t>
                </a:r>
              </a:p>
            </c:rich>
          </c:tx>
          <c:layout>
            <c:manualLayout>
              <c:xMode val="edge"/>
              <c:yMode val="edge"/>
              <c:x val="0.0133333333333333"/>
              <c:y val="0.2083620260595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85947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Sheet1!$C$10:$D$10</c:f>
                <c:numCache>
                  <c:formatCode>General</c:formatCode>
                  <c:ptCount val="2"/>
                  <c:pt idx="0">
                    <c:v>13.96125591294231</c:v>
                  </c:pt>
                  <c:pt idx="1">
                    <c:v>87.93700396685497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Sheet1!$C$4:$D$4</c:f>
              <c:strCache>
                <c:ptCount val="2"/>
                <c:pt idx="0">
                  <c:v>Vector</c:v>
                </c:pt>
                <c:pt idx="1">
                  <c:v>ATP1A2</c:v>
                </c:pt>
              </c:strCache>
            </c:strRef>
          </c:cat>
          <c:val>
            <c:numRef>
              <c:f>Sheet1!$C$9:$D$9</c:f>
              <c:numCache>
                <c:formatCode>General</c:formatCode>
                <c:ptCount val="2"/>
                <c:pt idx="0">
                  <c:v>748.25</c:v>
                </c:pt>
                <c:pt idx="1">
                  <c:v>1303.75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09288408"/>
        <c:axId val="-2137093448"/>
      </c:barChart>
      <c:catAx>
        <c:axId val="-2109288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7093448"/>
        <c:crosses val="autoZero"/>
        <c:auto val="1"/>
        <c:lblAlgn val="ctr"/>
        <c:lblOffset val="100"/>
        <c:noMultiLvlLbl val="0"/>
      </c:catAx>
      <c:valAx>
        <c:axId val="-2137093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Luc RLU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9288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Sheet1!$C$18:$D$18</c:f>
                <c:numCache>
                  <c:formatCode>General</c:formatCode>
                  <c:ptCount val="2"/>
                  <c:pt idx="0">
                    <c:v>5.61701286593316E6</c:v>
                  </c:pt>
                  <c:pt idx="1">
                    <c:v>1.15589767702354E7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Sheet1!$C$4:$D$4</c:f>
              <c:strCache>
                <c:ptCount val="2"/>
                <c:pt idx="0">
                  <c:v>Vector</c:v>
                </c:pt>
                <c:pt idx="1">
                  <c:v>ATP1A2</c:v>
                </c:pt>
              </c:strCache>
            </c:strRef>
          </c:cat>
          <c:val>
            <c:numRef>
              <c:f>Sheet1!$C$17:$D$17</c:f>
              <c:numCache>
                <c:formatCode>General</c:formatCode>
                <c:ptCount val="2"/>
                <c:pt idx="0">
                  <c:v>9.3452798E7</c:v>
                </c:pt>
                <c:pt idx="1">
                  <c:v>9.6012602E7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30661208"/>
        <c:axId val="-2132332728"/>
      </c:barChart>
      <c:catAx>
        <c:axId val="-213066120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2332728"/>
        <c:crosses val="autoZero"/>
        <c:auto val="1"/>
        <c:lblAlgn val="ctr"/>
        <c:lblOffset val="100"/>
        <c:noMultiLvlLbl val="0"/>
      </c:catAx>
      <c:valAx>
        <c:axId val="-2132332728"/>
        <c:scaling>
          <c:orientation val="minMax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CellTiter Fluor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0661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Sheet1!$C$26:$D$26</c:f>
                <c:numCache>
                  <c:formatCode>General</c:formatCode>
                  <c:ptCount val="2"/>
                  <c:pt idx="0">
                    <c:v>0.355785260739263</c:v>
                  </c:pt>
                  <c:pt idx="1">
                    <c:v>0.891620285865371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Sheet1!$C$4:$D$4</c:f>
              <c:strCache>
                <c:ptCount val="2"/>
                <c:pt idx="0">
                  <c:v>Vector</c:v>
                </c:pt>
                <c:pt idx="1">
                  <c:v>ATP1A2</c:v>
                </c:pt>
              </c:strCache>
            </c:strRef>
          </c:cat>
          <c:val>
            <c:numRef>
              <c:f>Sheet1!$C$25:$D$25</c:f>
              <c:numCache>
                <c:formatCode>General</c:formatCode>
                <c:ptCount val="2"/>
                <c:pt idx="0">
                  <c:v>8.022398533949104</c:v>
                </c:pt>
                <c:pt idx="1">
                  <c:v>13.65163184383718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24383752"/>
        <c:axId val="-2126791160"/>
      </c:barChart>
      <c:catAx>
        <c:axId val="-21243837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6791160"/>
        <c:crosses val="autoZero"/>
        <c:auto val="1"/>
        <c:lblAlgn val="ctr"/>
        <c:lblOffset val="100"/>
        <c:noMultiLvlLbl val="0"/>
      </c:catAx>
      <c:valAx>
        <c:axId val="-21267911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Luc</a:t>
                </a:r>
                <a:r>
                  <a:rPr lang="en-US" baseline="0"/>
                  <a:t> / CellTiter Fluor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4383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S2 cells (SH-SY5Y cells with stably transfected ATXN2-luc</a:t>
            </a:r>
            <a:r>
              <a:rPr lang="en-US" dirty="0" smtClean="0"/>
              <a:t>)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errBars>
            <c:errDir val="y"/>
            <c:errBarType val="both"/>
            <c:errValType val="cust"/>
            <c:noEndCap val="0"/>
            <c:plus>
              <c:numRef>
                <c:f>Sheet1!$C$10:$N$10</c:f>
                <c:numCache>
                  <c:formatCode>General</c:formatCode>
                  <c:ptCount val="12"/>
                  <c:pt idx="0">
                    <c:v>326.8409399080844</c:v>
                  </c:pt>
                  <c:pt idx="1">
                    <c:v>473.3096238193345</c:v>
                  </c:pt>
                  <c:pt idx="2">
                    <c:v>467.6554999854772</c:v>
                  </c:pt>
                  <c:pt idx="3">
                    <c:v>251.370244858058</c:v>
                  </c:pt>
                  <c:pt idx="4">
                    <c:v>311.3522924277256</c:v>
                  </c:pt>
                  <c:pt idx="5">
                    <c:v>606.6494731995844</c:v>
                  </c:pt>
                  <c:pt idx="6">
                    <c:v>489.7387058422073</c:v>
                  </c:pt>
                  <c:pt idx="7">
                    <c:v>600.2171829152066</c:v>
                  </c:pt>
                  <c:pt idx="8">
                    <c:v>602.7190473180684</c:v>
                  </c:pt>
                  <c:pt idx="9">
                    <c:v>755.5097616841227</c:v>
                  </c:pt>
                  <c:pt idx="10">
                    <c:v>881.6773313784735</c:v>
                  </c:pt>
                  <c:pt idx="11">
                    <c:v>1335.231409406874</c:v>
                  </c:pt>
                </c:numCache>
              </c:numRef>
            </c:plus>
            <c:minus>
              <c:numRef>
                <c:f>Sheet1!$C$10:$N$10</c:f>
                <c:numCache>
                  <c:formatCode>General</c:formatCode>
                  <c:ptCount val="12"/>
                  <c:pt idx="0">
                    <c:v>326.8409399080844</c:v>
                  </c:pt>
                  <c:pt idx="1">
                    <c:v>473.3096238193345</c:v>
                  </c:pt>
                  <c:pt idx="2">
                    <c:v>467.6554999854772</c:v>
                  </c:pt>
                  <c:pt idx="3">
                    <c:v>251.370244858058</c:v>
                  </c:pt>
                  <c:pt idx="4">
                    <c:v>311.3522924277256</c:v>
                  </c:pt>
                  <c:pt idx="5">
                    <c:v>606.6494731995844</c:v>
                  </c:pt>
                  <c:pt idx="6">
                    <c:v>489.7387058422073</c:v>
                  </c:pt>
                  <c:pt idx="7">
                    <c:v>600.2171829152066</c:v>
                  </c:pt>
                  <c:pt idx="8">
                    <c:v>602.7190473180684</c:v>
                  </c:pt>
                  <c:pt idx="9">
                    <c:v>755.5097616841227</c:v>
                  </c:pt>
                  <c:pt idx="10">
                    <c:v>881.6773313784735</c:v>
                  </c:pt>
                  <c:pt idx="11">
                    <c:v>1335.231409406874</c:v>
                  </c:pt>
                </c:numCache>
              </c:numRef>
            </c:minus>
          </c:errBars>
          <c:cat>
            <c:strRef>
              <c:f>Sheet1!$C$4:$N$4</c:f>
              <c:strCache>
                <c:ptCount val="12"/>
                <c:pt idx="0">
                  <c:v>10uM</c:v>
                </c:pt>
                <c:pt idx="1">
                  <c:v>3.16uM</c:v>
                </c:pt>
                <c:pt idx="2">
                  <c:v>1uM</c:v>
                </c:pt>
                <c:pt idx="3">
                  <c:v>0.316uM</c:v>
                </c:pt>
                <c:pt idx="4">
                  <c:v>0.1uM</c:v>
                </c:pt>
                <c:pt idx="5">
                  <c:v>0.0316uM</c:v>
                </c:pt>
                <c:pt idx="6">
                  <c:v>0.01uM</c:v>
                </c:pt>
                <c:pt idx="7">
                  <c:v>0.00316uM</c:v>
                </c:pt>
                <c:pt idx="8">
                  <c:v>0.001uM</c:v>
                </c:pt>
                <c:pt idx="9">
                  <c:v>0.000316uM</c:v>
                </c:pt>
                <c:pt idx="10">
                  <c:v>0.0001uM</c:v>
                </c:pt>
                <c:pt idx="11">
                  <c:v>No Drug</c:v>
                </c:pt>
              </c:strCache>
            </c:strRef>
          </c:cat>
          <c:val>
            <c:numRef>
              <c:f>Sheet1!$C$9:$N$9</c:f>
              <c:numCache>
                <c:formatCode>General</c:formatCode>
                <c:ptCount val="12"/>
                <c:pt idx="0">
                  <c:v>14701.0</c:v>
                </c:pt>
                <c:pt idx="1">
                  <c:v>15011.0</c:v>
                </c:pt>
                <c:pt idx="2">
                  <c:v>15069.5</c:v>
                </c:pt>
                <c:pt idx="3">
                  <c:v>15154.5</c:v>
                </c:pt>
                <c:pt idx="4">
                  <c:v>15235.75</c:v>
                </c:pt>
                <c:pt idx="5">
                  <c:v>15421.25</c:v>
                </c:pt>
                <c:pt idx="6">
                  <c:v>15405.0</c:v>
                </c:pt>
                <c:pt idx="7">
                  <c:v>15680.0</c:v>
                </c:pt>
                <c:pt idx="8">
                  <c:v>15557.25</c:v>
                </c:pt>
                <c:pt idx="9">
                  <c:v>15602.5</c:v>
                </c:pt>
                <c:pt idx="10">
                  <c:v>15955.75</c:v>
                </c:pt>
                <c:pt idx="11">
                  <c:v>17543.25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1506648"/>
        <c:axId val="2133605032"/>
      </c:lineChart>
      <c:catAx>
        <c:axId val="-2131506648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[Dantrolene]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33605032"/>
        <c:crosses val="autoZero"/>
        <c:auto val="1"/>
        <c:lblAlgn val="ctr"/>
        <c:lblOffset val="100"/>
        <c:noMultiLvlLbl val="0"/>
      </c:catAx>
      <c:valAx>
        <c:axId val="2133605032"/>
        <c:scaling>
          <c:orientation val="minMax"/>
          <c:max val="19000.0"/>
          <c:min val="14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RLU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1506648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MTT shows no downward trend with increasing dose Dantrolene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plus"/>
            <c:errValType val="cust"/>
            <c:noEndCap val="0"/>
            <c:plus>
              <c:numRef>
                <c:f>Sheet1!$C$17:$N$17</c:f>
                <c:numCache>
                  <c:formatCode>General</c:formatCode>
                  <c:ptCount val="12"/>
                  <c:pt idx="0">
                    <c:v>0.0687850759007116</c:v>
                  </c:pt>
                  <c:pt idx="1">
                    <c:v>0.0114440668761882</c:v>
                  </c:pt>
                  <c:pt idx="2">
                    <c:v>0.0281002224190486</c:v>
                  </c:pt>
                  <c:pt idx="3">
                    <c:v>0.0747626187788164</c:v>
                  </c:pt>
                  <c:pt idx="4">
                    <c:v>0.0545690006627694</c:v>
                  </c:pt>
                  <c:pt idx="5">
                    <c:v>0.0845715870333136</c:v>
                  </c:pt>
                  <c:pt idx="6">
                    <c:v>0.0571525735786825</c:v>
                  </c:pt>
                  <c:pt idx="7">
                    <c:v>0.104465795837681</c:v>
                  </c:pt>
                  <c:pt idx="8">
                    <c:v>0.0438103013000367</c:v>
                  </c:pt>
                  <c:pt idx="9">
                    <c:v>0.0502906220548788</c:v>
                  </c:pt>
                  <c:pt idx="10">
                    <c:v>0.080222373230083</c:v>
                  </c:pt>
                  <c:pt idx="11">
                    <c:v>0.0392368024521197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Sheet1!$C$4:$N$4</c:f>
              <c:strCache>
                <c:ptCount val="12"/>
                <c:pt idx="0">
                  <c:v>10uM</c:v>
                </c:pt>
                <c:pt idx="1">
                  <c:v>3.16uM</c:v>
                </c:pt>
                <c:pt idx="2">
                  <c:v>1uM</c:v>
                </c:pt>
                <c:pt idx="3">
                  <c:v>0.316uM</c:v>
                </c:pt>
                <c:pt idx="4">
                  <c:v>0.1uM</c:v>
                </c:pt>
                <c:pt idx="5">
                  <c:v>0.0316uM</c:v>
                </c:pt>
                <c:pt idx="6">
                  <c:v>0.01uM</c:v>
                </c:pt>
                <c:pt idx="7">
                  <c:v>0.00316uM</c:v>
                </c:pt>
                <c:pt idx="8">
                  <c:v>0.001uM</c:v>
                </c:pt>
                <c:pt idx="9">
                  <c:v>0.000316uM</c:v>
                </c:pt>
                <c:pt idx="10">
                  <c:v>0.0001uM</c:v>
                </c:pt>
                <c:pt idx="11">
                  <c:v>No Drug</c:v>
                </c:pt>
              </c:strCache>
            </c:strRef>
          </c:cat>
          <c:val>
            <c:numRef>
              <c:f>Sheet1!$C$16:$N$16</c:f>
              <c:numCache>
                <c:formatCode>General</c:formatCode>
                <c:ptCount val="12"/>
                <c:pt idx="0">
                  <c:v>0.5118</c:v>
                </c:pt>
                <c:pt idx="1">
                  <c:v>0.4936</c:v>
                </c:pt>
                <c:pt idx="2">
                  <c:v>0.490125</c:v>
                </c:pt>
                <c:pt idx="3">
                  <c:v>0.472175</c:v>
                </c:pt>
                <c:pt idx="4">
                  <c:v>0.395475</c:v>
                </c:pt>
                <c:pt idx="5">
                  <c:v>0.3482</c:v>
                </c:pt>
                <c:pt idx="6">
                  <c:v>0.42835</c:v>
                </c:pt>
                <c:pt idx="7">
                  <c:v>0.500325</c:v>
                </c:pt>
                <c:pt idx="8">
                  <c:v>0.522775</c:v>
                </c:pt>
                <c:pt idx="9">
                  <c:v>0.4994</c:v>
                </c:pt>
                <c:pt idx="10">
                  <c:v>0.459525</c:v>
                </c:pt>
                <c:pt idx="11">
                  <c:v>0.5444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0775560"/>
        <c:axId val="-2130772584"/>
      </c:barChart>
      <c:catAx>
        <c:axId val="-2130775560"/>
        <c:scaling>
          <c:orientation val="maxMin"/>
        </c:scaling>
        <c:delete val="0"/>
        <c:axPos val="b"/>
        <c:majorTickMark val="out"/>
        <c:minorTickMark val="none"/>
        <c:tickLblPos val="nextTo"/>
        <c:crossAx val="-2130772584"/>
        <c:crosses val="autoZero"/>
        <c:auto val="1"/>
        <c:lblAlgn val="ctr"/>
        <c:lblOffset val="100"/>
        <c:noMultiLvlLbl val="0"/>
      </c:catAx>
      <c:valAx>
        <c:axId val="-2130772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0775560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Sheet1!$O$96</c:f>
              <c:strCache>
                <c:ptCount val="1"/>
                <c:pt idx="0">
                  <c:v>hATXN2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Sheet1!$Q$97:$Q$101</c:f>
                <c:numCache>
                  <c:formatCode>General</c:formatCode>
                  <c:ptCount val="5"/>
                  <c:pt idx="0">
                    <c:v>2.954879977787736</c:v>
                  </c:pt>
                  <c:pt idx="1">
                    <c:v>2.954879977787736</c:v>
                  </c:pt>
                  <c:pt idx="2">
                    <c:v>2.954879977787736</c:v>
                  </c:pt>
                  <c:pt idx="3">
                    <c:v>2.954879977787736</c:v>
                  </c:pt>
                  <c:pt idx="4">
                    <c:v>8.01205080888234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Sheet1!$N$97:$N$101</c:f>
              <c:strCache>
                <c:ptCount val="5"/>
                <c:pt idx="0">
                  <c:v>Saline</c:v>
                </c:pt>
                <c:pt idx="1">
                  <c:v>100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</c:strCache>
            </c:strRef>
          </c:cat>
          <c:val>
            <c:numRef>
              <c:f>Sheet1!$O$97:$O$101</c:f>
              <c:numCache>
                <c:formatCode>General</c:formatCode>
                <c:ptCount val="5"/>
                <c:pt idx="0">
                  <c:v>100.0</c:v>
                </c:pt>
                <c:pt idx="1">
                  <c:v>28.97276315595936</c:v>
                </c:pt>
                <c:pt idx="2">
                  <c:v>15.03502877985248</c:v>
                </c:pt>
                <c:pt idx="3">
                  <c:v>21.24498119400785</c:v>
                </c:pt>
                <c:pt idx="4">
                  <c:v>26.85704500187774</c:v>
                </c:pt>
              </c:numCache>
            </c:numRef>
          </c:val>
        </c:ser>
        <c:ser>
          <c:idx val="1"/>
          <c:order val="1"/>
          <c:tx>
            <c:strRef>
              <c:f>Sheet1!$P$96</c:f>
              <c:strCache>
                <c:ptCount val="1"/>
                <c:pt idx="0">
                  <c:v>mAtxn2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Sheet1!$R$97:$R$101</c:f>
                <c:numCache>
                  <c:formatCode>General</c:formatCode>
                  <c:ptCount val="5"/>
                  <c:pt idx="0">
                    <c:v>15.7277197020034</c:v>
                  </c:pt>
                  <c:pt idx="1">
                    <c:v>31.73898553569428</c:v>
                  </c:pt>
                  <c:pt idx="2">
                    <c:v>14.98338292818343</c:v>
                  </c:pt>
                  <c:pt idx="3">
                    <c:v>17.28489810698725</c:v>
                  </c:pt>
                  <c:pt idx="4">
                    <c:v>4.169291234781661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Sheet1!$N$97:$N$101</c:f>
              <c:strCache>
                <c:ptCount val="5"/>
                <c:pt idx="0">
                  <c:v>Saline</c:v>
                </c:pt>
                <c:pt idx="1">
                  <c:v>100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</c:strCache>
            </c:strRef>
          </c:cat>
          <c:val>
            <c:numRef>
              <c:f>Sheet1!$P$97:$P$101</c:f>
              <c:numCache>
                <c:formatCode>General</c:formatCode>
                <c:ptCount val="5"/>
                <c:pt idx="0">
                  <c:v>100.0</c:v>
                </c:pt>
                <c:pt idx="1">
                  <c:v>64.83762332675081</c:v>
                </c:pt>
                <c:pt idx="2">
                  <c:v>33.1433058206052</c:v>
                </c:pt>
                <c:pt idx="3">
                  <c:v>38.40185068001399</c:v>
                </c:pt>
                <c:pt idx="4">
                  <c:v>59.26164082950451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2135405016"/>
        <c:axId val="-2124057640"/>
      </c:barChart>
      <c:catAx>
        <c:axId val="21354050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4057640"/>
        <c:crosses val="autoZero"/>
        <c:auto val="1"/>
        <c:lblAlgn val="ctr"/>
        <c:lblOffset val="100"/>
        <c:noMultiLvlLbl val="0"/>
      </c:catAx>
      <c:valAx>
        <c:axId val="-2124057640"/>
        <c:scaling>
          <c:orientation val="minMax"/>
          <c:max val="12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Expression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5405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7783616293821"/>
          <c:y val="0.128279597323338"/>
          <c:w val="0.285260865360365"/>
          <c:h val="0.19585864250437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7270821213348"/>
          <c:y val="0.0282742156022946"/>
          <c:w val="0.679027677992412"/>
          <c:h val="0.8324903578292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Sheet1!$C$19:$I$19</c:f>
                <c:numCache>
                  <c:formatCode>General</c:formatCode>
                  <c:ptCount val="7"/>
                  <c:pt idx="0">
                    <c:v>0.134621974077043</c:v>
                  </c:pt>
                  <c:pt idx="1">
                    <c:v>0.0397619397375567</c:v>
                  </c:pt>
                  <c:pt idx="2">
                    <c:v>0.132115764282857</c:v>
                  </c:pt>
                  <c:pt idx="3">
                    <c:v>0.244940992594831</c:v>
                  </c:pt>
                  <c:pt idx="4">
                    <c:v>0.0975111805421563</c:v>
                  </c:pt>
                  <c:pt idx="5">
                    <c:v>0.125624624263627</c:v>
                  </c:pt>
                  <c:pt idx="6">
                    <c:v>0.0661799705142043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multiLvlStrRef>
              <c:f>Sheet1!$C$4:$I$5</c:f>
              <c:multiLvlStrCache>
                <c:ptCount val="7"/>
                <c:lvl>
                  <c:pt idx="0">
                    <c:v>m64</c:v>
                  </c:pt>
                  <c:pt idx="1">
                    <c:v>m65</c:v>
                  </c:pt>
                  <c:pt idx="2">
                    <c:v>m66</c:v>
                  </c:pt>
                  <c:pt idx="3">
                    <c:v>m68</c:v>
                  </c:pt>
                  <c:pt idx="4">
                    <c:v>m69</c:v>
                  </c:pt>
                  <c:pt idx="5">
                    <c:v>m71</c:v>
                  </c:pt>
                  <c:pt idx="6">
                    <c:v>m72</c:v>
                  </c:pt>
                </c:lvl>
                <c:lvl>
                  <c:pt idx="0">
                    <c:v>Sal</c:v>
                  </c:pt>
                  <c:pt idx="1">
                    <c:v>133</c:v>
                  </c:pt>
                  <c:pt idx="2">
                    <c:v>133</c:v>
                  </c:pt>
                  <c:pt idx="3">
                    <c:v>210</c:v>
                  </c:pt>
                  <c:pt idx="4">
                    <c:v>127</c:v>
                  </c:pt>
                  <c:pt idx="5">
                    <c:v>133</c:v>
                  </c:pt>
                  <c:pt idx="6">
                    <c:v>216</c:v>
                  </c:pt>
                </c:lvl>
              </c:multiLvlStrCache>
            </c:multiLvlStrRef>
          </c:cat>
          <c:val>
            <c:numRef>
              <c:f>Sheet1!$C$18:$I$18</c:f>
              <c:numCache>
                <c:formatCode>General</c:formatCode>
                <c:ptCount val="7"/>
                <c:pt idx="0">
                  <c:v>1.774921811650747</c:v>
                </c:pt>
                <c:pt idx="1">
                  <c:v>0.392455413758736</c:v>
                </c:pt>
                <c:pt idx="2">
                  <c:v>0.719746444547844</c:v>
                </c:pt>
                <c:pt idx="3">
                  <c:v>1.062392846572982</c:v>
                </c:pt>
                <c:pt idx="4">
                  <c:v>0.670719141403101</c:v>
                </c:pt>
                <c:pt idx="5">
                  <c:v>0.76523846721526</c:v>
                </c:pt>
                <c:pt idx="6">
                  <c:v>0.938957186173894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396728"/>
        <c:axId val="-2129609944"/>
      </c:barChart>
      <c:catAx>
        <c:axId val="-2129396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-2129609944"/>
        <c:crosses val="autoZero"/>
        <c:auto val="1"/>
        <c:lblAlgn val="ctr"/>
        <c:lblOffset val="100"/>
        <c:noMultiLvlLbl val="0"/>
      </c:catAx>
      <c:valAx>
        <c:axId val="-2129609944"/>
        <c:scaling>
          <c:orientation val="minMax"/>
          <c:max val="2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i="1" dirty="0" smtClean="0"/>
                  <a:t>ATXN2</a:t>
                </a:r>
                <a:r>
                  <a:rPr lang="en-US" sz="1400" baseline="0" dirty="0" smtClean="0"/>
                  <a:t> </a:t>
                </a:r>
                <a:r>
                  <a:rPr lang="en-US" sz="1400" baseline="0" dirty="0"/>
                  <a:t>/ </a:t>
                </a:r>
                <a:r>
                  <a:rPr lang="en-US" sz="1400" i="1" baseline="0" dirty="0"/>
                  <a:t>Actin</a:t>
                </a:r>
                <a:endParaRPr lang="en-US" sz="1400" i="1" dirty="0"/>
              </a:p>
            </c:rich>
          </c:tx>
          <c:layout>
            <c:manualLayout>
              <c:xMode val="edge"/>
              <c:yMode val="edge"/>
              <c:x val="0.0"/>
              <c:y val="0.2999363608063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-2129396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 w="73025">
              <a:noFill/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Sheet1!$H$21:$H$24</c:f>
                <c:numCache>
                  <c:formatCode>General</c:formatCode>
                  <c:ptCount val="4"/>
                  <c:pt idx="0">
                    <c:v>2.119640639488912</c:v>
                  </c:pt>
                  <c:pt idx="1">
                    <c:v>2.514440884649554</c:v>
                  </c:pt>
                  <c:pt idx="2">
                    <c:v>0.571453992565628</c:v>
                  </c:pt>
                  <c:pt idx="3">
                    <c:v>0.531672727677302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Sheet1!$F$21:$F$24</c:f>
              <c:strCache>
                <c:ptCount val="4"/>
                <c:pt idx="0">
                  <c:v>Saline</c:v>
                </c:pt>
                <c:pt idx="1">
                  <c:v>9 days</c:v>
                </c:pt>
                <c:pt idx="2">
                  <c:v>18 days</c:v>
                </c:pt>
                <c:pt idx="3">
                  <c:v>27 days</c:v>
                </c:pt>
              </c:strCache>
            </c:strRef>
          </c:cat>
          <c:val>
            <c:numRef>
              <c:f>Sheet1!$G$21:$G$24</c:f>
              <c:numCache>
                <c:formatCode>General</c:formatCode>
                <c:ptCount val="4"/>
                <c:pt idx="0">
                  <c:v>8.534424920850558</c:v>
                </c:pt>
                <c:pt idx="1">
                  <c:v>3.235595584926091</c:v>
                </c:pt>
                <c:pt idx="2">
                  <c:v>0.735859450022141</c:v>
                </c:pt>
                <c:pt idx="3">
                  <c:v>1.189240642969235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25354984"/>
        <c:axId val="-2125008984"/>
      </c:barChart>
      <c:catAx>
        <c:axId val="-212535498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5008984"/>
        <c:crosses val="autoZero"/>
        <c:auto val="1"/>
        <c:lblAlgn val="ctr"/>
        <c:lblOffset val="100"/>
        <c:noMultiLvlLbl val="0"/>
      </c:catAx>
      <c:valAx>
        <c:axId val="-2125008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i="1" dirty="0"/>
                  <a:t>ATXN2</a:t>
                </a:r>
                <a:r>
                  <a:rPr lang="en-US" dirty="0"/>
                  <a:t> / </a:t>
                </a:r>
                <a:r>
                  <a:rPr lang="en-US" i="1" dirty="0"/>
                  <a:t>Actin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5354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BBF2B-AC76-9D49-B4E2-4FD5E455FB28}" type="datetimeFigureOut">
              <a:rPr lang="en-US" smtClean="0"/>
              <a:t>2/22/13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8A085-FB46-344E-9129-8092846A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9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(2/22/13 22:01) -----</a:t>
            </a:r>
          </a:p>
          <a:p>
            <a:r>
              <a:rPr lang="en-US"/>
              <a:t>NFAT luc construct… classic </a:t>
            </a:r>
          </a:p>
          <a:p>
            <a:r>
              <a:rPr lang="en-US"/>
              <a:t>stim2 in er   --the calcium sensor</a:t>
            </a:r>
          </a:p>
          <a:p>
            <a:r>
              <a:rPr lang="en-US"/>
              <a:t>tripC1- Ilya has ko mice</a:t>
            </a:r>
          </a:p>
          <a:p>
            <a:r>
              <a:rPr lang="en-US"/>
              <a:t>moonwalker mice tripc3</a:t>
            </a:r>
          </a:p>
          <a:p>
            <a:r>
              <a:rPr lang="en-US"/>
              <a:t>pc excited by mglur b/c tripc3 channel opening</a:t>
            </a:r>
          </a:p>
          <a:p>
            <a:r>
              <a:rPr lang="en-US"/>
              <a:t>SOC inhibitor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8A085-FB46-344E-9129-8092846A75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5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(2/22/13 22:01) -----</a:t>
            </a:r>
          </a:p>
          <a:p>
            <a:r>
              <a:rPr lang="en-US"/>
              <a:t>channel genes and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8A085-FB46-344E-9129-8092846A75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D07-2433-8641-9197-70C615E5D91A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E6F-D739-BB42-9B2B-40B71C86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0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D07-2433-8641-9197-70C615E5D91A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E6F-D739-BB42-9B2B-40B71C86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3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D07-2433-8641-9197-70C615E5D91A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E6F-D739-BB42-9B2B-40B71C86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7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D07-2433-8641-9197-70C615E5D91A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E6F-D739-BB42-9B2B-40B71C86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6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D07-2433-8641-9197-70C615E5D91A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E6F-D739-BB42-9B2B-40B71C86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1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D07-2433-8641-9197-70C615E5D91A}" type="datetimeFigureOut">
              <a:rPr lang="en-US" smtClean="0"/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E6F-D739-BB42-9B2B-40B71C86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D07-2433-8641-9197-70C615E5D91A}" type="datetimeFigureOut">
              <a:rPr lang="en-US" smtClean="0"/>
              <a:t>2/22/13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E6F-D739-BB42-9B2B-40B71C86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1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D07-2433-8641-9197-70C615E5D91A}" type="datetimeFigureOut">
              <a:rPr lang="en-US" smtClean="0"/>
              <a:t>2/22/13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E6F-D739-BB42-9B2B-40B71C86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3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D07-2433-8641-9197-70C615E5D91A}" type="datetimeFigureOut">
              <a:rPr lang="en-US" smtClean="0"/>
              <a:t>2/22/13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E6F-D739-BB42-9B2B-40B71C86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4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D07-2433-8641-9197-70C615E5D91A}" type="datetimeFigureOut">
              <a:rPr lang="en-US" smtClean="0"/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E6F-D739-BB42-9B2B-40B71C86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8D07-2433-8641-9197-70C615E5D91A}" type="datetimeFigureOut">
              <a:rPr lang="en-US" smtClean="0"/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E6F-D739-BB42-9B2B-40B71C86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9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88D07-2433-8641-9197-70C615E5D91A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C6E6F-D739-BB42-9B2B-40B71C86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3783" y="1446575"/>
            <a:ext cx="38669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Friday February 22, 2013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PPG meeting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7743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89"/>
            <a:ext cx="9144000" cy="4634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4907" y="350815"/>
            <a:ext cx="7809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Ataxin-2 with the expanded CAG repeats accumulate in stress granules more and cause longer SG half-life.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83892" y="6435744"/>
            <a:ext cx="254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 </a:t>
            </a:r>
            <a:r>
              <a:rPr lang="en-US" dirty="0" err="1" smtClean="0"/>
              <a:t>mM</a:t>
            </a:r>
            <a:r>
              <a:rPr lang="en-US" dirty="0" smtClean="0"/>
              <a:t> Sodium arsenate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1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898886" y="1026353"/>
            <a:ext cx="3629025" cy="1282408"/>
            <a:chOff x="920750" y="444792"/>
            <a:chExt cx="3629025" cy="1282408"/>
          </a:xfrm>
        </p:grpSpPr>
        <p:sp>
          <p:nvSpPr>
            <p:cNvPr id="24" name="Oval 23"/>
            <p:cNvSpPr/>
            <p:nvPr/>
          </p:nvSpPr>
          <p:spPr>
            <a:xfrm rot="18919069">
              <a:off x="1143050" y="486242"/>
              <a:ext cx="178156" cy="259870"/>
            </a:xfrm>
            <a:prstGeom prst="ellipse">
              <a:avLst/>
            </a:prstGeom>
            <a:solidFill>
              <a:schemeClr val="bg1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20750" y="476250"/>
              <a:ext cx="3629025" cy="1250950"/>
              <a:chOff x="920750" y="476250"/>
              <a:chExt cx="3629025" cy="125095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278051" y="758273"/>
                <a:ext cx="604701" cy="882650"/>
              </a:xfrm>
              <a:prstGeom prst="ellipse">
                <a:avLst/>
              </a:prstGeom>
              <a:noFill/>
              <a:ln w="38100" cmpd="sng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130550" y="1053548"/>
                <a:ext cx="946150" cy="673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920750" y="476250"/>
                <a:ext cx="2381250" cy="1073150"/>
                <a:chOff x="920750" y="476250"/>
                <a:chExt cx="2381250" cy="107315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073150" y="476250"/>
                  <a:ext cx="1620701" cy="1022350"/>
                </a:xfrm>
                <a:prstGeom prst="ellipse">
                  <a:avLst/>
                </a:prstGeom>
                <a:solidFill>
                  <a:schemeClr val="bg1"/>
                </a:solidFill>
                <a:ln w="38100" cmpd="sng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920750" y="1034498"/>
                  <a:ext cx="1822450" cy="5149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060450" y="1034498"/>
                  <a:ext cx="2241550" cy="0"/>
                </a:xfrm>
                <a:prstGeom prst="line">
                  <a:avLst/>
                </a:prstGeom>
                <a:ln w="38100" cmpd="sng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Rectangle 17"/>
              <p:cNvSpPr/>
              <p:nvPr/>
            </p:nvSpPr>
            <p:spPr>
              <a:xfrm>
                <a:off x="3603625" y="621748"/>
                <a:ext cx="946150" cy="673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3622769">
                <a:off x="3534580" y="569077"/>
                <a:ext cx="450969" cy="709794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 rot="19666542">
              <a:off x="1198793" y="444792"/>
              <a:ext cx="178156" cy="202809"/>
            </a:xfrm>
            <a:prstGeom prst="ellipse">
              <a:avLst/>
            </a:prstGeom>
            <a:solidFill>
              <a:schemeClr val="bg1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19666542">
              <a:off x="1318277" y="549763"/>
              <a:ext cx="79969" cy="202809"/>
            </a:xfrm>
            <a:prstGeom prst="ellipse">
              <a:avLst/>
            </a:prstGeom>
            <a:solidFill>
              <a:schemeClr val="bg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9666542">
              <a:off x="1256799" y="772794"/>
              <a:ext cx="77181" cy="71486"/>
            </a:xfrm>
            <a:prstGeom prst="ellipse">
              <a:avLst/>
            </a:prstGeom>
            <a:solidFill>
              <a:schemeClr val="bg1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990599" y="828123"/>
              <a:ext cx="165101" cy="108113"/>
              <a:chOff x="639762" y="621748"/>
              <a:chExt cx="165101" cy="10811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666750" y="621748"/>
                <a:ext cx="138113" cy="67636"/>
              </a:xfrm>
              <a:prstGeom prst="line">
                <a:avLst/>
              </a:prstGeom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642937" y="669956"/>
                <a:ext cx="147639" cy="38558"/>
              </a:xfrm>
              <a:prstGeom prst="line">
                <a:avLst/>
              </a:prstGeom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639762" y="729860"/>
                <a:ext cx="147636" cy="1"/>
              </a:xfrm>
              <a:prstGeom prst="line">
                <a:avLst/>
              </a:prstGeom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/>
          <p:cNvSpPr txBox="1"/>
          <p:nvPr/>
        </p:nvSpPr>
        <p:spPr>
          <a:xfrm>
            <a:off x="1364967" y="1599796"/>
            <a:ext cx="1487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DR166 mouse</a:t>
            </a:r>
          </a:p>
          <a:p>
            <a:r>
              <a:rPr lang="en-US" dirty="0" smtClean="0"/>
              <a:t>GFP-L10a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30161" y="2399036"/>
            <a:ext cx="4768700" cy="3741219"/>
            <a:chOff x="1357915" y="2005387"/>
            <a:chExt cx="4768700" cy="37412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261" y="2005387"/>
              <a:ext cx="4768354" cy="3741219"/>
            </a:xfrm>
            <a:prstGeom prst="rect">
              <a:avLst/>
            </a:prstGeom>
          </p:spPr>
        </p:pic>
        <p:sp>
          <p:nvSpPr>
            <p:cNvPr id="48" name="Oval 47"/>
            <p:cNvSpPr/>
            <p:nvPr/>
          </p:nvSpPr>
          <p:spPr>
            <a:xfrm rot="3622769">
              <a:off x="1487327" y="1949344"/>
              <a:ext cx="450969" cy="709794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70899" y="6140255"/>
            <a:ext cx="3105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Heiman</a:t>
            </a:r>
            <a:r>
              <a:rPr lang="en-US" dirty="0" smtClean="0"/>
              <a:t> et al. Nathaniel </a:t>
            </a:r>
            <a:r>
              <a:rPr lang="en-US" dirty="0" err="1" smtClean="0"/>
              <a:t>Heintz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Cell</a:t>
            </a:r>
            <a:r>
              <a:rPr lang="en-US" i="1" dirty="0"/>
              <a:t>. </a:t>
            </a:r>
            <a:r>
              <a:rPr lang="en-US" dirty="0" smtClean="0"/>
              <a:t>2008, 135</a:t>
            </a:r>
            <a:r>
              <a:rPr lang="en-US" dirty="0"/>
              <a:t>(4): 738–748.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8639" y="192921"/>
            <a:ext cx="8153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Evaluating </a:t>
            </a:r>
            <a:r>
              <a:rPr lang="en-US" sz="2400" i="1" dirty="0" smtClean="0"/>
              <a:t>ATXN2</a:t>
            </a:r>
            <a:r>
              <a:rPr lang="en-US" sz="2400" dirty="0" smtClean="0"/>
              <a:t> effect on the mRNAs in translating </a:t>
            </a:r>
            <a:r>
              <a:rPr lang="en-US" sz="2400" dirty="0" err="1" smtClean="0"/>
              <a:t>polysomes</a:t>
            </a:r>
            <a:endParaRPr lang="en-US" sz="24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3760501" y="1015280"/>
            <a:ext cx="5103680" cy="4040394"/>
            <a:chOff x="3760501" y="1015280"/>
            <a:chExt cx="5103680" cy="4040394"/>
          </a:xfrm>
        </p:grpSpPr>
        <p:grpSp>
          <p:nvGrpSpPr>
            <p:cNvPr id="53" name="Group 52"/>
            <p:cNvGrpSpPr/>
            <p:nvPr/>
          </p:nvGrpSpPr>
          <p:grpSpPr>
            <a:xfrm>
              <a:off x="4310565" y="1015280"/>
              <a:ext cx="3629026" cy="1651720"/>
              <a:chOff x="920749" y="444792"/>
              <a:chExt cx="3629026" cy="1651720"/>
            </a:xfrm>
          </p:grpSpPr>
          <p:sp>
            <p:nvSpPr>
              <p:cNvPr id="54" name="Oval 53"/>
              <p:cNvSpPr/>
              <p:nvPr/>
            </p:nvSpPr>
            <p:spPr>
              <a:xfrm rot="18919069">
                <a:off x="1143050" y="486242"/>
                <a:ext cx="178156" cy="25987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920749" y="476250"/>
                <a:ext cx="3629026" cy="1620262"/>
                <a:chOff x="920749" y="476250"/>
                <a:chExt cx="3629026" cy="1620262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3278051" y="758273"/>
                  <a:ext cx="604701" cy="882650"/>
                </a:xfrm>
                <a:prstGeom prst="ellipse">
                  <a:avLst/>
                </a:prstGeom>
                <a:noFill/>
                <a:ln w="38100" cmpd="sng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3130550" y="1053548"/>
                  <a:ext cx="946150" cy="6736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5" name="Group 64"/>
                <p:cNvGrpSpPr/>
                <p:nvPr/>
              </p:nvGrpSpPr>
              <p:grpSpPr>
                <a:xfrm>
                  <a:off x="920749" y="476250"/>
                  <a:ext cx="3629025" cy="1620262"/>
                  <a:chOff x="920749" y="476250"/>
                  <a:chExt cx="3629025" cy="1620262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1073150" y="476250"/>
                    <a:ext cx="1620701" cy="10223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mpd="sng">
                    <a:solidFill>
                      <a:schemeClr val="accent2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920749" y="1034498"/>
                    <a:ext cx="3629025" cy="10620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1060450" y="1034498"/>
                    <a:ext cx="2241550" cy="0"/>
                  </a:xfrm>
                  <a:prstGeom prst="line">
                    <a:avLst/>
                  </a:prstGeom>
                  <a:ln w="38100" cmpd="sng">
                    <a:solidFill>
                      <a:schemeClr val="accent2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6" name="Rectangle 65"/>
                <p:cNvSpPr/>
                <p:nvPr/>
              </p:nvSpPr>
              <p:spPr>
                <a:xfrm>
                  <a:off x="3603625" y="621748"/>
                  <a:ext cx="946150" cy="14747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 rot="3622769">
                  <a:off x="3534580" y="569077"/>
                  <a:ext cx="450969" cy="709794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Oval 55"/>
              <p:cNvSpPr/>
              <p:nvPr/>
            </p:nvSpPr>
            <p:spPr>
              <a:xfrm rot="19666542">
                <a:off x="1198793" y="444792"/>
                <a:ext cx="178156" cy="202809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19666542">
                <a:off x="1318277" y="549763"/>
                <a:ext cx="79969" cy="202809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rot="19666542">
                <a:off x="1256799" y="772794"/>
                <a:ext cx="77181" cy="71486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990599" y="828123"/>
                <a:ext cx="165101" cy="108113"/>
                <a:chOff x="639762" y="621748"/>
                <a:chExt cx="165101" cy="108113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flipH="1" flipV="1">
                  <a:off x="666750" y="621748"/>
                  <a:ext cx="138113" cy="67636"/>
                </a:xfrm>
                <a:prstGeom prst="line">
                  <a:avLst/>
                </a:prstGeom>
                <a:ln w="12700" cmpd="sng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 flipV="1">
                  <a:off x="642937" y="669956"/>
                  <a:ext cx="147639" cy="38558"/>
                </a:xfrm>
                <a:prstGeom prst="line">
                  <a:avLst/>
                </a:prstGeom>
                <a:ln w="12700" cmpd="sng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639762" y="729860"/>
                  <a:ext cx="147636" cy="1"/>
                </a:xfrm>
                <a:prstGeom prst="line">
                  <a:avLst/>
                </a:prstGeom>
                <a:ln w="12700" cmpd="sng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TextBox 70"/>
            <p:cNvSpPr txBox="1"/>
            <p:nvPr/>
          </p:nvSpPr>
          <p:spPr>
            <a:xfrm>
              <a:off x="4636043" y="1627148"/>
              <a:ext cx="1393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ATXN2</a:t>
              </a:r>
              <a:r>
                <a:rPr lang="en-US" dirty="0" smtClean="0"/>
                <a:t>-Q127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60501" y="1095295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X</a:t>
              </a:r>
              <a:endParaRPr lang="en-US" sz="3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05164" y="2193351"/>
              <a:ext cx="3359017" cy="286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Stress granules possess mRNAs on the small ribosomal subunit and associated proteins, thus GFP-L10a pull-down is not expected to include SG mRNAs.</a:t>
              </a:r>
            </a:p>
            <a:p>
              <a:endParaRPr lang="en-US" dirty="0"/>
            </a:p>
            <a:p>
              <a:r>
                <a:rPr lang="en-US" dirty="0" smtClean="0"/>
                <a:t>A future goal will be to pull down SGs with another strategy to evaluate </a:t>
              </a:r>
              <a:r>
                <a:rPr lang="en-US" i="1" dirty="0" smtClean="0"/>
                <a:t>ATXN2</a:t>
              </a:r>
              <a:r>
                <a:rPr lang="en-US" dirty="0" smtClean="0"/>
                <a:t> mutation effect on mRNAs in SGs  </a:t>
              </a:r>
              <a:endParaRPr lang="en-US" dirty="0"/>
            </a:p>
          </p:txBody>
        </p:sp>
      </p:grpSp>
      <p:sp>
        <p:nvSpPr>
          <p:cNvPr id="74" name="Freeform 73"/>
          <p:cNvSpPr/>
          <p:nvPr/>
        </p:nvSpPr>
        <p:spPr>
          <a:xfrm rot="20687087">
            <a:off x="5044462" y="5019122"/>
            <a:ext cx="1393540" cy="1023187"/>
          </a:xfrm>
          <a:custGeom>
            <a:avLst/>
            <a:gdLst>
              <a:gd name="connsiteX0" fmla="*/ 0 w 1393540"/>
              <a:gd name="connsiteY0" fmla="*/ 0 h 1023187"/>
              <a:gd name="connsiteX1" fmla="*/ 599751 w 1393540"/>
              <a:gd name="connsiteY1" fmla="*/ 846775 h 1023187"/>
              <a:gd name="connsiteX2" fmla="*/ 1393540 w 1393540"/>
              <a:gd name="connsiteY2" fmla="*/ 1023187 h 102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3540" h="1023187">
                <a:moveTo>
                  <a:pt x="0" y="0"/>
                </a:moveTo>
                <a:cubicBezTo>
                  <a:pt x="183747" y="338122"/>
                  <a:pt x="367494" y="676244"/>
                  <a:pt x="599751" y="846775"/>
                </a:cubicBezTo>
                <a:cubicBezTo>
                  <a:pt x="832008" y="1017306"/>
                  <a:pt x="1112774" y="1020246"/>
                  <a:pt x="1393540" y="1023187"/>
                </a:cubicBezTo>
              </a:path>
            </a:pathLst>
          </a:custGeom>
          <a:ln w="571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6664865" y="5601634"/>
            <a:ext cx="180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Deep Sequencing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5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9190" y="2406709"/>
            <a:ext cx="22816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ATXN2</a:t>
            </a:r>
            <a:r>
              <a:rPr lang="en-US" sz="3200" dirty="0" smtClean="0"/>
              <a:t> ASOs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905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19852" y="1417944"/>
            <a:ext cx="2691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Timecourse</a:t>
            </a:r>
            <a:r>
              <a:rPr lang="en-US" sz="1600" b="1" dirty="0" smtClean="0"/>
              <a:t> study</a:t>
            </a:r>
          </a:p>
          <a:p>
            <a:r>
              <a:rPr lang="en-US" sz="1600" b="1" dirty="0" smtClean="0"/>
              <a:t>Injected with 200 </a:t>
            </a:r>
            <a:r>
              <a:rPr lang="en-US" sz="1600" b="1" dirty="0" smtClean="0">
                <a:latin typeface="Symbol" charset="2"/>
                <a:cs typeface="Symbol" charset="2"/>
              </a:rPr>
              <a:t>m</a:t>
            </a:r>
            <a:r>
              <a:rPr lang="en-US" sz="1600" b="1" dirty="0" smtClean="0"/>
              <a:t>g ASO 133</a:t>
            </a:r>
          </a:p>
          <a:p>
            <a:r>
              <a:rPr lang="en-US" sz="1600" b="1" dirty="0" smtClean="0"/>
              <a:t>5.7 </a:t>
            </a:r>
            <a:r>
              <a:rPr lang="en-US" sz="1600" b="1" dirty="0" smtClean="0">
                <a:latin typeface="Symbol" charset="2"/>
                <a:cs typeface="Symbol" charset="2"/>
              </a:rPr>
              <a:t>m</a:t>
            </a:r>
            <a:r>
              <a:rPr lang="en-US" sz="1600" b="1" dirty="0" smtClean="0"/>
              <a:t>l of 35 </a:t>
            </a:r>
            <a:r>
              <a:rPr lang="en-US" sz="1600" b="1" dirty="0" smtClean="0">
                <a:latin typeface="Symbol" charset="2"/>
                <a:cs typeface="Symbol" charset="2"/>
              </a:rPr>
              <a:t>m</a:t>
            </a:r>
            <a:r>
              <a:rPr lang="en-US" sz="1600" b="1" dirty="0" smtClean="0"/>
              <a:t>l/ml ASO.</a:t>
            </a:r>
            <a:endParaRPr lang="en-US" sz="1600" b="1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591801"/>
              </p:ext>
            </p:extLst>
          </p:nvPr>
        </p:nvGraphicFramePr>
        <p:xfrm>
          <a:off x="2738015" y="2541517"/>
          <a:ext cx="4054624" cy="361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16566" y="5807121"/>
            <a:ext cx="1410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Symbol" charset="2"/>
                <a:cs typeface="Symbol" charset="2"/>
              </a:rPr>
              <a:t>m</a:t>
            </a:r>
            <a:r>
              <a:rPr lang="en-US" sz="2000" b="1" dirty="0" smtClean="0"/>
              <a:t>g ASO 133</a:t>
            </a:r>
            <a:endParaRPr lang="en-US" sz="2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275316" y="5858687"/>
            <a:ext cx="103187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79320" y="1424263"/>
            <a:ext cx="2750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Dosing study</a:t>
            </a:r>
          </a:p>
          <a:p>
            <a:r>
              <a:rPr lang="en-US" sz="1600" b="1" dirty="0" smtClean="0"/>
              <a:t>Injected with increasing doses </a:t>
            </a:r>
          </a:p>
          <a:p>
            <a:r>
              <a:rPr lang="en-US" sz="1600" b="1" dirty="0" smtClean="0"/>
              <a:t>of ASO 133, treated 7 days.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717595"/>
              </p:ext>
            </p:extLst>
          </p:nvPr>
        </p:nvGraphicFramePr>
        <p:xfrm>
          <a:off x="86628" y="2578601"/>
          <a:ext cx="2487283" cy="370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6628" y="1417944"/>
            <a:ext cx="2651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ASO selection study</a:t>
            </a:r>
          </a:p>
          <a:p>
            <a:r>
              <a:rPr lang="en-US" sz="1600" b="1" dirty="0" smtClean="0"/>
              <a:t>Injected with different ASOs, </a:t>
            </a:r>
          </a:p>
          <a:p>
            <a:r>
              <a:rPr lang="en-US" sz="1600" b="1" dirty="0" smtClean="0"/>
              <a:t>250 </a:t>
            </a:r>
            <a:r>
              <a:rPr lang="en-US" sz="1600" b="1" dirty="0" smtClean="0">
                <a:latin typeface="Symbol" charset="2"/>
                <a:cs typeface="Symbol" charset="2"/>
              </a:rPr>
              <a:t>m</a:t>
            </a:r>
            <a:r>
              <a:rPr lang="en-US" sz="1600" b="1" dirty="0" smtClean="0"/>
              <a:t>g, treated 7 days*.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24278" y="102430"/>
            <a:ext cx="6392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ASO studies using </a:t>
            </a:r>
            <a:r>
              <a:rPr lang="en-US" sz="2800" i="1" dirty="0" smtClean="0"/>
              <a:t>ATXN2-Q127 </a:t>
            </a:r>
            <a:r>
              <a:rPr lang="en-US" sz="2800" dirty="0" err="1" smtClean="0"/>
              <a:t>Tg</a:t>
            </a:r>
            <a:r>
              <a:rPr lang="en-US" sz="2800" dirty="0" smtClean="0"/>
              <a:t> B6 mice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86628" y="5815961"/>
            <a:ext cx="6719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Mouse #</a:t>
            </a:r>
          </a:p>
          <a:p>
            <a:pPr algn="r"/>
            <a:r>
              <a:rPr lang="en-US" sz="1050" dirty="0" smtClean="0"/>
              <a:t>ASO #</a:t>
            </a:r>
            <a:endParaRPr lang="en-US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123234" y="6280357"/>
            <a:ext cx="2614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We also have paired </a:t>
            </a:r>
            <a:r>
              <a:rPr lang="en-US" sz="1000" dirty="0" err="1" smtClean="0"/>
              <a:t>qPCR</a:t>
            </a:r>
            <a:r>
              <a:rPr lang="en-US" sz="1000" dirty="0" smtClean="0"/>
              <a:t> data showing best </a:t>
            </a:r>
          </a:p>
          <a:p>
            <a:r>
              <a:rPr lang="en-US" sz="1000" dirty="0" smtClean="0"/>
              <a:t>knockdown of mouse </a:t>
            </a:r>
            <a:r>
              <a:rPr lang="en-US" sz="1000" i="1" dirty="0" smtClean="0"/>
              <a:t>Atxn2</a:t>
            </a:r>
            <a:r>
              <a:rPr lang="en-US" sz="1000" dirty="0" smtClean="0"/>
              <a:t> by ASO 133</a:t>
            </a:r>
            <a:endParaRPr lang="en-US" sz="1000" dirty="0"/>
          </a:p>
        </p:txBody>
      </p:sp>
      <p:sp>
        <p:nvSpPr>
          <p:cNvPr id="25" name="Rounded Rectangle 24"/>
          <p:cNvSpPr/>
          <p:nvPr/>
        </p:nvSpPr>
        <p:spPr>
          <a:xfrm>
            <a:off x="2827444" y="718208"/>
            <a:ext cx="3237099" cy="6661270"/>
          </a:xfrm>
          <a:prstGeom prst="roundRect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064543" y="718208"/>
            <a:ext cx="3003257" cy="6661270"/>
          </a:xfrm>
          <a:prstGeom prst="roundRect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6199" y="718208"/>
            <a:ext cx="2751245" cy="6661270"/>
          </a:xfrm>
          <a:prstGeom prst="roundRect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19852" y="5464141"/>
            <a:ext cx="2551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The saline group consisted of one 9d mouse, one 18d mouse, &amp; one 27d mouse.</a:t>
            </a:r>
          </a:p>
          <a:p>
            <a:endParaRPr lang="en-US" sz="1000" dirty="0" smtClean="0"/>
          </a:p>
          <a:p>
            <a:r>
              <a:rPr lang="en-US" sz="1000" dirty="0" smtClean="0"/>
              <a:t>We also have data for mouse Atxn2 showing similar pattern.</a:t>
            </a:r>
          </a:p>
          <a:p>
            <a:endParaRPr lang="en-US" sz="1000"/>
          </a:p>
          <a:p>
            <a:r>
              <a:rPr lang="en-US" sz="1000" smtClean="0"/>
              <a:t> 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6865529" y="4583528"/>
            <a:ext cx="274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605446"/>
              </p:ext>
            </p:extLst>
          </p:nvPr>
        </p:nvGraphicFramePr>
        <p:xfrm>
          <a:off x="6064544" y="2578601"/>
          <a:ext cx="2352630" cy="283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4611" y="33017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8906" y="33017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4495" y="33017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9023" y="33017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8086" y="3301711"/>
            <a:ext cx="59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400" b="1" dirty="0" smtClean="0">
                <a:sym typeface="Wingdings"/>
              </a:rPr>
              <a:t></a:t>
            </a:r>
            <a:r>
              <a:rPr lang="en-US" sz="1400" b="1" dirty="0" smtClean="0"/>
              <a:t> 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531508" y="1190219"/>
            <a:ext cx="591872" cy="2277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829492" y="1190219"/>
            <a:ext cx="591872" cy="2277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4676" y="6346511"/>
            <a:ext cx="5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9778" y="197063"/>
            <a:ext cx="516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NCGC compound screen progress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3636" y="837759"/>
            <a:ext cx="115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qHTS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64347" y="4526281"/>
            <a:ext cx="7690926" cy="2472847"/>
            <a:chOff x="493913" y="5168841"/>
            <a:chExt cx="5468319" cy="16436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913" y="5168841"/>
              <a:ext cx="5468319" cy="12437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51418" y="6350817"/>
              <a:ext cx="109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AROSA</a:t>
              </a:r>
              <a:endParaRPr lang="en-US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62815" y="923376"/>
            <a:ext cx="3510625" cy="3211365"/>
            <a:chOff x="5598095" y="1011581"/>
            <a:chExt cx="3510625" cy="3211365"/>
          </a:xfrm>
        </p:grpSpPr>
        <p:sp>
          <p:nvSpPr>
            <p:cNvPr id="8" name="TextBox 7"/>
            <p:cNvSpPr txBox="1"/>
            <p:nvPr/>
          </p:nvSpPr>
          <p:spPr>
            <a:xfrm>
              <a:off x="6202831" y="1011581"/>
              <a:ext cx="13487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Result</a:t>
              </a:r>
              <a:endParaRPr lang="en-US" sz="3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98095" y="1637623"/>
              <a:ext cx="351062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2600 active compounds from the primary screen</a:t>
              </a:r>
            </a:p>
            <a:p>
              <a:endParaRPr lang="en-US" sz="600" dirty="0"/>
            </a:p>
            <a:p>
              <a:r>
                <a:rPr lang="en-US" sz="2400" dirty="0" smtClean="0"/>
                <a:t>1-“ordered 27 compounds and owe you the data and more compounds” </a:t>
              </a:r>
            </a:p>
            <a:p>
              <a:endParaRPr lang="en-US" sz="700" dirty="0"/>
            </a:p>
            <a:p>
              <a:r>
                <a:rPr lang="en-US" sz="2400" dirty="0" smtClean="0"/>
                <a:t>2-“powders ordered”</a:t>
              </a:r>
              <a:endParaRPr lang="en-US" sz="2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8482" y="1484090"/>
            <a:ext cx="4622179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Primary Screen </a:t>
            </a:r>
            <a:r>
              <a:rPr lang="en-US" dirty="0" smtClean="0"/>
              <a:t>(1536 well plates)</a:t>
            </a:r>
            <a:endParaRPr lang="en-US" sz="2400" dirty="0" smtClean="0"/>
          </a:p>
          <a:p>
            <a:r>
              <a:rPr lang="en-US" sz="2400" dirty="0" smtClean="0"/>
              <a:t>	ATXN2-luc, 7 doses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Celltiter</a:t>
            </a:r>
            <a:r>
              <a:rPr lang="en-US" sz="2400" dirty="0" smtClean="0"/>
              <a:t> Fluor</a:t>
            </a:r>
          </a:p>
          <a:p>
            <a:r>
              <a:rPr lang="en-US" sz="2400" dirty="0" smtClean="0"/>
              <a:t>Secondary Screen</a:t>
            </a:r>
          </a:p>
          <a:p>
            <a:r>
              <a:rPr lang="en-US" sz="2400" dirty="0" smtClean="0"/>
              <a:t>	Recombinant luciferase</a:t>
            </a:r>
          </a:p>
          <a:p>
            <a:r>
              <a:rPr lang="en-US" sz="2400" dirty="0" smtClean="0"/>
              <a:t>	CMV-luciferase</a:t>
            </a:r>
          </a:p>
          <a:p>
            <a:r>
              <a:rPr lang="en-US" sz="2400" dirty="0" smtClean="0"/>
              <a:t>	ATXN2-lac repressor / </a:t>
            </a:r>
            <a:r>
              <a:rPr lang="en-US" sz="2400" dirty="0" err="1" smtClean="0"/>
              <a:t>lacOp-luc</a:t>
            </a:r>
            <a:endParaRPr lang="en-US" sz="2400" dirty="0" smtClean="0"/>
          </a:p>
          <a:p>
            <a:r>
              <a:rPr lang="en-US" sz="2400" dirty="0" smtClean="0"/>
              <a:t>	AROSA-luciferase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4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039" y="2075841"/>
            <a:ext cx="1633863" cy="1299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0064" y="8432"/>
            <a:ext cx="5245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Proscillaridin</a:t>
            </a:r>
            <a:r>
              <a:rPr lang="en-US" sz="2800" b="1" dirty="0" smtClean="0"/>
              <a:t> A inhibits ATXN2-luc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5" y="3635940"/>
            <a:ext cx="8297422" cy="2548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0950" y="1225033"/>
            <a:ext cx="157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Proscillaridin</a:t>
            </a:r>
            <a:r>
              <a:rPr lang="en-US" dirty="0" smtClean="0"/>
              <a:t> 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120" y="1098469"/>
            <a:ext cx="1858480" cy="16186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22673" y="2280580"/>
            <a:ext cx="975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Ouabain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046" y="1229550"/>
            <a:ext cx="2666727" cy="17998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20947" y="2532479"/>
            <a:ext cx="137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Lanatoside</a:t>
            </a:r>
            <a:r>
              <a:rPr lang="en-US" dirty="0" smtClean="0"/>
              <a:t> 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640" y="823601"/>
            <a:ext cx="1821132" cy="8118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31889" y="729137"/>
            <a:ext cx="8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Digoxin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86933" y="6183967"/>
            <a:ext cx="234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SH-SY5Y cells, 48 hours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470" y="1727114"/>
            <a:ext cx="1838218" cy="1302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55" y="95718"/>
            <a:ext cx="1231900" cy="18854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14508" y="319029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Digitalis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8365" y="189117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foxglove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637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039988"/>
              </p:ext>
            </p:extLst>
          </p:nvPr>
        </p:nvGraphicFramePr>
        <p:xfrm>
          <a:off x="2667000" y="1470025"/>
          <a:ext cx="3810000" cy="391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03730" y="406656"/>
            <a:ext cx="6215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SH-SY5Y cells treated with </a:t>
            </a:r>
            <a:r>
              <a:rPr lang="en-US" sz="2400" dirty="0" err="1" smtClean="0"/>
              <a:t>Proscillaridin</a:t>
            </a:r>
            <a:r>
              <a:rPr lang="en-US" sz="2400" dirty="0" smtClean="0"/>
              <a:t> A 48 </a:t>
            </a:r>
            <a:r>
              <a:rPr lang="en-US" sz="2400" dirty="0" err="1" smtClean="0"/>
              <a:t>hrs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32667" y="868321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Endogenous </a:t>
            </a:r>
            <a:r>
              <a:rPr lang="en-US" i="1" dirty="0" smtClean="0"/>
              <a:t>ATXN2</a:t>
            </a:r>
            <a:r>
              <a:rPr lang="en-US" dirty="0" smtClean="0"/>
              <a:t> by </a:t>
            </a:r>
            <a:r>
              <a:rPr lang="en-US" dirty="0" err="1" smtClean="0"/>
              <a:t>qPCR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6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50090" y="353141"/>
            <a:ext cx="135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ATP1A2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1605"/>
          <a:stretch/>
        </p:blipFill>
        <p:spPr>
          <a:xfrm>
            <a:off x="309034" y="1011829"/>
            <a:ext cx="4110566" cy="3509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8357" y="367616"/>
            <a:ext cx="135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ATP1A1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7" y="4546600"/>
            <a:ext cx="1913466" cy="1985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254" y="1011829"/>
            <a:ext cx="4174173" cy="3509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904" y="4792221"/>
            <a:ext cx="2065596" cy="173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337" y="76974"/>
            <a:ext cx="792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ATP1A2 is a possible </a:t>
            </a:r>
            <a:r>
              <a:rPr lang="en-US" b="1" dirty="0" err="1" smtClean="0"/>
              <a:t>proscillaridin</a:t>
            </a:r>
            <a:r>
              <a:rPr lang="en-US" b="1" dirty="0" smtClean="0"/>
              <a:t> target expressed in Purkinje cells  (Allen Atlas)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82986" y="5171474"/>
            <a:ext cx="1993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(ATP1A3 looks like ATP1A1)</a:t>
            </a:r>
          </a:p>
        </p:txBody>
      </p:sp>
    </p:spTree>
    <p:extLst>
      <p:ext uri="{BB962C8B-B14F-4D97-AF65-F5344CB8AC3E}">
        <p14:creationId xmlns:p14="http://schemas.microsoft.com/office/powerpoint/2010/main" val="92371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4927" y="1920109"/>
            <a:ext cx="11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ATXN2-luc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43095" y="194258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numbers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5577" y="1920109"/>
            <a:ext cx="134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Ratio x 10^7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7340" y="0"/>
            <a:ext cx="7682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 of overexpressing ATP1A2 on ATXN2-luc expression in stably transfected SH-SY5Y cells (S2 cells).</a:t>
            </a:r>
            <a:endParaRPr lang="en-US" sz="24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458639"/>
              </p:ext>
            </p:extLst>
          </p:nvPr>
        </p:nvGraphicFramePr>
        <p:xfrm>
          <a:off x="756171" y="2167341"/>
          <a:ext cx="2171701" cy="190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142879"/>
              </p:ext>
            </p:extLst>
          </p:nvPr>
        </p:nvGraphicFramePr>
        <p:xfrm>
          <a:off x="3127133" y="2217746"/>
          <a:ext cx="2514600" cy="161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891353"/>
              </p:ext>
            </p:extLst>
          </p:nvPr>
        </p:nvGraphicFramePr>
        <p:xfrm>
          <a:off x="5975591" y="2157698"/>
          <a:ext cx="2057400" cy="199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16333" y="4930137"/>
            <a:ext cx="184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N=4 transfections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7808" y="5654557"/>
            <a:ext cx="402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pCMV6</a:t>
            </a:r>
            <a:r>
              <a:rPr lang="en-US" i="1" dirty="0" smtClean="0"/>
              <a:t>-ATP1A2 </a:t>
            </a:r>
            <a:r>
              <a:rPr lang="en-US" dirty="0" smtClean="0"/>
              <a:t>purchased from </a:t>
            </a:r>
            <a:r>
              <a:rPr lang="en-US" dirty="0" err="1" smtClean="0"/>
              <a:t>Origene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2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8" y="871959"/>
            <a:ext cx="5834051" cy="1755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858" y="2432291"/>
            <a:ext cx="14466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ATP1a1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75650" y="243229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 kidney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824" y="2627471"/>
            <a:ext cx="5101740" cy="3781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63392" y="6409111"/>
            <a:ext cx="3865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Nature Medicine  7, 1288 - 1289 (2001)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09573" y="35282"/>
            <a:ext cx="5507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Na-K-</a:t>
            </a:r>
            <a:r>
              <a:rPr lang="en-US" sz="2800" dirty="0" err="1" smtClean="0"/>
              <a:t>ATPases</a:t>
            </a:r>
            <a:r>
              <a:rPr lang="en-US" sz="2800" dirty="0" smtClean="0"/>
              <a:t> alter calcium signaling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45515" y="4639624"/>
            <a:ext cx="314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operated channels (SOCs)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945974"/>
              </p:ext>
            </p:extLst>
          </p:nvPr>
        </p:nvGraphicFramePr>
        <p:xfrm>
          <a:off x="417073" y="1109710"/>
          <a:ext cx="4746624" cy="50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120373"/>
              </p:ext>
            </p:extLst>
          </p:nvPr>
        </p:nvGraphicFramePr>
        <p:xfrm>
          <a:off x="5415401" y="1764115"/>
          <a:ext cx="3171294" cy="373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376" y="5989740"/>
            <a:ext cx="431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P&lt;0.001  ANOVA   Multiple pairwise doses are significantly different (</a:t>
            </a:r>
            <a:r>
              <a:rPr lang="en-US" dirty="0" err="1" smtClean="0"/>
              <a:t>Bonferroni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4514" y="351325"/>
            <a:ext cx="5546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Dantrolene reduces </a:t>
            </a:r>
            <a:r>
              <a:rPr lang="en-US" sz="2400" b="1" i="1" dirty="0" smtClean="0"/>
              <a:t>ATXN2</a:t>
            </a:r>
            <a:r>
              <a:rPr lang="en-US" sz="2400" b="1" dirty="0" smtClean="0"/>
              <a:t>-luc expression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68922" y="3334179"/>
            <a:ext cx="15429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16% reduction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4745090" y="3739925"/>
            <a:ext cx="302626" cy="635082"/>
          </a:xfrm>
          <a:custGeom>
            <a:avLst/>
            <a:gdLst>
              <a:gd name="connsiteX0" fmla="*/ 123478 w 302626"/>
              <a:gd name="connsiteY0" fmla="*/ 0 h 635082"/>
              <a:gd name="connsiteX1" fmla="*/ 299876 w 302626"/>
              <a:gd name="connsiteY1" fmla="*/ 352824 h 635082"/>
              <a:gd name="connsiteX2" fmla="*/ 0 w 302626"/>
              <a:gd name="connsiteY2" fmla="*/ 635082 h 63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626" h="635082">
                <a:moveTo>
                  <a:pt x="123478" y="0"/>
                </a:moveTo>
                <a:cubicBezTo>
                  <a:pt x="221967" y="123488"/>
                  <a:pt x="320456" y="246977"/>
                  <a:pt x="299876" y="352824"/>
                </a:cubicBezTo>
                <a:cubicBezTo>
                  <a:pt x="279296" y="458671"/>
                  <a:pt x="0" y="635082"/>
                  <a:pt x="0" y="635082"/>
                </a:cubicBezTo>
              </a:path>
            </a:pathLst>
          </a:cu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4020" y="5868880"/>
            <a:ext cx="1304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Calcium</a:t>
            </a:r>
          </a:p>
          <a:p>
            <a:r>
              <a:rPr lang="en-US" sz="2000" b="1" dirty="0" err="1" smtClean="0"/>
              <a:t>Ionomycin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0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1738" y="2406709"/>
            <a:ext cx="64087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Stress granules and ataxin-2 function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363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583</Words>
  <Application>Microsoft Macintosh PowerPoint</Application>
  <PresentationFormat>On-screen Show (4:3)</PresentationFormat>
  <Paragraphs>119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Haimei Wang</dc:creator>
  <cp:lastModifiedBy>Haimei Wang</cp:lastModifiedBy>
  <cp:revision>22</cp:revision>
  <dcterms:created xsi:type="dcterms:W3CDTF">2013-02-22T17:39:54Z</dcterms:created>
  <dcterms:modified xsi:type="dcterms:W3CDTF">2013-02-23T05:01:44Z</dcterms:modified>
</cp:coreProperties>
</file>