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80" r:id="rId3"/>
    <p:sldId id="274" r:id="rId4"/>
    <p:sldId id="269" r:id="rId5"/>
    <p:sldId id="271" r:id="rId6"/>
    <p:sldId id="278" r:id="rId7"/>
    <p:sldId id="279" r:id="rId8"/>
    <p:sldId id="272" r:id="rId9"/>
    <p:sldId id="277" r:id="rId10"/>
    <p:sldId id="273" r:id="rId11"/>
    <p:sldId id="275" r:id="rId12"/>
    <p:sldId id="27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0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haimeiwang:Documents:Lab%20Notebook:ISIS%20Collaboration:ASO%20surgery%20related%20mouse%20work:07272012_B6%20pure%20line_dosewise:2012-7-27_ASO_mouse_74-85_ATXN_and_Acti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anielscoles:Dropbox:Dan:emailed%20data:2013-1-8-ASO-m90-103-ATXN2-and-macti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haimeiwang:Documents:Lab%20Notebook:ISIS%20Collaboration:Rotarod%20Experiments:TEST3-week12%20post%20injection:S2W12D3:All-12wk-day3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haimeiwang:Documents:Lab%20Notebook:ISIS%20Collaboration:Rotarod%20Experiments:TEST3-week12%20post%20injection:S2W12D3:All-12wk-day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Sheet1!$O$96</c:f>
              <c:strCache>
                <c:ptCount val="1"/>
                <c:pt idx="0">
                  <c:v>hATXN2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errBars>
            <c:errBarType val="plus"/>
            <c:errValType val="cust"/>
            <c:noEndCap val="0"/>
            <c:plus>
              <c:numRef>
                <c:f>Sheet1!$Q$97:$Q$101</c:f>
                <c:numCache>
                  <c:formatCode>General</c:formatCode>
                  <c:ptCount val="5"/>
                  <c:pt idx="0">
                    <c:v>2.954879977787736</c:v>
                  </c:pt>
                  <c:pt idx="1">
                    <c:v>2.954879977787736</c:v>
                  </c:pt>
                  <c:pt idx="2">
                    <c:v>2.954879977787736</c:v>
                  </c:pt>
                  <c:pt idx="3">
                    <c:v>2.954879977787736</c:v>
                  </c:pt>
                  <c:pt idx="4">
                    <c:v>8.01205080888234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</c:errBars>
          <c:cat>
            <c:strRef>
              <c:f>Sheet1!$N$97:$N$101</c:f>
              <c:strCache>
                <c:ptCount val="5"/>
                <c:pt idx="0">
                  <c:v>Saline</c:v>
                </c:pt>
                <c:pt idx="1">
                  <c:v>100</c:v>
                </c:pt>
                <c:pt idx="2">
                  <c:v>200</c:v>
                </c:pt>
                <c:pt idx="3">
                  <c:v>250</c:v>
                </c:pt>
                <c:pt idx="4">
                  <c:v>300</c:v>
                </c:pt>
              </c:strCache>
            </c:strRef>
          </c:cat>
          <c:val>
            <c:numRef>
              <c:f>Sheet1!$O$97:$O$101</c:f>
              <c:numCache>
                <c:formatCode>General</c:formatCode>
                <c:ptCount val="5"/>
                <c:pt idx="0">
                  <c:v>100.0</c:v>
                </c:pt>
                <c:pt idx="1">
                  <c:v>28.97276315595936</c:v>
                </c:pt>
                <c:pt idx="2">
                  <c:v>15.03502877985248</c:v>
                </c:pt>
                <c:pt idx="3">
                  <c:v>21.24498119400785</c:v>
                </c:pt>
                <c:pt idx="4">
                  <c:v>26.85704500187774</c:v>
                </c:pt>
              </c:numCache>
            </c:numRef>
          </c:val>
        </c:ser>
        <c:ser>
          <c:idx val="1"/>
          <c:order val="1"/>
          <c:tx>
            <c:strRef>
              <c:f>Sheet1!$P$96</c:f>
              <c:strCache>
                <c:ptCount val="1"/>
                <c:pt idx="0">
                  <c:v>mAtxn2</c:v>
                </c:pt>
              </c:strCache>
            </c:strRef>
          </c:tx>
          <c:invertIfNegative val="0"/>
          <c:errBars>
            <c:errBarType val="plus"/>
            <c:errValType val="cust"/>
            <c:noEndCap val="0"/>
            <c:plus>
              <c:numRef>
                <c:f>Sheet1!$R$97:$R$101</c:f>
                <c:numCache>
                  <c:formatCode>General</c:formatCode>
                  <c:ptCount val="5"/>
                  <c:pt idx="0">
                    <c:v>15.7277197020034</c:v>
                  </c:pt>
                  <c:pt idx="1">
                    <c:v>31.73898553569428</c:v>
                  </c:pt>
                  <c:pt idx="2">
                    <c:v>14.98338292818343</c:v>
                  </c:pt>
                  <c:pt idx="3">
                    <c:v>17.28489810698725</c:v>
                  </c:pt>
                  <c:pt idx="4">
                    <c:v>4.169291234781661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</c:errBars>
          <c:cat>
            <c:strRef>
              <c:f>Sheet1!$N$97:$N$101</c:f>
              <c:strCache>
                <c:ptCount val="5"/>
                <c:pt idx="0">
                  <c:v>Saline</c:v>
                </c:pt>
                <c:pt idx="1">
                  <c:v>100</c:v>
                </c:pt>
                <c:pt idx="2">
                  <c:v>200</c:v>
                </c:pt>
                <c:pt idx="3">
                  <c:v>250</c:v>
                </c:pt>
                <c:pt idx="4">
                  <c:v>300</c:v>
                </c:pt>
              </c:strCache>
            </c:strRef>
          </c:cat>
          <c:val>
            <c:numRef>
              <c:f>Sheet1!$P$97:$P$101</c:f>
              <c:numCache>
                <c:formatCode>General</c:formatCode>
                <c:ptCount val="5"/>
                <c:pt idx="0">
                  <c:v>100.0</c:v>
                </c:pt>
                <c:pt idx="1">
                  <c:v>64.83762332675081</c:v>
                </c:pt>
                <c:pt idx="2">
                  <c:v>33.1433058206052</c:v>
                </c:pt>
                <c:pt idx="3">
                  <c:v>38.40185068001399</c:v>
                </c:pt>
                <c:pt idx="4">
                  <c:v>59.26164082950451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2121702680"/>
        <c:axId val="2121700056"/>
      </c:barChart>
      <c:catAx>
        <c:axId val="2121702680"/>
        <c:scaling>
          <c:orientation val="minMax"/>
        </c:scaling>
        <c:delete val="0"/>
        <c:axPos val="b"/>
        <c:majorTickMark val="out"/>
        <c:minorTickMark val="none"/>
        <c:tickLblPos val="nextTo"/>
        <c:crossAx val="2121700056"/>
        <c:crosses val="autoZero"/>
        <c:auto val="1"/>
        <c:lblAlgn val="ctr"/>
        <c:lblOffset val="100"/>
        <c:noMultiLvlLbl val="0"/>
      </c:catAx>
      <c:valAx>
        <c:axId val="2121700056"/>
        <c:scaling>
          <c:orientation val="minMax"/>
          <c:max val="12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Relative Expression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21702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37783616293821"/>
          <c:y val="0.128279597323338"/>
          <c:w val="0.285260865360365"/>
          <c:h val="0.195858642504372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 b="1">
          <a:latin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73025">
              <a:noFill/>
            </a:ln>
          </c:spPr>
          <c:invertIfNegative val="0"/>
          <c:errBars>
            <c:errBarType val="plus"/>
            <c:errValType val="cust"/>
            <c:noEndCap val="0"/>
            <c:plus>
              <c:numRef>
                <c:f>Sheet1!$H$21:$H$24</c:f>
                <c:numCache>
                  <c:formatCode>General</c:formatCode>
                  <c:ptCount val="4"/>
                  <c:pt idx="0">
                    <c:v>2.119640639488912</c:v>
                  </c:pt>
                  <c:pt idx="1">
                    <c:v>2.514440884649554</c:v>
                  </c:pt>
                  <c:pt idx="2">
                    <c:v>0.571453992565628</c:v>
                  </c:pt>
                  <c:pt idx="3">
                    <c:v>0.531672727677302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</c:errBars>
          <c:cat>
            <c:strRef>
              <c:f>Sheet1!$F$21:$F$24</c:f>
              <c:strCache>
                <c:ptCount val="4"/>
                <c:pt idx="0">
                  <c:v>Saline</c:v>
                </c:pt>
                <c:pt idx="1">
                  <c:v>9 days</c:v>
                </c:pt>
                <c:pt idx="2">
                  <c:v>18 days</c:v>
                </c:pt>
                <c:pt idx="3">
                  <c:v>27 days</c:v>
                </c:pt>
              </c:strCache>
            </c:strRef>
          </c:cat>
          <c:val>
            <c:numRef>
              <c:f>Sheet1!$G$21:$G$24</c:f>
              <c:numCache>
                <c:formatCode>General</c:formatCode>
                <c:ptCount val="4"/>
                <c:pt idx="0">
                  <c:v>8.534424920850556</c:v>
                </c:pt>
                <c:pt idx="1">
                  <c:v>3.235595584926091</c:v>
                </c:pt>
                <c:pt idx="2">
                  <c:v>0.735859450022141</c:v>
                </c:pt>
                <c:pt idx="3">
                  <c:v>1.189240642969235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125789416"/>
        <c:axId val="2125786424"/>
      </c:barChart>
      <c:catAx>
        <c:axId val="2125789416"/>
        <c:scaling>
          <c:orientation val="minMax"/>
        </c:scaling>
        <c:delete val="0"/>
        <c:axPos val="b"/>
        <c:majorTickMark val="out"/>
        <c:minorTickMark val="none"/>
        <c:tickLblPos val="nextTo"/>
        <c:crossAx val="2125786424"/>
        <c:crosses val="autoZero"/>
        <c:auto val="1"/>
        <c:lblAlgn val="ctr"/>
        <c:lblOffset val="100"/>
        <c:noMultiLvlLbl val="0"/>
      </c:catAx>
      <c:valAx>
        <c:axId val="21257864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i="1" dirty="0"/>
                  <a:t>ATXN2</a:t>
                </a:r>
                <a:r>
                  <a:rPr lang="en-US" dirty="0"/>
                  <a:t> / </a:t>
                </a:r>
                <a:r>
                  <a:rPr lang="en-US" i="1" dirty="0"/>
                  <a:t>Actin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25789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Day 3:  Time to 1st passive rotation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errBars>
            <c:errBarType val="plus"/>
            <c:errValType val="cust"/>
            <c:noEndCap val="0"/>
            <c:plus>
              <c:numRef>
                <c:f>'[All-12wk-day3.xls]All-12wk-day2.csv'!$AB$18:$AB$21</c:f>
                <c:numCache>
                  <c:formatCode>General</c:formatCode>
                  <c:ptCount val="4"/>
                  <c:pt idx="0">
                    <c:v>16.28236784474478</c:v>
                  </c:pt>
                  <c:pt idx="1">
                    <c:v>13.5432024770116</c:v>
                  </c:pt>
                  <c:pt idx="2">
                    <c:v>16.34397233168694</c:v>
                  </c:pt>
                  <c:pt idx="3">
                    <c:v>9.296733017123084</c:v>
                  </c:pt>
                </c:numCache>
              </c:numRef>
            </c:plus>
          </c:errBars>
          <c:cat>
            <c:strRef>
              <c:f>'[All-12wk-day3.xls]All-12wk-day2.csv'!$U$18:$U$21</c:f>
              <c:strCache>
                <c:ptCount val="4"/>
                <c:pt idx="0">
                  <c:v>W-S</c:v>
                </c:pt>
                <c:pt idx="1">
                  <c:v>T-S</c:v>
                </c:pt>
                <c:pt idx="2">
                  <c:v>W-A</c:v>
                </c:pt>
                <c:pt idx="3">
                  <c:v>T-A</c:v>
                </c:pt>
              </c:strCache>
            </c:strRef>
          </c:cat>
          <c:val>
            <c:numRef>
              <c:f>'[All-12wk-day3.xls]All-12wk-day2.csv'!$V$18:$V$21</c:f>
              <c:numCache>
                <c:formatCode>General</c:formatCode>
                <c:ptCount val="4"/>
                <c:pt idx="0">
                  <c:v>174.435</c:v>
                </c:pt>
                <c:pt idx="1">
                  <c:v>121.9</c:v>
                </c:pt>
                <c:pt idx="2">
                  <c:v>149.12</c:v>
                </c:pt>
                <c:pt idx="3">
                  <c:v>81.99375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130087192"/>
        <c:axId val="2129053496"/>
      </c:barChart>
      <c:catAx>
        <c:axId val="2130087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29053496"/>
        <c:crosses val="autoZero"/>
        <c:auto val="1"/>
        <c:lblAlgn val="ctr"/>
        <c:lblOffset val="100"/>
        <c:noMultiLvlLbl val="0"/>
      </c:catAx>
      <c:valAx>
        <c:axId val="2129053496"/>
        <c:scaling>
          <c:orientation val="minMax"/>
          <c:max val="20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Seconds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0087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Day 3:  Total time on rod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errBars>
            <c:errBarType val="plus"/>
            <c:errValType val="cust"/>
            <c:noEndCap val="0"/>
            <c:plus>
              <c:numRef>
                <c:f>'[All-12wk-day3.xls]All-12wk-day2.csv'!$AC$18:$AC$21</c:f>
                <c:numCache>
                  <c:formatCode>General</c:formatCode>
                  <c:ptCount val="4"/>
                  <c:pt idx="0">
                    <c:v>18.90256763399871</c:v>
                  </c:pt>
                  <c:pt idx="1">
                    <c:v>14.89248412231262</c:v>
                  </c:pt>
                  <c:pt idx="2">
                    <c:v>17.4429695534363</c:v>
                  </c:pt>
                  <c:pt idx="3">
                    <c:v>10.83312796279694</c:v>
                  </c:pt>
                </c:numCache>
              </c:numRef>
            </c:plus>
          </c:errBars>
          <c:cat>
            <c:strRef>
              <c:f>'[All-12wk-day3.xls]All-12wk-day2.csv'!$U$18:$U$21</c:f>
              <c:strCache>
                <c:ptCount val="4"/>
                <c:pt idx="0">
                  <c:v>W-S</c:v>
                </c:pt>
                <c:pt idx="1">
                  <c:v>T-S</c:v>
                </c:pt>
                <c:pt idx="2">
                  <c:v>W-A</c:v>
                </c:pt>
                <c:pt idx="3">
                  <c:v>T-A</c:v>
                </c:pt>
              </c:strCache>
            </c:strRef>
          </c:cat>
          <c:val>
            <c:numRef>
              <c:f>'[All-12wk-day3.xls]All-12wk-day2.csv'!$W$18:$W$21</c:f>
              <c:numCache>
                <c:formatCode>General</c:formatCode>
                <c:ptCount val="4"/>
                <c:pt idx="0">
                  <c:v>181.57</c:v>
                </c:pt>
                <c:pt idx="1">
                  <c:v>131.975</c:v>
                </c:pt>
                <c:pt idx="2">
                  <c:v>159.885</c:v>
                </c:pt>
                <c:pt idx="3">
                  <c:v>86.15625000000001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136460696"/>
        <c:axId val="2136463672"/>
      </c:barChart>
      <c:catAx>
        <c:axId val="2136460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36463672"/>
        <c:crosses val="autoZero"/>
        <c:auto val="1"/>
        <c:lblAlgn val="ctr"/>
        <c:lblOffset val="100"/>
        <c:noMultiLvlLbl val="0"/>
      </c:catAx>
      <c:valAx>
        <c:axId val="2136463672"/>
        <c:scaling>
          <c:orientation val="minMax"/>
          <c:max val="202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Seconds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6460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BBF2B-AC76-9D49-B4E2-4FD5E455FB28}" type="datetimeFigureOut">
              <a:rPr lang="en-US" smtClean="0"/>
              <a:t>2/15/14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8A085-FB46-344E-9129-8092846A7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96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D07-2433-8641-9197-70C615E5D91A}" type="datetimeFigureOut">
              <a:rPr lang="en-US" smtClean="0"/>
              <a:t>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6E6F-D739-BB42-9B2B-40B71C862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04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D07-2433-8641-9197-70C615E5D91A}" type="datetimeFigureOut">
              <a:rPr lang="en-US" smtClean="0"/>
              <a:t>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6E6F-D739-BB42-9B2B-40B71C862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3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D07-2433-8641-9197-70C615E5D91A}" type="datetimeFigureOut">
              <a:rPr lang="en-US" smtClean="0"/>
              <a:t>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6E6F-D739-BB42-9B2B-40B71C862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7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D07-2433-8641-9197-70C615E5D91A}" type="datetimeFigureOut">
              <a:rPr lang="en-US" smtClean="0"/>
              <a:t>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6E6F-D739-BB42-9B2B-40B71C862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6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D07-2433-8641-9197-70C615E5D91A}" type="datetimeFigureOut">
              <a:rPr lang="en-US" smtClean="0"/>
              <a:t>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6E6F-D739-BB42-9B2B-40B71C862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10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D07-2433-8641-9197-70C615E5D91A}" type="datetimeFigureOut">
              <a:rPr lang="en-US" smtClean="0"/>
              <a:t>2/15/14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6E6F-D739-BB42-9B2B-40B71C862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98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D07-2433-8641-9197-70C615E5D91A}" type="datetimeFigureOut">
              <a:rPr lang="en-US" smtClean="0"/>
              <a:t>2/15/14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6E6F-D739-BB42-9B2B-40B71C862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10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D07-2433-8641-9197-70C615E5D91A}" type="datetimeFigureOut">
              <a:rPr lang="en-US" smtClean="0"/>
              <a:t>2/15/14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6E6F-D739-BB42-9B2B-40B71C862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3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D07-2433-8641-9197-70C615E5D91A}" type="datetimeFigureOut">
              <a:rPr lang="en-US" smtClean="0"/>
              <a:t>2/15/14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6E6F-D739-BB42-9B2B-40B71C862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244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D07-2433-8641-9197-70C615E5D91A}" type="datetimeFigureOut">
              <a:rPr lang="en-US" smtClean="0"/>
              <a:t>2/15/14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6E6F-D739-BB42-9B2B-40B71C862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6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D07-2433-8641-9197-70C615E5D91A}" type="datetimeFigureOut">
              <a:rPr lang="en-US" smtClean="0"/>
              <a:t>2/15/14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6E6F-D739-BB42-9B2B-40B71C862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93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88D07-2433-8641-9197-70C615E5D91A}" type="datetimeFigureOut">
              <a:rPr lang="en-US" smtClean="0"/>
              <a:t>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C6E6F-D739-BB42-9B2B-40B71C862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4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88212" y="1446575"/>
            <a:ext cx="427805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Saturday February 15, 2014</a:t>
            </a:r>
            <a:endParaRPr lang="en-US" sz="2800" b="1" dirty="0" smtClean="0"/>
          </a:p>
          <a:p>
            <a:pPr algn="ctr"/>
            <a:endParaRPr lang="en-US" sz="2800" b="1" dirty="0"/>
          </a:p>
          <a:p>
            <a:pPr algn="ctr"/>
            <a:r>
              <a:rPr lang="en-US" sz="2800" b="1" dirty="0" smtClean="0"/>
              <a:t>PPG meeting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871043" y="3914974"/>
            <a:ext cx="189767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Dan’s part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77433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863" y="1808821"/>
            <a:ext cx="5381534" cy="18324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0328" y="939855"/>
            <a:ext cx="72830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</a:t>
            </a:r>
            <a:r>
              <a:rPr lang="en-US" i="1" dirty="0" smtClean="0"/>
              <a:t>CCND1</a:t>
            </a:r>
            <a:r>
              <a:rPr lang="en-US" dirty="0" smtClean="0"/>
              <a:t>, the </a:t>
            </a:r>
            <a:r>
              <a:rPr lang="en-US" dirty="0" err="1" smtClean="0"/>
              <a:t>lncRNA</a:t>
            </a:r>
            <a:r>
              <a:rPr lang="en-US" dirty="0" smtClean="0"/>
              <a:t> expression is stimulated by ionizing radiation. The </a:t>
            </a:r>
            <a:r>
              <a:rPr lang="en-US" dirty="0" err="1" smtClean="0"/>
              <a:t>lncRNA</a:t>
            </a:r>
            <a:r>
              <a:rPr lang="en-US" dirty="0" smtClean="0"/>
              <a:t> then recruits FUS to the CCND1 promoter where it inhibits the histone </a:t>
            </a:r>
            <a:r>
              <a:rPr lang="en-US" dirty="0" err="1" smtClean="0"/>
              <a:t>acetyltransferase</a:t>
            </a:r>
            <a:r>
              <a:rPr lang="en-US" dirty="0" smtClean="0"/>
              <a:t> (HAT) activity of CBP/p300 which is recruited to turn on CCND1 expression by CREB.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72132" y="413086"/>
            <a:ext cx="4127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How FUS regulates </a:t>
            </a:r>
            <a:r>
              <a:rPr lang="en-US" sz="2800" i="1" dirty="0" smtClean="0"/>
              <a:t>CCND1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852956" y="4124289"/>
            <a:ext cx="728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ATXN2 has no CREB site, but CBP/p300 interacts with ETS1.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44760" y="3597520"/>
            <a:ext cx="6259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Hypothesis for how FUS regulates </a:t>
            </a:r>
            <a:r>
              <a:rPr lang="en-US" sz="2800" i="1" dirty="0" smtClean="0"/>
              <a:t>ATXN2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5304" y="4457700"/>
            <a:ext cx="5320722" cy="1680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156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500" y="1695411"/>
            <a:ext cx="6731000" cy="27813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84155" y="486904"/>
            <a:ext cx="6233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Spliced </a:t>
            </a:r>
            <a:r>
              <a:rPr lang="en-US" sz="2400" b="1" i="1" dirty="0" smtClean="0"/>
              <a:t>AROSA</a:t>
            </a:r>
            <a:r>
              <a:rPr lang="en-US" sz="2400" b="1" dirty="0" smtClean="0"/>
              <a:t> is </a:t>
            </a:r>
            <a:r>
              <a:rPr lang="en-US" sz="2400" b="1" dirty="0" err="1" smtClean="0"/>
              <a:t>immunoprecipitated</a:t>
            </a:r>
            <a:r>
              <a:rPr lang="en-US" sz="2400" b="1" dirty="0" smtClean="0"/>
              <a:t> with FUS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79236" y="4601395"/>
            <a:ext cx="7879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FUS overexpression in HEK293 as a fusion with one-strep-FLAG, </a:t>
            </a:r>
            <a:r>
              <a:rPr lang="en-US" dirty="0" err="1" smtClean="0"/>
              <a:t>immunoprecipitated</a:t>
            </a:r>
            <a:r>
              <a:rPr lang="en-US" dirty="0" smtClean="0"/>
              <a:t> using </a:t>
            </a:r>
            <a:r>
              <a:rPr lang="en-US" dirty="0" err="1" smtClean="0"/>
              <a:t>streptactin</a:t>
            </a:r>
            <a:r>
              <a:rPr lang="en-US" dirty="0" smtClean="0"/>
              <a:t> beads.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79237" y="5521242"/>
            <a:ext cx="725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will continue to characterize the roles of FUS and AROSA for possible therapeutic targets for SCA2 and ALS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33882" y="1215774"/>
            <a:ext cx="1121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Anti-FLAG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75500" y="1326079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RT-PCR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540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2733" y="970774"/>
            <a:ext cx="7320517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 err="1"/>
              <a:t>Kurokawa</a:t>
            </a:r>
            <a:r>
              <a:rPr lang="en-US" dirty="0"/>
              <a:t>, R., (2011). Promoter-associated long noncoding RNAs repress transcription through a RNA binding protein TLS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err="1"/>
              <a:t>Adv</a:t>
            </a:r>
            <a:r>
              <a:rPr lang="en-US" dirty="0"/>
              <a:t> </a:t>
            </a:r>
            <a:r>
              <a:rPr lang="en-US" dirty="0" err="1"/>
              <a:t>Exp</a:t>
            </a:r>
            <a:r>
              <a:rPr lang="en-US" dirty="0"/>
              <a:t> Med Biol. 722:196-208. </a:t>
            </a:r>
          </a:p>
          <a:p>
            <a:r>
              <a:rPr lang="en-US" dirty="0"/>
              <a:t>Song, X., et al., (2012). Promoter-associated noncoding RNA from the CCND1 promoter</a:t>
            </a:r>
            <a:r>
              <a:rPr lang="en-US" i="1" dirty="0"/>
              <a:t>.</a:t>
            </a:r>
            <a:r>
              <a:rPr lang="en-US" dirty="0"/>
              <a:t> Methods </a:t>
            </a:r>
            <a:r>
              <a:rPr lang="en-US" dirty="0" err="1"/>
              <a:t>Mol</a:t>
            </a:r>
            <a:r>
              <a:rPr lang="en-US" dirty="0"/>
              <a:t> Biol. 809:609-22.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Scoles</a:t>
            </a:r>
            <a:r>
              <a:rPr lang="en-US" dirty="0"/>
              <a:t>, D.R., et al., (2012). ETS1 regulates the expression of </a:t>
            </a:r>
            <a:r>
              <a:rPr lang="en-US" i="1" dirty="0"/>
              <a:t>ATXN2.</a:t>
            </a:r>
            <a:r>
              <a:rPr lang="en-US" dirty="0"/>
              <a:t> Hum </a:t>
            </a:r>
            <a:r>
              <a:rPr lang="en-US" dirty="0" err="1"/>
              <a:t>Mol</a:t>
            </a:r>
            <a:r>
              <a:rPr lang="en-US" dirty="0"/>
              <a:t> Genet. 21:5048-65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/>
              <a:t>Foulds</a:t>
            </a:r>
            <a:r>
              <a:rPr lang="en-US" dirty="0"/>
              <a:t>, C.E., et al., (2004). </a:t>
            </a:r>
            <a:r>
              <a:rPr lang="en-US" dirty="0" err="1"/>
              <a:t>Ras</a:t>
            </a:r>
            <a:r>
              <a:rPr lang="en-US" dirty="0"/>
              <a:t>/mitogen-activated protein kinase signaling activates Ets-1 and Ets-2 by CBP/p300 recruitment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err="1"/>
              <a:t>Mol</a:t>
            </a:r>
            <a:r>
              <a:rPr lang="en-US" dirty="0"/>
              <a:t> Cell Biol. 24:10954-64.</a:t>
            </a:r>
          </a:p>
          <a:p>
            <a:r>
              <a:rPr lang="en-US" dirty="0"/>
              <a:t>Yang, C., et al., (1998). A role for CREB binding protein and p300 transcriptional </a:t>
            </a:r>
            <a:r>
              <a:rPr lang="en-US" dirty="0" err="1"/>
              <a:t>coactivators</a:t>
            </a:r>
            <a:r>
              <a:rPr lang="en-US" dirty="0"/>
              <a:t> in Ets-1 transactivation functions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err="1"/>
              <a:t>Mol</a:t>
            </a:r>
            <a:r>
              <a:rPr lang="en-US" dirty="0"/>
              <a:t> Cell Biol. 18:2218-29.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3500" y="365125"/>
            <a:ext cx="5823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Relevant literature on the AROSA part: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65125" y="2841625"/>
            <a:ext cx="3529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/>
              <a:t>ATXN2</a:t>
            </a:r>
            <a:r>
              <a:rPr lang="en-US" u="sng" dirty="0" smtClean="0"/>
              <a:t> expression depends on ETS1</a:t>
            </a:r>
            <a:endParaRPr lang="en-US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365125" y="929620"/>
            <a:ext cx="4453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FUS binds </a:t>
            </a:r>
            <a:r>
              <a:rPr lang="en-US" i="1" u="sng" dirty="0" smtClean="0"/>
              <a:t>lncRNA</a:t>
            </a:r>
            <a:r>
              <a:rPr lang="en-US" sz="1400" i="1" u="sng" dirty="0" smtClean="0"/>
              <a:t>CCND1</a:t>
            </a:r>
            <a:r>
              <a:rPr lang="en-US" i="1" u="sng" dirty="0" smtClean="0"/>
              <a:t> </a:t>
            </a:r>
            <a:r>
              <a:rPr lang="en-US" u="sng" dirty="0" smtClean="0"/>
              <a:t>to inhibit expression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365125" y="3946525"/>
            <a:ext cx="2958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ETS1 interacts with CBP/p300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837412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25750" y="2547610"/>
            <a:ext cx="3357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Compound Screening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13984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30605" y="553819"/>
            <a:ext cx="3305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Compound Screening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74319" y="1652345"/>
            <a:ext cx="728306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Our compound screening grant has ended. We received partial datasets while the technicians in the NCGC continue work to complete screens. </a:t>
            </a:r>
          </a:p>
          <a:p>
            <a:endParaRPr lang="en-US" sz="2000" dirty="0"/>
          </a:p>
          <a:p>
            <a:r>
              <a:rPr lang="en-US" sz="2000" dirty="0" smtClean="0"/>
              <a:t>Last year I showed you data on the Na-K-ATPase inhibitor proscillaridin:  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	</a:t>
            </a:r>
            <a:r>
              <a:rPr lang="en-US" sz="2000" dirty="0" smtClean="0"/>
              <a:t>In cell cultures 1 and 0.1 </a:t>
            </a:r>
            <a:r>
              <a:rPr lang="en-US" sz="2000" dirty="0" err="1" smtClean="0"/>
              <a:t>nM</a:t>
            </a:r>
            <a:r>
              <a:rPr lang="en-US" sz="2000" dirty="0" smtClean="0"/>
              <a:t> proscillaridin reduced ATXN2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expression but not cell abundance </a:t>
            </a:r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n-US" sz="2000" dirty="0" smtClean="0"/>
              <a:t>Transfection of ATP1A2 increased </a:t>
            </a:r>
            <a:r>
              <a:rPr lang="en-US" sz="2000" i="1" dirty="0" smtClean="0"/>
              <a:t>ATXN2</a:t>
            </a:r>
            <a:r>
              <a:rPr lang="en-US" sz="2000" dirty="0" smtClean="0"/>
              <a:t> expression.   </a:t>
            </a:r>
          </a:p>
          <a:p>
            <a:endParaRPr lang="en-US" sz="2000" dirty="0"/>
          </a:p>
          <a:p>
            <a:r>
              <a:rPr lang="en-US" sz="2000" dirty="0" smtClean="0"/>
              <a:t>We now are treating mice with doses of proscillaridin using </a:t>
            </a:r>
            <a:r>
              <a:rPr lang="en-US" sz="2000" dirty="0" err="1" smtClean="0"/>
              <a:t>Alzet</a:t>
            </a:r>
            <a:r>
              <a:rPr lang="en-US" sz="2000" dirty="0" smtClean="0"/>
              <a:t> osmotic pumps.  Study is ongoing, these mice are still alive.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59237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69190" y="2406709"/>
            <a:ext cx="228165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ATXN2</a:t>
            </a:r>
            <a:r>
              <a:rPr lang="en-US" sz="3200" dirty="0" smtClean="0"/>
              <a:t> ASOs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79050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057522" y="2581191"/>
            <a:ext cx="26915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Timecourse</a:t>
            </a:r>
            <a:r>
              <a:rPr lang="en-US" sz="1600" b="1" dirty="0" smtClean="0"/>
              <a:t> study</a:t>
            </a:r>
          </a:p>
          <a:p>
            <a:r>
              <a:rPr lang="en-US" sz="1600" b="1" dirty="0" smtClean="0"/>
              <a:t>Injected with 200 </a:t>
            </a:r>
            <a:r>
              <a:rPr lang="en-US" sz="1600" b="1" dirty="0" smtClean="0">
                <a:latin typeface="Symbol" charset="2"/>
                <a:cs typeface="Symbol" charset="2"/>
              </a:rPr>
              <a:t>m</a:t>
            </a:r>
            <a:r>
              <a:rPr lang="en-US" sz="1600" b="1" dirty="0" smtClean="0"/>
              <a:t>g ASO 133</a:t>
            </a:r>
          </a:p>
          <a:p>
            <a:r>
              <a:rPr lang="en-US" sz="1600" b="1" dirty="0" smtClean="0"/>
              <a:t>5.7 </a:t>
            </a:r>
            <a:r>
              <a:rPr lang="en-US" sz="1600" b="1" dirty="0" smtClean="0">
                <a:latin typeface="Symbol" charset="2"/>
                <a:cs typeface="Symbol" charset="2"/>
              </a:rPr>
              <a:t>m</a:t>
            </a:r>
            <a:r>
              <a:rPr lang="en-US" sz="1600" b="1" dirty="0" smtClean="0"/>
              <a:t>l of 35 </a:t>
            </a:r>
            <a:r>
              <a:rPr lang="en-US" sz="1600" b="1" dirty="0" smtClean="0">
                <a:latin typeface="Symbol" charset="2"/>
                <a:cs typeface="Symbol" charset="2"/>
              </a:rPr>
              <a:t>m</a:t>
            </a:r>
            <a:r>
              <a:rPr lang="en-US" sz="1600" b="1" dirty="0" smtClean="0"/>
              <a:t>l/ml ASO.</a:t>
            </a:r>
            <a:endParaRPr lang="en-US" sz="1600" b="1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858740"/>
              </p:ext>
            </p:extLst>
          </p:nvPr>
        </p:nvGraphicFramePr>
        <p:xfrm>
          <a:off x="858728" y="2679309"/>
          <a:ext cx="4054624" cy="3618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55373" y="6007698"/>
            <a:ext cx="1410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Symbol" charset="2"/>
                <a:cs typeface="Symbol" charset="2"/>
              </a:rPr>
              <a:t>m</a:t>
            </a:r>
            <a:r>
              <a:rPr lang="en-US" sz="2000" b="1" dirty="0" smtClean="0"/>
              <a:t>g ASO 133</a:t>
            </a:r>
            <a:endParaRPr lang="en-US" sz="2000" b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414123" y="6059264"/>
            <a:ext cx="103187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84732" y="1848312"/>
            <a:ext cx="27501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Dosing study</a:t>
            </a:r>
          </a:p>
          <a:p>
            <a:r>
              <a:rPr lang="en-US" sz="1600" b="1" dirty="0" smtClean="0"/>
              <a:t>Injected with increasing doses </a:t>
            </a:r>
          </a:p>
          <a:p>
            <a:r>
              <a:rPr lang="en-US" sz="1600" b="1" dirty="0" smtClean="0"/>
              <a:t>of ASO 133, treated 7 days.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24278" y="102430"/>
            <a:ext cx="6392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ASO studies using </a:t>
            </a:r>
            <a:r>
              <a:rPr lang="en-US" sz="2800" i="1" dirty="0" smtClean="0"/>
              <a:t>ATXN2-Q127 </a:t>
            </a:r>
            <a:r>
              <a:rPr lang="en-US" sz="2800" dirty="0" err="1" smtClean="0"/>
              <a:t>Tg</a:t>
            </a:r>
            <a:r>
              <a:rPr lang="en-US" sz="2800" dirty="0" smtClean="0"/>
              <a:t> B6 mice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5603199" y="5746775"/>
            <a:ext cx="274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</a:t>
            </a:r>
            <a:endParaRPr lang="en-US" sz="1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450315"/>
              </p:ext>
            </p:extLst>
          </p:nvPr>
        </p:nvGraphicFramePr>
        <p:xfrm>
          <a:off x="4802214" y="3741848"/>
          <a:ext cx="2352630" cy="2834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32281" y="446495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66576" y="446495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92165" y="446495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46693" y="446495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45756" y="4464958"/>
            <a:ext cx="590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 </a:t>
            </a:r>
            <a:r>
              <a:rPr lang="en-US" sz="1400" b="1" dirty="0" smtClean="0">
                <a:sym typeface="Wingdings"/>
              </a:rPr>
              <a:t></a:t>
            </a:r>
            <a:r>
              <a:rPr lang="en-US" sz="1400" b="1" dirty="0" smtClean="0"/>
              <a:t> </a:t>
            </a:r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10088" y="6484303"/>
            <a:ext cx="565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N=2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90492" y="937020"/>
            <a:ext cx="7971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Last year I showed you our data that indicated ASO133 was best for inhibiting ATXN2 expression in ATXN2 </a:t>
            </a:r>
            <a:r>
              <a:rPr lang="en-US" sz="2400" dirty="0" err="1" smtClean="0"/>
              <a:t>Tg</a:t>
            </a:r>
            <a:r>
              <a:rPr lang="en-US" sz="2400" dirty="0" smtClean="0"/>
              <a:t> mice: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488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4427" y="458984"/>
            <a:ext cx="77267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More recently we are attempting to show </a:t>
            </a:r>
            <a:r>
              <a:rPr lang="en-US" sz="2400" b="1" i="1" dirty="0" smtClean="0"/>
              <a:t>ATXN2</a:t>
            </a:r>
            <a:r>
              <a:rPr lang="en-US" sz="2400" b="1" dirty="0" smtClean="0"/>
              <a:t> ASOs reverse the SCA2 rotarod phenotype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71040" y="1473453"/>
            <a:ext cx="7619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200 </a:t>
            </a:r>
            <a:r>
              <a:rPr lang="en-US" dirty="0" err="1" smtClean="0"/>
              <a:t>ug</a:t>
            </a:r>
            <a:r>
              <a:rPr lang="en-US" dirty="0" smtClean="0"/>
              <a:t> ASO133 treated for 5 or 10 weeks yielded data like shown below.  The motor phenotypes were not improved, but were more pronounced.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431109"/>
              </p:ext>
            </p:extLst>
          </p:nvPr>
        </p:nvGraphicFramePr>
        <p:xfrm>
          <a:off x="949694" y="2961480"/>
          <a:ext cx="3591258" cy="2154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8184786"/>
              </p:ext>
            </p:extLst>
          </p:nvPr>
        </p:nvGraphicFramePr>
        <p:xfrm>
          <a:off x="4571472" y="2961480"/>
          <a:ext cx="3591258" cy="2154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49694" y="2368901"/>
            <a:ext cx="6816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Rotarod test of </a:t>
            </a:r>
            <a:r>
              <a:rPr lang="en-US" i="1" dirty="0" smtClean="0"/>
              <a:t>ATXN2</a:t>
            </a:r>
            <a:r>
              <a:rPr lang="en-US" dirty="0" smtClean="0"/>
              <a:t>-Q127 </a:t>
            </a:r>
            <a:r>
              <a:rPr lang="en-US" dirty="0" err="1" smtClean="0"/>
              <a:t>Tg</a:t>
            </a:r>
            <a:r>
              <a:rPr lang="en-US" dirty="0" smtClean="0"/>
              <a:t> mice, 12 weeks post ASO-133 injection</a:t>
            </a:r>
          </a:p>
          <a:p>
            <a:pPr algn="ctr"/>
            <a:r>
              <a:rPr lang="en-US" dirty="0" smtClean="0"/>
              <a:t>W=WT, T=TG, S=Saline, A=</a:t>
            </a:r>
            <a:r>
              <a:rPr lang="en-US" dirty="0" smtClean="0"/>
              <a:t>ASO.  N=8-10 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43006" y="5418075"/>
            <a:ext cx="8399369" cy="131292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3006" y="5418075"/>
            <a:ext cx="8256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now have ongoing experiments to solve this problem.  One experiment uses 0, 50 and 100 </a:t>
            </a:r>
            <a:r>
              <a:rPr lang="en-US" dirty="0" err="1" smtClean="0"/>
              <a:t>ug</a:t>
            </a:r>
            <a:r>
              <a:rPr lang="en-US" dirty="0" smtClean="0"/>
              <a:t> ASO133 and another experiment will evaluate two other ASOs from the selection provided by Isis Pharmaceuticals that most significantly lower ATXN2 expression in our mouse models.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135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83000" y="2623919"/>
            <a:ext cx="1593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smtClean="0"/>
              <a:t>AROSA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169567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4086" y="321290"/>
            <a:ext cx="73273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/>
              <a:t>ATXN2 </a:t>
            </a:r>
            <a:r>
              <a:rPr lang="en-US" sz="2400" dirty="0" smtClean="0"/>
              <a:t>promoter-associated long noncoding RNA </a:t>
            </a:r>
            <a:r>
              <a:rPr lang="en-US" sz="2400" i="1" dirty="0" smtClean="0"/>
              <a:t>AROSA</a:t>
            </a:r>
          </a:p>
          <a:p>
            <a:pPr algn="ctr"/>
            <a:r>
              <a:rPr lang="en-US" sz="2400" u="sng" dirty="0" smtClean="0"/>
              <a:t>A</a:t>
            </a:r>
            <a:r>
              <a:rPr lang="en-US" sz="2400" dirty="0" smtClean="0"/>
              <a:t>ntisense </a:t>
            </a:r>
            <a:r>
              <a:rPr lang="en-US" sz="2400" u="sng" dirty="0" smtClean="0"/>
              <a:t>R</a:t>
            </a:r>
            <a:r>
              <a:rPr lang="en-US" sz="2400" dirty="0" smtClean="0"/>
              <a:t>egulator </a:t>
            </a:r>
            <a:r>
              <a:rPr lang="en-US" sz="2400" u="sng" dirty="0" smtClean="0"/>
              <a:t>O</a:t>
            </a:r>
            <a:r>
              <a:rPr lang="en-US" sz="2400" dirty="0" smtClean="0"/>
              <a:t>f </a:t>
            </a:r>
            <a:r>
              <a:rPr lang="en-US" sz="2400" u="sng" dirty="0" smtClean="0"/>
              <a:t>S</a:t>
            </a:r>
            <a:r>
              <a:rPr lang="en-US" sz="2400" dirty="0" smtClean="0"/>
              <a:t>pinocerebellar </a:t>
            </a:r>
            <a:r>
              <a:rPr lang="en-US" sz="2400" u="sng" dirty="0" smtClean="0"/>
              <a:t>A</a:t>
            </a:r>
            <a:r>
              <a:rPr lang="en-US" sz="2400" dirty="0" smtClean="0"/>
              <a:t>taxia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2024" y="1422853"/>
            <a:ext cx="72830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Last year I introduced AROSA but showed very little data: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	</a:t>
            </a:r>
            <a:r>
              <a:rPr lang="en-US" sz="2000" i="1" dirty="0" smtClean="0"/>
              <a:t>AROSA</a:t>
            </a:r>
            <a:r>
              <a:rPr lang="en-US" sz="2000" dirty="0" smtClean="0"/>
              <a:t> transfection inhibits </a:t>
            </a:r>
            <a:r>
              <a:rPr lang="en-US" sz="2000" i="1" dirty="0" smtClean="0"/>
              <a:t>ATXN2</a:t>
            </a:r>
            <a:r>
              <a:rPr lang="en-US" sz="2000" dirty="0" smtClean="0"/>
              <a:t> expression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	</a:t>
            </a:r>
            <a:r>
              <a:rPr lang="en-US" sz="2000" dirty="0" smtClean="0"/>
              <a:t>Laser capture </a:t>
            </a:r>
            <a:r>
              <a:rPr lang="en-US" sz="2000" dirty="0" err="1" smtClean="0"/>
              <a:t>microdissection</a:t>
            </a:r>
            <a:r>
              <a:rPr lang="en-US" sz="2000" dirty="0" smtClean="0"/>
              <a:t> demonstrated AROSA presence in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 </a:t>
            </a:r>
            <a:r>
              <a:rPr lang="en-US" sz="2000" dirty="0" err="1" smtClean="0"/>
              <a:t>purkinje</a:t>
            </a:r>
            <a:r>
              <a:rPr lang="en-US" sz="2000" dirty="0" smtClean="0"/>
              <a:t> cell layers of </a:t>
            </a:r>
            <a:r>
              <a:rPr lang="en-US" sz="2000" i="1" dirty="0" smtClean="0"/>
              <a:t>ATXN2</a:t>
            </a:r>
            <a:r>
              <a:rPr lang="en-US" sz="2000" dirty="0" smtClean="0"/>
              <a:t> BAC transgenic mice, but not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 granule layers.  </a:t>
            </a:r>
          </a:p>
          <a:p>
            <a:r>
              <a:rPr lang="en-US" sz="2000" dirty="0"/>
              <a:t>	</a:t>
            </a:r>
            <a:endParaRPr lang="en-US" sz="200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086" y="3051598"/>
            <a:ext cx="7017222" cy="351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48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4426" y="2169350"/>
            <a:ext cx="76808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We now discovered literature showing FUS interacts with a </a:t>
            </a:r>
            <a:r>
              <a:rPr lang="en-US" sz="2000" dirty="0" err="1"/>
              <a:t>cyclin</a:t>
            </a:r>
            <a:r>
              <a:rPr lang="en-US" sz="2000" dirty="0"/>
              <a:t> D1 gene promoter associated </a:t>
            </a:r>
            <a:r>
              <a:rPr lang="en-US" sz="2000" dirty="0" err="1"/>
              <a:t>lncRNA</a:t>
            </a:r>
            <a:r>
              <a:rPr lang="en-US" sz="2000" dirty="0"/>
              <a:t> that negatively regulates </a:t>
            </a:r>
            <a:r>
              <a:rPr lang="en-US" sz="2000" i="1" dirty="0"/>
              <a:t>CCND1</a:t>
            </a:r>
            <a:r>
              <a:rPr lang="en-US" sz="2000" dirty="0"/>
              <a:t> expression, and that the FUS interaction is mediated by a GGUG in the </a:t>
            </a:r>
            <a:r>
              <a:rPr lang="en-US" sz="2000" dirty="0" err="1"/>
              <a:t>lncRNA</a:t>
            </a:r>
            <a:r>
              <a:rPr lang="en-US" sz="2000" dirty="0"/>
              <a:t>. </a:t>
            </a:r>
            <a:r>
              <a:rPr lang="en-US" sz="2000" i="1" dirty="0"/>
              <a:t>AROSA</a:t>
            </a:r>
            <a:r>
              <a:rPr lang="en-US" sz="2000" dirty="0"/>
              <a:t> has a GGUG.</a:t>
            </a:r>
          </a:p>
        </p:txBody>
      </p:sp>
    </p:spTree>
    <p:extLst>
      <p:ext uri="{BB962C8B-B14F-4D97-AF65-F5344CB8AC3E}">
        <p14:creationId xmlns:p14="http://schemas.microsoft.com/office/powerpoint/2010/main" val="1164353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672</Words>
  <Application>Microsoft Macintosh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Utah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Haimei Wang</dc:creator>
  <cp:lastModifiedBy>Daniel Scoles</cp:lastModifiedBy>
  <cp:revision>30</cp:revision>
  <dcterms:created xsi:type="dcterms:W3CDTF">2013-02-22T17:39:54Z</dcterms:created>
  <dcterms:modified xsi:type="dcterms:W3CDTF">2014-02-16T01:50:13Z</dcterms:modified>
</cp:coreProperties>
</file>