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6" r:id="rId4"/>
    <p:sldId id="264" r:id="rId5"/>
    <p:sldId id="261" r:id="rId6"/>
    <p:sldId id="262" r:id="rId7"/>
    <p:sldId id="263" r:id="rId8"/>
    <p:sldId id="265" r:id="rId9"/>
    <p:sldId id="257" r:id="rId10"/>
    <p:sldId id="256" r:id="rId11"/>
    <p:sldId id="267" r:id="rId12"/>
    <p:sldId id="268" r:id="rId13"/>
    <p:sldId id="271" r:id="rId1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0520-682C-4F94-83C4-90BB09701103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EEFF-F97F-4592-A445-85B0F984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8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0520-682C-4F94-83C4-90BB09701103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EEFF-F97F-4592-A445-85B0F984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0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0520-682C-4F94-83C4-90BB09701103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EEFF-F97F-4592-A445-85B0F984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8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0520-682C-4F94-83C4-90BB09701103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EEFF-F97F-4592-A445-85B0F984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0520-682C-4F94-83C4-90BB09701103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EEFF-F97F-4592-A445-85B0F984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0520-682C-4F94-83C4-90BB09701103}" type="datetimeFigureOut">
              <a:rPr lang="en-US" smtClean="0"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EEFF-F97F-4592-A445-85B0F984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3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0520-682C-4F94-83C4-90BB09701103}" type="datetimeFigureOut">
              <a:rPr lang="en-US" smtClean="0"/>
              <a:t>5/7/15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EEFF-F97F-4592-A445-85B0F984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0520-682C-4F94-83C4-90BB09701103}" type="datetimeFigureOut">
              <a:rPr lang="en-US" smtClean="0"/>
              <a:t>5/7/15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EEFF-F97F-4592-A445-85B0F984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8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0520-682C-4F94-83C4-90BB09701103}" type="datetimeFigureOut">
              <a:rPr lang="en-US" smtClean="0"/>
              <a:t>5/7/15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EEFF-F97F-4592-A445-85B0F984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0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0520-682C-4F94-83C4-90BB09701103}" type="datetimeFigureOut">
              <a:rPr lang="en-US" smtClean="0"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EEFF-F97F-4592-A445-85B0F984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2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0520-682C-4F94-83C4-90BB09701103}" type="datetimeFigureOut">
              <a:rPr lang="en-US" smtClean="0"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EEFF-F97F-4592-A445-85B0F984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1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C0520-682C-4F94-83C4-90BB09701103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EEEFF-F97F-4592-A445-85B0F984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"/><Relationship Id="rId3" Type="http://schemas.openxmlformats.org/officeDocument/2006/relationships/image" Target="../media/image12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276600" cy="4719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752600"/>
            <a:ext cx="4584843" cy="4293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747" y="685800"/>
            <a:ext cx="9127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Purkinje neurons are spontaneously active in absence of synaptic transmission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752600"/>
            <a:ext cx="15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732242" y="3048000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22778" y="4724400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6488668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Hausser</a:t>
            </a:r>
            <a:r>
              <a:rPr lang="en-US" dirty="0" smtClean="0"/>
              <a:t> and Clark, 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950503" cy="4495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77334"/>
            <a:ext cx="840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change in Purkinje neuron frequency in SCA2-KO mice measured at 4, 12 and 24 </a:t>
            </a:r>
            <a:r>
              <a:rPr lang="en-US" dirty="0" err="1" smtClean="0"/>
              <a:t>wks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0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8771" y="228600"/>
            <a:ext cx="6767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Purkinje neuron morphology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5943600"/>
            <a:ext cx="352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SCA2, 24 </a:t>
            </a:r>
            <a:r>
              <a:rPr lang="en-US" sz="2400" dirty="0" err="1" smtClean="0"/>
              <a:t>wks</a:t>
            </a:r>
            <a:r>
              <a:rPr lang="en-US" sz="2400" dirty="0" smtClean="0"/>
              <a:t>, 11_29_2011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933551"/>
            <a:ext cx="2188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WT, 7_23_2012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25" y="1676400"/>
            <a:ext cx="3967914" cy="4136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426564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9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1209" y="5254171"/>
            <a:ext cx="3872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SCA2-24 </a:t>
            </a:r>
            <a:r>
              <a:rPr lang="en-US" sz="2400" dirty="0" err="1" smtClean="0"/>
              <a:t>wks</a:t>
            </a:r>
            <a:r>
              <a:rPr lang="en-US" sz="2400" dirty="0" smtClean="0"/>
              <a:t>, KO,  12_5_2011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2858" y="5246914"/>
            <a:ext cx="22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WT, 12_14_2011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43" y="1135472"/>
            <a:ext cx="3344065" cy="3846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35472"/>
            <a:ext cx="3972408" cy="391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89427"/>
            <a:ext cx="7970138" cy="5881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669" y="381000"/>
            <a:ext cx="7353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Preliminary study shows no difference in Complex spike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050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54470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6_30_2011, cell c 40 Hz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9" y="381000"/>
            <a:ext cx="7673521" cy="63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6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627" descr="poster_SCA2_alltraces_8_4_2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1" y="29359287"/>
            <a:ext cx="8958263" cy="686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358914"/>
            <a:ext cx="8065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PN firing rate decreases with </a:t>
            </a:r>
            <a:r>
              <a:rPr lang="en-US" sz="3200" dirty="0" smtClean="0">
                <a:solidFill>
                  <a:prstClr val="black"/>
                </a:solidFill>
              </a:rPr>
              <a:t>age in SCA2 mice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024812" cy="509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9" y="889866"/>
            <a:ext cx="7218901" cy="3986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88424"/>
            <a:ext cx="70364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Mean Firing Rate decreases with age in SCA2 mice </a:t>
            </a:r>
            <a:endParaRPr lang="en-US" sz="2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4400" y="2591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60730"/>
              </p:ext>
            </p:extLst>
          </p:nvPr>
        </p:nvGraphicFramePr>
        <p:xfrm>
          <a:off x="5029200" y="4635393"/>
          <a:ext cx="3737610" cy="1997964"/>
        </p:xfrm>
        <a:graphic>
          <a:graphicData uri="http://schemas.openxmlformats.org/drawingml/2006/table">
            <a:tbl>
              <a:tblPr firstRow="1" firstCol="1" bandRow="1"/>
              <a:tblGrid>
                <a:gridCol w="545465"/>
                <a:gridCol w="1534795"/>
                <a:gridCol w="165735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Wks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SCA2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± 1((</a:t>
                      </a:r>
                      <a:r>
                        <a:rPr lang="en-US" sz="16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 =120)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34 ± 0.9 (</a:t>
                      </a:r>
                      <a:r>
                        <a:rPr lang="en-US" sz="16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 = 79)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42 ± 1 (</a:t>
                      </a:r>
                      <a:r>
                        <a:rPr lang="en-US" sz="16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 = 73)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35 ± 1 (</a:t>
                      </a:r>
                      <a:r>
                        <a:rPr lang="en-US" sz="16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 = 75)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46 ± 3 (</a:t>
                      </a:r>
                      <a:r>
                        <a:rPr lang="en-US" sz="16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= 48)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32 ± 3 (54)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43 ± 2 (</a:t>
                      </a:r>
                      <a:r>
                        <a:rPr lang="en-US" sz="16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 = 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27 ± 1 (</a:t>
                      </a:r>
                      <a:r>
                        <a:rPr lang="en-US" sz="16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 = 100)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43 ± 2 (</a:t>
                      </a:r>
                      <a:r>
                        <a:rPr lang="en-US" sz="16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 = 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17 ± 1 (</a:t>
                      </a:r>
                      <a:r>
                        <a:rPr lang="en-US" sz="16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 = 85)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48 ± 3 (</a:t>
                      </a:r>
                      <a:r>
                        <a:rPr lang="en-US" sz="16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>
                          <a:effectLst/>
                          <a:latin typeface="Arial"/>
                          <a:ea typeface="Calibri"/>
                          <a:cs typeface="Times New Roman"/>
                        </a:rPr>
                        <a:t> = 98)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11 ± 1 (</a:t>
                      </a:r>
                      <a:r>
                        <a:rPr lang="en-US" sz="16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= 82)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75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819" y="301951"/>
            <a:ext cx="885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MAAT2: ASO treatment improves Purkinje neuron firing in SCA2 mice,</a:t>
            </a:r>
          </a:p>
          <a:p>
            <a:r>
              <a:rPr lang="en-US" sz="2400" dirty="0" smtClean="0"/>
              <a:t>ASO 216 (200 </a:t>
            </a:r>
            <a:r>
              <a:rPr lang="en-US" sz="2400" dirty="0" err="1" smtClean="0"/>
              <a:t>ug</a:t>
            </a:r>
            <a:r>
              <a:rPr lang="en-US" sz="2400" dirty="0" smtClean="0"/>
              <a:t>), 13 </a:t>
            </a:r>
            <a:r>
              <a:rPr lang="en-US" sz="2400" dirty="0" err="1" smtClean="0"/>
              <a:t>wks</a:t>
            </a:r>
            <a:r>
              <a:rPr lang="en-US" sz="2400" dirty="0" smtClean="0"/>
              <a:t> post ICV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628302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6" y="1219200"/>
            <a:ext cx="8706358" cy="485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7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12807"/>
              </p:ext>
            </p:extLst>
          </p:nvPr>
        </p:nvGraphicFramePr>
        <p:xfrm>
          <a:off x="0" y="914401"/>
          <a:ext cx="8991601" cy="4495798"/>
        </p:xfrm>
        <a:graphic>
          <a:graphicData uri="http://schemas.openxmlformats.org/drawingml/2006/table">
            <a:tbl>
              <a:tblPr/>
              <a:tblGrid>
                <a:gridCol w="821432"/>
                <a:gridCol w="847932"/>
                <a:gridCol w="1042249"/>
                <a:gridCol w="847932"/>
                <a:gridCol w="887678"/>
                <a:gridCol w="1360222"/>
                <a:gridCol w="1112909"/>
                <a:gridCol w="728690"/>
                <a:gridCol w="635949"/>
                <a:gridCol w="706608"/>
              </a:tblGrid>
              <a:tr h="49755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DOB:3_25_2014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Expt.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mouseID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genotype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 Freq (Hz)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MeanISI (ms)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(PN)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labWT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9_9_2014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Pulst144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9_12_2014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SCA2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373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Pulst145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9_15_2014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SCA2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373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Pulst153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11_17_2014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SCA2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355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Pulst146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9_16_2014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SCA2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55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Pulst150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10_7_2014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SCA2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55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Pulst147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10_1_2014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Pulst148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10_2_2014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Pulst149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10_6_2014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</a:tr>
              <a:tr h="373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Pulst152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11_11_2014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22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16699"/>
            <a:ext cx="7010400" cy="5622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524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MAAT3: No effect of ASO </a:t>
            </a:r>
            <a:r>
              <a:rPr lang="en-US" sz="2800" dirty="0"/>
              <a:t>treatment </a:t>
            </a:r>
            <a:r>
              <a:rPr lang="en-US" sz="2800" dirty="0" smtClean="0"/>
              <a:t>in SCA2  mice, ASO 216 (250 </a:t>
            </a:r>
            <a:r>
              <a:rPr lang="en-US" sz="2800" dirty="0" err="1" smtClean="0"/>
              <a:t>ug</a:t>
            </a:r>
            <a:r>
              <a:rPr lang="en-US" sz="2800" dirty="0" smtClean="0"/>
              <a:t>), 14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</a:t>
            </a:r>
            <a:r>
              <a:rPr lang="en-US" sz="2800" dirty="0" err="1" smtClean="0"/>
              <a:t>wks</a:t>
            </a:r>
            <a:r>
              <a:rPr lang="en-US" sz="2800" dirty="0" smtClean="0"/>
              <a:t> post ICV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335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376" y="1066800"/>
            <a:ext cx="933201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33"/>
                </a:solidFill>
                <a:latin typeface="Arial"/>
                <a:cs typeface="Arial"/>
              </a:rPr>
              <a:t>Initial Groups=30 TG-ASO and 30 TG-Saline Injection </a:t>
            </a:r>
            <a:r>
              <a:rPr lang="en-US" dirty="0" smtClean="0">
                <a:solidFill>
                  <a:srgbClr val="000033"/>
                </a:solidFill>
                <a:latin typeface="Arial"/>
                <a:cs typeface="Arial"/>
              </a:rPr>
              <a:t>210 </a:t>
            </a:r>
            <a:r>
              <a:rPr lang="en-US" dirty="0" err="1">
                <a:solidFill>
                  <a:srgbClr val="000033"/>
                </a:solidFill>
                <a:latin typeface="Arial"/>
                <a:cs typeface="Arial"/>
              </a:rPr>
              <a:t>ug</a:t>
            </a:r>
            <a:r>
              <a:rPr lang="en-US" dirty="0">
                <a:solidFill>
                  <a:srgbClr val="000033"/>
                </a:solidFill>
                <a:latin typeface="Arial"/>
                <a:cs typeface="Arial"/>
              </a:rPr>
              <a:t> ATXN2 ASO-216 Days shown are 1st Monday of the </a:t>
            </a:r>
            <a:r>
              <a:rPr lang="en-US" dirty="0" smtClean="0">
                <a:solidFill>
                  <a:srgbClr val="000033"/>
                </a:solidFill>
                <a:latin typeface="Arial"/>
                <a:cs typeface="Arial"/>
              </a:rPr>
              <a:t>wk.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33"/>
                </a:solidFill>
                <a:latin typeface="Arial"/>
                <a:cs typeface="Arial"/>
              </a:rPr>
              <a:t>We lost some mice, as of Jan 20, 2015 N=26 ASO and 27 Saline</a:t>
            </a:r>
            <a:endParaRPr lang="en-US" dirty="0">
              <a:solidFill>
                <a:srgbClr val="000033"/>
              </a:solidFill>
              <a:latin typeface="Arial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33"/>
              </a:solidFill>
              <a:latin typeface="Arial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33"/>
                </a:solidFill>
                <a:latin typeface="Arial"/>
                <a:cs typeface="Arial"/>
              </a:rPr>
              <a:t>Dec 8    --  Rotarod test all mice.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33"/>
                </a:solidFill>
                <a:latin typeface="Arial"/>
                <a:cs typeface="Arial"/>
              </a:rPr>
              <a:t>Dec 15  --  ICV injection of all mice.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Dec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22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Dec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29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Jan 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Jan 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Jan 19  --  5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wks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post injection.  Rotarod test.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Jan 26  -- 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Send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2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mice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/gp to UCLA for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neurophys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;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Reinject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all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remaining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mice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, </a:t>
            </a:r>
            <a:endParaRPr lang="fr-FR" dirty="0" smtClean="0">
              <a:solidFill>
                <a:srgbClr val="000033"/>
              </a:solidFill>
              <a:latin typeface="Arial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solidFill>
                  <a:srgbClr val="000033"/>
                </a:solidFill>
                <a:latin typeface="Arial"/>
                <a:cs typeface="Arial"/>
              </a:rPr>
              <a:t>Feb</a:t>
            </a:r>
            <a:r>
              <a:rPr lang="fr-FR" dirty="0" smtClean="0">
                <a:solidFill>
                  <a:srgbClr val="000033"/>
                </a:solidFill>
                <a:latin typeface="Arial"/>
                <a:cs typeface="Arial"/>
              </a:rPr>
              <a:t> 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2 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Feb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9 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Feb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16 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Feb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23 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March 2  -</a:t>
            </a:r>
            <a:r>
              <a:rPr lang="fr-FR" dirty="0" smtClean="0">
                <a:solidFill>
                  <a:srgbClr val="000033"/>
                </a:solidFill>
                <a:latin typeface="Arial"/>
                <a:cs typeface="Arial"/>
              </a:rPr>
              <a:t>-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Mice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are 11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wks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post ICV-1. Rotarod test; 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Send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2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mice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/gp to UCLA for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neurophys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March 9  -- 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Mice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are 12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wks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post ICV-1 6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wks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post ICV-2. Sac all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mice</a:t>
            </a:r>
            <a:r>
              <a:rPr lang="fr-FR" dirty="0">
                <a:solidFill>
                  <a:srgbClr val="000033"/>
                </a:solidFill>
                <a:latin typeface="Arial"/>
                <a:cs typeface="Arial"/>
              </a:rPr>
              <a:t> and </a:t>
            </a:r>
            <a:r>
              <a:rPr lang="fr-FR" dirty="0" err="1">
                <a:solidFill>
                  <a:srgbClr val="000033"/>
                </a:solidFill>
                <a:latin typeface="Arial"/>
                <a:cs typeface="Arial"/>
              </a:rPr>
              <a:t>qPCR</a:t>
            </a:r>
            <a:endParaRPr lang="fr-FR" dirty="0">
              <a:solidFill>
                <a:srgbClr val="000033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28600"/>
            <a:ext cx="1686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MAAT4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351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" y="1219200"/>
            <a:ext cx="8899918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016" y="457198"/>
            <a:ext cx="877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MAAT4: ASO treatment improves Purkinje neuron firing in SCA2 mice</a:t>
            </a:r>
          </a:p>
          <a:p>
            <a:r>
              <a:rPr lang="en-US" sz="2400" dirty="0" smtClean="0"/>
              <a:t>ASO 216 (210 </a:t>
            </a:r>
            <a:r>
              <a:rPr lang="en-US" sz="2400" dirty="0" err="1" smtClean="0"/>
              <a:t>ug</a:t>
            </a:r>
            <a:r>
              <a:rPr lang="en-US" sz="2400" dirty="0" smtClean="0"/>
              <a:t>) 6 </a:t>
            </a:r>
            <a:r>
              <a:rPr lang="en-US" sz="2400" dirty="0" err="1" smtClean="0"/>
              <a:t>wks</a:t>
            </a:r>
            <a:r>
              <a:rPr lang="en-US" sz="2400" dirty="0" smtClean="0"/>
              <a:t> post ICV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458556" y="598753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26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439</Words>
  <Application>Microsoft Macintosh PowerPoint</Application>
  <PresentationFormat>On-screen Show (4:3)</PresentationFormat>
  <Paragraphs>173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meerap</dc:creator>
  <cp:lastModifiedBy>Daniel Scoles</cp:lastModifiedBy>
  <cp:revision>47</cp:revision>
  <cp:lastPrinted>2015-02-12T00:21:10Z</cp:lastPrinted>
  <dcterms:created xsi:type="dcterms:W3CDTF">2015-02-10T03:05:37Z</dcterms:created>
  <dcterms:modified xsi:type="dcterms:W3CDTF">2015-05-07T17:06:47Z</dcterms:modified>
</cp:coreProperties>
</file>