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0" r:id="rId2"/>
    <p:sldId id="283" r:id="rId3"/>
    <p:sldId id="263" r:id="rId4"/>
    <p:sldId id="264" r:id="rId5"/>
    <p:sldId id="265" r:id="rId6"/>
    <p:sldId id="262" r:id="rId7"/>
    <p:sldId id="285" r:id="rId8"/>
    <p:sldId id="271" r:id="rId9"/>
    <p:sldId id="266" r:id="rId10"/>
    <p:sldId id="270" r:id="rId11"/>
    <p:sldId id="267" r:id="rId12"/>
    <p:sldId id="269" r:id="rId1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4" Type="http://schemas.microsoft.com/office/2011/relationships/chartColorStyle" Target="colors9.xml"/><Relationship Id="rId1" Type="http://schemas.openxmlformats.org/officeDocument/2006/relationships/oleObject" Target="file:///C:\Users\lab\Desktop\Q72%2012%20weeks.xlsx" TargetMode="External"/><Relationship Id="rId2" Type="http://schemas.openxmlformats.org/officeDocument/2006/relationships/chartUserShapes" Target="../drawings/drawing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\Pulst\Matt%20Schneider\Data\Rotarod%20Groups\Q58\%25%25%25Q58%20rotarod%2034%20wk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fs\Pulst\Matt%20Schneider\Data\ITPR1%20-%20from%20Ilya\2%20-%20Pilot,%20Oct.%202014\ITPR1%20-%20Oct%202014.xlsx" TargetMode="External"/><Relationship Id="rId3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fs\Pulst\Matt%20Schneider\Data\ITPR1%20-%20from%20Ilya\2%20-%20Pilot,%20Oct.%202014\ITPR1%20-%20Oct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fs\Pulst\Matt%20Schneider\Data\ITPR1%20-%20from%20Ilya\2%20-%20Pilot,%20Oct.%202014\ITPR1%20-%20Oct%202014.xlsx" TargetMode="External"/><Relationship Id="rId3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b\Desktop\Q72%2012%20weeks.xlsx" TargetMode="External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Females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Sheet4!$K$20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Sheet4!$O$20:$Q$20</c:f>
                <c:numCache>
                  <c:formatCode>General</c:formatCode>
                  <c:ptCount val="3"/>
                  <c:pt idx="0">
                    <c:v>16.23234178278311</c:v>
                  </c:pt>
                  <c:pt idx="1">
                    <c:v>18.25641169291577</c:v>
                  </c:pt>
                  <c:pt idx="2">
                    <c:v>33.59144805923154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Sheet4!$L$19:$N$19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Sheet4!$L$20:$N$20</c:f>
              <c:numCache>
                <c:formatCode>General</c:formatCode>
                <c:ptCount val="3"/>
                <c:pt idx="0">
                  <c:v>154.1944444444445</c:v>
                </c:pt>
                <c:pt idx="1">
                  <c:v>218.1777777777778</c:v>
                </c:pt>
                <c:pt idx="2">
                  <c:v>263.2444444444445</c:v>
                </c:pt>
              </c:numCache>
            </c:numRef>
          </c:val>
        </c:ser>
        <c:ser>
          <c:idx val="1"/>
          <c:order val="1"/>
          <c:tx>
            <c:strRef>
              <c:f>Sheet4!$K$21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Sheet4!$O$21:$Q$21</c:f>
                <c:numCache>
                  <c:formatCode>General</c:formatCode>
                  <c:ptCount val="3"/>
                  <c:pt idx="0">
                    <c:v>14.37198890133715</c:v>
                  </c:pt>
                  <c:pt idx="1">
                    <c:v>23.65395429038086</c:v>
                  </c:pt>
                  <c:pt idx="2">
                    <c:v>25.16112285202315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Sheet4!$L$19:$N$19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Sheet4!$L$21:$N$21</c:f>
              <c:numCache>
                <c:formatCode>General</c:formatCode>
                <c:ptCount val="3"/>
                <c:pt idx="0">
                  <c:v>178.4708333333334</c:v>
                </c:pt>
                <c:pt idx="1">
                  <c:v>225.475</c:v>
                </c:pt>
                <c:pt idx="2">
                  <c:v>273.35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773848"/>
        <c:axId val="2146878648"/>
      </c:barChart>
      <c:catAx>
        <c:axId val="2141773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878648"/>
        <c:crosses val="autoZero"/>
        <c:auto val="1"/>
        <c:lblAlgn val="ctr"/>
        <c:lblOffset val="100"/>
        <c:noMultiLvlLbl val="0"/>
      </c:catAx>
      <c:valAx>
        <c:axId val="2146878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77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3</a:t>
            </a:r>
          </a:p>
        </c:rich>
      </c:tx>
      <c:layout>
        <c:manualLayout>
          <c:xMode val="edge"/>
          <c:yMode val="edge"/>
          <c:x val="0.455964771729756"/>
          <c:y val="0.032645872702395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 3'!$K$7:$L$7</c:f>
                <c:numCache>
                  <c:formatCode>General</c:formatCode>
                  <c:ptCount val="2"/>
                  <c:pt idx="0">
                    <c:v>9.863410993020286</c:v>
                  </c:pt>
                  <c:pt idx="1">
                    <c:v>8.825821796608378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 3'!$K$4:$L$4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 3'!$K$5:$L$5</c:f>
              <c:numCache>
                <c:formatCode>General</c:formatCode>
                <c:ptCount val="2"/>
                <c:pt idx="0">
                  <c:v>221.2738095238095</c:v>
                </c:pt>
                <c:pt idx="1">
                  <c:v>118.5595238095238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281016"/>
        <c:axId val="-2118591224"/>
      </c:barChart>
      <c:catAx>
        <c:axId val="214128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591224"/>
        <c:crosses val="autoZero"/>
        <c:auto val="1"/>
        <c:lblAlgn val="ctr"/>
        <c:lblOffset val="100"/>
        <c:noMultiLvlLbl val="0"/>
      </c:catAx>
      <c:valAx>
        <c:axId val="-211859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281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'day1'!$K$7:$L$7</c:f>
                <c:numCache>
                  <c:formatCode>General</c:formatCode>
                  <c:ptCount val="2"/>
                  <c:pt idx="0">
                    <c:v>10.2061865821227</c:v>
                  </c:pt>
                  <c:pt idx="1">
                    <c:v>8.511205125067161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'day1'!$K$4:$L$4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'day1'!$K$5:$L$5</c:f>
              <c:numCache>
                <c:formatCode>General</c:formatCode>
                <c:ptCount val="2"/>
                <c:pt idx="0">
                  <c:v>164.3904761904762</c:v>
                </c:pt>
                <c:pt idx="1">
                  <c:v>113.0261904761905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662744"/>
        <c:axId val="-2118610920"/>
      </c:barChart>
      <c:catAx>
        <c:axId val="2141662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610920"/>
        <c:crosses val="autoZero"/>
        <c:auto val="1"/>
        <c:lblAlgn val="ctr"/>
        <c:lblOffset val="100"/>
        <c:noMultiLvlLbl val="0"/>
      </c:catAx>
      <c:valAx>
        <c:axId val="-2118610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</a:t>
                </a:r>
                <a:r>
                  <a:rPr lang="en-US" b="1" baseline="0"/>
                  <a:t> to fall (s)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66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Day 2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'day 2'!$K$7:$L$7</c:f>
                <c:numCache>
                  <c:formatCode>General</c:formatCode>
                  <c:ptCount val="2"/>
                  <c:pt idx="0">
                    <c:v>14.75163871138396</c:v>
                  </c:pt>
                  <c:pt idx="1">
                    <c:v>8.555461241752626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'day 2'!$K$4:$L$4</c:f>
              <c:strCache>
                <c:ptCount val="2"/>
                <c:pt idx="0">
                  <c:v>Wt</c:v>
                </c:pt>
                <c:pt idx="1">
                  <c:v>Tg</c:v>
                </c:pt>
              </c:strCache>
            </c:strRef>
          </c:cat>
          <c:val>
            <c:numRef>
              <c:f>'day 2'!$K$5:$L$5</c:f>
              <c:numCache>
                <c:formatCode>General</c:formatCode>
                <c:ptCount val="2"/>
                <c:pt idx="0">
                  <c:v>219.0595238095238</c:v>
                </c:pt>
                <c:pt idx="1">
                  <c:v>134.8452380952381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929992"/>
        <c:axId val="-2118926472"/>
      </c:barChart>
      <c:catAx>
        <c:axId val="-2118929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926472"/>
        <c:crosses val="autoZero"/>
        <c:auto val="1"/>
        <c:lblAlgn val="ctr"/>
        <c:lblOffset val="100"/>
        <c:noMultiLvlLbl val="0"/>
      </c:catAx>
      <c:valAx>
        <c:axId val="-211892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929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All Mice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Sheet4!$K$3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Sheet4!$O$3:$Q$3</c:f>
                <c:numCache>
                  <c:formatCode>General</c:formatCode>
                  <c:ptCount val="3"/>
                  <c:pt idx="0">
                    <c:v>9.536058423500218</c:v>
                  </c:pt>
                  <c:pt idx="1">
                    <c:v>13.96537361090075</c:v>
                  </c:pt>
                  <c:pt idx="2">
                    <c:v>22.30456126631566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Sheet4!$L$2:$N$2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Sheet4!$L$3:$N$3</c:f>
              <c:numCache>
                <c:formatCode>General</c:formatCode>
                <c:ptCount val="3"/>
                <c:pt idx="0">
                  <c:v>168.0333333333334</c:v>
                </c:pt>
                <c:pt idx="1">
                  <c:v>220.8461538461538</c:v>
                </c:pt>
                <c:pt idx="2">
                  <c:v>271.9083333333334</c:v>
                </c:pt>
              </c:numCache>
            </c:numRef>
          </c:val>
        </c:ser>
        <c:ser>
          <c:idx val="1"/>
          <c:order val="1"/>
          <c:tx>
            <c:strRef>
              <c:f>Sheet4!$K$4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Sheet4!$O$4:$Q$4</c:f>
                <c:numCache>
                  <c:formatCode>General</c:formatCode>
                  <c:ptCount val="3"/>
                  <c:pt idx="0">
                    <c:v>12.88986808301881</c:v>
                  </c:pt>
                  <c:pt idx="1">
                    <c:v>19.01616323468829</c:v>
                  </c:pt>
                  <c:pt idx="2">
                    <c:v>21.56316204110609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Sheet4!$L$2:$N$2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Sheet4!$L$4:$N$4</c:f>
              <c:numCache>
                <c:formatCode>General</c:formatCode>
                <c:ptCount val="3"/>
                <c:pt idx="0">
                  <c:v>176.1357142857143</c:v>
                </c:pt>
                <c:pt idx="1">
                  <c:v>217.7435897435896</c:v>
                </c:pt>
                <c:pt idx="2">
                  <c:v>268.1027777777778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641112"/>
        <c:axId val="2146739960"/>
      </c:barChart>
      <c:catAx>
        <c:axId val="214164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739960"/>
        <c:crosses val="autoZero"/>
        <c:auto val="1"/>
        <c:lblAlgn val="ctr"/>
        <c:lblOffset val="100"/>
        <c:noMultiLvlLbl val="0"/>
      </c:catAx>
      <c:valAx>
        <c:axId val="2146739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fall (s)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64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Males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Sheet4!$A$25</c:f>
              <c:strCache>
                <c:ptCount val="1"/>
                <c:pt idx="0">
                  <c:v>Wt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Sheet4!$E$25:$G$25</c:f>
                <c:numCache>
                  <c:formatCode>General</c:formatCode>
                  <c:ptCount val="3"/>
                  <c:pt idx="0">
                    <c:v>10.88482987140199</c:v>
                  </c:pt>
                  <c:pt idx="1">
                    <c:v>22.01011792347539</c:v>
                  </c:pt>
                  <c:pt idx="2">
                    <c:v>32.10234607403007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Sheet4!$B$24:$D$24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Sheet4!$B$25:$D$25</c:f>
              <c:numCache>
                <c:formatCode>General</c:formatCode>
                <c:ptCount val="3"/>
                <c:pt idx="0">
                  <c:v>178.4125</c:v>
                </c:pt>
                <c:pt idx="1">
                  <c:v>223.1333333333333</c:v>
                </c:pt>
                <c:pt idx="2">
                  <c:v>280.5722222222222</c:v>
                </c:pt>
              </c:numCache>
            </c:numRef>
          </c:val>
        </c:ser>
        <c:ser>
          <c:idx val="1"/>
          <c:order val="1"/>
          <c:tx>
            <c:strRef>
              <c:f>Sheet4!$A$26</c:f>
              <c:strCache>
                <c:ptCount val="1"/>
                <c:pt idx="0">
                  <c:v>Tg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Sheet4!$E$26:$G$26</c:f>
                <c:numCache>
                  <c:formatCode>General</c:formatCode>
                  <c:ptCount val="3"/>
                  <c:pt idx="0">
                    <c:v>24.87987832926467</c:v>
                  </c:pt>
                  <c:pt idx="1">
                    <c:v>34.52246193100626</c:v>
                  </c:pt>
                  <c:pt idx="2">
                    <c:v>45.88267319014955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Sheet4!$B$24:$D$24</c:f>
              <c:strCache>
                <c:ptCount val="3"/>
                <c:pt idx="0">
                  <c:v>4 Mo.</c:v>
                </c:pt>
                <c:pt idx="1">
                  <c:v>6 Mo.</c:v>
                </c:pt>
                <c:pt idx="2">
                  <c:v>8 Mo.</c:v>
                </c:pt>
              </c:strCache>
            </c:strRef>
          </c:cat>
          <c:val>
            <c:numRef>
              <c:f>Sheet4!$B$26:$D$26</c:f>
              <c:numCache>
                <c:formatCode>General</c:formatCode>
                <c:ptCount val="3"/>
                <c:pt idx="0">
                  <c:v>173.0222222222222</c:v>
                </c:pt>
                <c:pt idx="1">
                  <c:v>205.3733333333333</c:v>
                </c:pt>
                <c:pt idx="2">
                  <c:v>257.6083333333334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488104"/>
        <c:axId val="2141221720"/>
      </c:barChart>
      <c:catAx>
        <c:axId val="214148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221720"/>
        <c:crosses val="autoZero"/>
        <c:auto val="1"/>
        <c:lblAlgn val="ctr"/>
        <c:lblOffset val="100"/>
        <c:noMultiLvlLbl val="0"/>
      </c:catAx>
      <c:valAx>
        <c:axId val="2141221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</a:t>
                </a:r>
                <a:r>
                  <a:rPr lang="en-US" baseline="0"/>
                  <a:t> to fall (s)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48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/>
              <a:t>ITPR1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calc'!$T$24:$V$24</c:f>
                <c:numCache>
                  <c:formatCode>General</c:formatCode>
                  <c:ptCount val="3"/>
                  <c:pt idx="0">
                    <c:v>0.119623236093183</c:v>
                  </c:pt>
                  <c:pt idx="1">
                    <c:v>0.446148753644965</c:v>
                  </c:pt>
                  <c:pt idx="2">
                    <c:v>0.982489139739703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calc'!$T$22:$V$22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calc'!$T$23:$V$23</c:f>
              <c:numCache>
                <c:formatCode>General</c:formatCode>
                <c:ptCount val="3"/>
                <c:pt idx="0">
                  <c:v>0.334256843621237</c:v>
                </c:pt>
                <c:pt idx="1">
                  <c:v>1.053542332486162</c:v>
                </c:pt>
                <c:pt idx="2">
                  <c:v>3.2896686134615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6441912"/>
        <c:axId val="2146874808"/>
      </c:barChart>
      <c:catAx>
        <c:axId val="214644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6874808"/>
        <c:crosses val="autoZero"/>
        <c:auto val="1"/>
        <c:lblAlgn val="ctr"/>
        <c:lblOffset val="100"/>
        <c:noMultiLvlLbl val="0"/>
      </c:catAx>
      <c:valAx>
        <c:axId val="2146874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Itpr1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644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 smtClean="0"/>
              <a:t>mAtxn2</a:t>
            </a:r>
            <a:endParaRPr lang="en-US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calc'!$F$24:$H$24</c:f>
                <c:numCache>
                  <c:formatCode>General</c:formatCode>
                  <c:ptCount val="3"/>
                  <c:pt idx="0">
                    <c:v>0.0933505476053689</c:v>
                  </c:pt>
                  <c:pt idx="1">
                    <c:v>0.0686666793848295</c:v>
                  </c:pt>
                  <c:pt idx="2">
                    <c:v>0.125538349933475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calc'!$F$22:$H$22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calc'!$F$23:$H$23</c:f>
              <c:numCache>
                <c:formatCode>General</c:formatCode>
                <c:ptCount val="3"/>
                <c:pt idx="0">
                  <c:v>0.986361492959879</c:v>
                </c:pt>
                <c:pt idx="1">
                  <c:v>0.944200003871898</c:v>
                </c:pt>
                <c:pt idx="2">
                  <c:v>1.042146823891232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9727528"/>
        <c:axId val="2147280104"/>
      </c:barChart>
      <c:catAx>
        <c:axId val="-211972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7280104"/>
        <c:crosses val="autoZero"/>
        <c:auto val="1"/>
        <c:lblAlgn val="ctr"/>
        <c:lblOffset val="100"/>
        <c:noMultiLvlLbl val="0"/>
      </c:catAx>
      <c:valAx>
        <c:axId val="2147280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mAtxn2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727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i="1" dirty="0"/>
              <a:t>Iba1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'qPCR - calc'!$M$24:$O$24</c:f>
                <c:numCache>
                  <c:formatCode>General</c:formatCode>
                  <c:ptCount val="3"/>
                  <c:pt idx="0">
                    <c:v>0.237022013972809</c:v>
                  </c:pt>
                  <c:pt idx="1">
                    <c:v>0.409219188716434</c:v>
                  </c:pt>
                  <c:pt idx="2">
                    <c:v>0.116452405181521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'qPCR - calc'!$M$22:$O$22</c:f>
              <c:strCache>
                <c:ptCount val="3"/>
                <c:pt idx="0">
                  <c:v>ASO 178</c:v>
                </c:pt>
                <c:pt idx="1">
                  <c:v>ASO 195</c:v>
                </c:pt>
                <c:pt idx="2">
                  <c:v>Saline</c:v>
                </c:pt>
              </c:strCache>
            </c:strRef>
          </c:cat>
          <c:val>
            <c:numRef>
              <c:f>'qPCR - calc'!$M$23:$O$23</c:f>
              <c:numCache>
                <c:formatCode>General</c:formatCode>
                <c:ptCount val="3"/>
                <c:pt idx="0">
                  <c:v>0.791499292521405</c:v>
                </c:pt>
                <c:pt idx="1">
                  <c:v>1.793374100460647</c:v>
                </c:pt>
                <c:pt idx="2">
                  <c:v>0.585668736480654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810296"/>
        <c:axId val="-2119254488"/>
      </c:barChart>
      <c:catAx>
        <c:axId val="2141810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254488"/>
        <c:crosses val="autoZero"/>
        <c:auto val="1"/>
        <c:lblAlgn val="ctr"/>
        <c:lblOffset val="100"/>
        <c:noMultiLvlLbl val="0"/>
      </c:catAx>
      <c:valAx>
        <c:axId val="-2119254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400" i="1"/>
                </a:pPr>
                <a:r>
                  <a:rPr lang="en-US" sz="1400" i="1" dirty="0" smtClean="0"/>
                  <a:t>Iba1 / Actin</a:t>
                </a:r>
                <a:endParaRPr lang="en-US" sz="1400" i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141810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All Mice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Used'!$I$5:$J$5</c:f>
                <c:numCache>
                  <c:formatCode>General</c:formatCode>
                  <c:ptCount val="2"/>
                  <c:pt idx="0">
                    <c:v>2.118274748961514</c:v>
                  </c:pt>
                  <c:pt idx="1">
                    <c:v>2.727555762869108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Used'!$I$3:$J$3</c:f>
              <c:strCache>
                <c:ptCount val="2"/>
                <c:pt idx="0">
                  <c:v>Tg</c:v>
                </c:pt>
                <c:pt idx="1">
                  <c:v>Wt</c:v>
                </c:pt>
              </c:strCache>
            </c:strRef>
          </c:cat>
          <c:val>
            <c:numRef>
              <c:f>'Mice Used'!$I$4:$J$4</c:f>
              <c:numCache>
                <c:formatCode>General</c:formatCode>
                <c:ptCount val="2"/>
                <c:pt idx="0">
                  <c:v>18.13571428571428</c:v>
                </c:pt>
                <c:pt idx="1">
                  <c:v>24.74285714285714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8753448"/>
        <c:axId val="-2119652456"/>
      </c:barChart>
      <c:catAx>
        <c:axId val="-211875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652456"/>
        <c:crosses val="autoZero"/>
        <c:auto val="1"/>
        <c:lblAlgn val="ctr"/>
        <c:lblOffset val="100"/>
        <c:noMultiLvlLbl val="0"/>
      </c:catAx>
      <c:valAx>
        <c:axId val="-2119652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753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Used'!$I$9:$J$9</c:f>
                <c:numCache>
                  <c:formatCode>General</c:formatCode>
                  <c:ptCount val="2"/>
                  <c:pt idx="0">
                    <c:v>2.53893490979787</c:v>
                  </c:pt>
                  <c:pt idx="1">
                    <c:v>2.853569193634025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Used'!$I$7:$J$7</c:f>
              <c:strCache>
                <c:ptCount val="2"/>
                <c:pt idx="0">
                  <c:v>Tg - M</c:v>
                </c:pt>
                <c:pt idx="1">
                  <c:v>Wt - M</c:v>
                </c:pt>
              </c:strCache>
            </c:strRef>
          </c:cat>
          <c:val>
            <c:numRef>
              <c:f>'Mice Used'!$I$8:$J$8</c:f>
              <c:numCache>
                <c:formatCode>General</c:formatCode>
                <c:ptCount val="2"/>
                <c:pt idx="0">
                  <c:v>18.45714285714286</c:v>
                </c:pt>
                <c:pt idx="1">
                  <c:v>26.34285714285715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7081768"/>
        <c:axId val="2141271560"/>
      </c:barChart>
      <c:catAx>
        <c:axId val="2147081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271560"/>
        <c:crosses val="autoZero"/>
        <c:auto val="1"/>
        <c:lblAlgn val="ctr"/>
        <c:lblOffset val="100"/>
        <c:noMultiLvlLbl val="0"/>
      </c:catAx>
      <c:valAx>
        <c:axId val="2141271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081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Female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errBars>
            <c:errBarType val="plus"/>
            <c:errValType val="cust"/>
            <c:noEndCap val="0"/>
            <c:plus>
              <c:numRef>
                <c:f>'Mice Used'!$I$13:$J$13</c:f>
                <c:numCache>
                  <c:formatCode>General</c:formatCode>
                  <c:ptCount val="2"/>
                  <c:pt idx="0">
                    <c:v>1.742056802966513</c:v>
                  </c:pt>
                  <c:pt idx="1">
                    <c:v>1.415223354406343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1.0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'Mice Used'!$I$11:$J$11</c:f>
              <c:strCache>
                <c:ptCount val="2"/>
                <c:pt idx="0">
                  <c:v>Tg - F</c:v>
                </c:pt>
                <c:pt idx="1">
                  <c:v>Wt - F</c:v>
                </c:pt>
              </c:strCache>
            </c:strRef>
          </c:cat>
          <c:val>
            <c:numRef>
              <c:f>'Mice Used'!$I$12:$J$12</c:f>
              <c:numCache>
                <c:formatCode>General</c:formatCode>
                <c:ptCount val="2"/>
                <c:pt idx="0">
                  <c:v>17.81428571428572</c:v>
                </c:pt>
                <c:pt idx="1">
                  <c:v>23.14285714285715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792664"/>
        <c:axId val="-2120209032"/>
      </c:barChart>
      <c:catAx>
        <c:axId val="214179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209032"/>
        <c:crosses val="autoZero"/>
        <c:auto val="1"/>
        <c:lblAlgn val="ctr"/>
        <c:lblOffset val="100"/>
        <c:noMultiLvlLbl val="0"/>
      </c:catAx>
      <c:valAx>
        <c:axId val="-212020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 (g)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792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0.3871</cdr:x>
      <cdr:y>0.18219</cdr:y>
    </cdr:from>
    <cdr:to>
      <cdr:x>0.83871</cdr:x>
      <cdr:y>0.18219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914400" y="609600"/>
          <a:ext cx="10668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0.32661</cdr:x>
      <cdr:y>0.11008</cdr:y>
    </cdr:from>
    <cdr:to>
      <cdr:x>0.90726</cdr:x>
      <cdr:y>0.19286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771525" y="368300"/>
          <a:ext cx="137160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P&lt;0.001 for both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0.59543</cdr:x>
      <cdr:y>0.19358</cdr:y>
    </cdr:from>
    <cdr:to>
      <cdr:x>0.83602</cdr:x>
      <cdr:y>0.19453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1406525" y="647700"/>
          <a:ext cx="568325" cy="31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0.57785</cdr:x>
      <cdr:y>0.2</cdr:y>
    </cdr:from>
    <cdr:to>
      <cdr:x>0.85941</cdr:x>
      <cdr:y>0.20071</cdr:y>
    </cdr:to>
    <cdr:cxnSp macro="">
      <cdr:nvCxnSpPr>
        <cdr:cNvPr id="2" name="Straight Connector 1"/>
        <cdr:cNvCxnSpPr/>
      </cdr:nvCxnSpPr>
      <cdr:spPr>
        <a:xfrm xmlns:a="http://schemas.openxmlformats.org/drawingml/2006/main" flipV="1">
          <a:off x="1371600" y="685800"/>
          <a:ext cx="668314" cy="243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0.57785</cdr:x>
      <cdr:y>0.13333</cdr:y>
    </cdr:from>
    <cdr:to>
      <cdr:x>0.91057</cdr:x>
      <cdr:y>0.21411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1371600" y="457200"/>
          <a:ext cx="78974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P&lt;0.001</a:t>
          </a:r>
          <a:endParaRPr lang="en-US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0.37578</cdr:x>
      <cdr:y>0.22962</cdr:y>
    </cdr:from>
    <cdr:to>
      <cdr:x>0.77174</cdr:x>
      <cdr:y>0.22962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1184588" y="494079"/>
          <a:ext cx="1248191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D6D07-7669-4A85-9BF7-7457890BFDDD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3E828-9F96-4F7F-A656-7F52AB46C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2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0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3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0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7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0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A0248-E467-45B6-A38D-5E346C9B2B2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D0CC-69E5-4924-B106-29E4630F6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7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Q58 Rotarod Trials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2/13/15</a:t>
            </a:r>
          </a:p>
          <a:p>
            <a:endParaRPr lang="en-US" dirty="0"/>
          </a:p>
          <a:p>
            <a:r>
              <a:rPr lang="en-US" dirty="0" smtClean="0"/>
              <a:t>- Matthew Schneider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3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Q72 BAC Mice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to verify rotarod phenotype with new protocol and different mouse background</a:t>
            </a:r>
          </a:p>
          <a:p>
            <a:r>
              <a:rPr lang="en-US" dirty="0" smtClean="0"/>
              <a:t>28 </a:t>
            </a:r>
            <a:r>
              <a:rPr lang="en-US" dirty="0"/>
              <a:t>Mice – 14 </a:t>
            </a:r>
            <a:r>
              <a:rPr lang="en-US" dirty="0" err="1"/>
              <a:t>Wt</a:t>
            </a:r>
            <a:r>
              <a:rPr lang="en-US" dirty="0"/>
              <a:t> and 14 </a:t>
            </a:r>
            <a:r>
              <a:rPr lang="en-US" dirty="0" err="1"/>
              <a:t>Tg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7 males and 7 females for each genotype</a:t>
            </a:r>
          </a:p>
          <a:p>
            <a:r>
              <a:rPr lang="en-US" dirty="0"/>
              <a:t>Tested at </a:t>
            </a:r>
            <a:r>
              <a:rPr lang="en-US" dirty="0" smtClean="0"/>
              <a:t>12 weeks of age</a:t>
            </a:r>
            <a:endParaRPr lang="en-US" dirty="0"/>
          </a:p>
          <a:p>
            <a:pPr lvl="1"/>
            <a:r>
              <a:rPr lang="en-US" dirty="0"/>
              <a:t>5 day rotarod protocol</a:t>
            </a:r>
          </a:p>
          <a:p>
            <a:pPr lvl="2"/>
            <a:r>
              <a:rPr lang="en-US" dirty="0"/>
              <a:t>Monday – mice are handled</a:t>
            </a:r>
          </a:p>
          <a:p>
            <a:pPr lvl="2"/>
            <a:r>
              <a:rPr lang="en-US" dirty="0"/>
              <a:t>Tuesday – training day</a:t>
            </a:r>
          </a:p>
          <a:p>
            <a:pPr lvl="2"/>
            <a:r>
              <a:rPr lang="en-US" dirty="0"/>
              <a:t>Wednesday, Thursday, Friday – Accelerating rotarod from 0 to 40 rpm in 360 seconds; 3 trials each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4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Q72 BAC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9939"/>
          </a:xfrm>
        </p:spPr>
        <p:txBody>
          <a:bodyPr/>
          <a:lstStyle/>
          <a:p>
            <a:r>
              <a:rPr lang="en-US" dirty="0" smtClean="0"/>
              <a:t>Significant weight differences between </a:t>
            </a:r>
            <a:r>
              <a:rPr lang="en-US" dirty="0" err="1" smtClean="0"/>
              <a:t>Wt</a:t>
            </a:r>
            <a:r>
              <a:rPr lang="en-US" dirty="0" smtClean="0"/>
              <a:t> and </a:t>
            </a:r>
            <a:r>
              <a:rPr lang="en-US" dirty="0" err="1" smtClean="0"/>
              <a:t>Tg</a:t>
            </a:r>
            <a:r>
              <a:rPr lang="en-US" dirty="0" smtClean="0"/>
              <a:t> Mice</a:t>
            </a:r>
          </a:p>
          <a:p>
            <a:r>
              <a:rPr lang="en-US" dirty="0" err="1" smtClean="0"/>
              <a:t>Tg</a:t>
            </a:r>
            <a:r>
              <a:rPr lang="en-US" dirty="0" smtClean="0"/>
              <a:t> mice were visibly more active (‘bouncy’)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952101"/>
              </p:ext>
            </p:extLst>
          </p:nvPr>
        </p:nvGraphicFramePr>
        <p:xfrm>
          <a:off x="4174427" y="2970501"/>
          <a:ext cx="3731899" cy="220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2573"/>
              </p:ext>
            </p:extLst>
          </p:nvPr>
        </p:nvGraphicFramePr>
        <p:xfrm>
          <a:off x="8903855" y="4957891"/>
          <a:ext cx="3103824" cy="1900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939221"/>
              </p:ext>
            </p:extLst>
          </p:nvPr>
        </p:nvGraphicFramePr>
        <p:xfrm>
          <a:off x="136238" y="4793673"/>
          <a:ext cx="3031836" cy="187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01745" y="5384676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62545" y="5200010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1309" y="3237345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076872" y="5606287"/>
            <a:ext cx="10991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9272" y="5417003"/>
            <a:ext cx="10991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30982" y="3528291"/>
            <a:ext cx="16163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95904" y="5927164"/>
            <a:ext cx="240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 &lt; .001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39163" y="5927164"/>
            <a:ext cx="240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Error bars = SD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7999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437558"/>
              </p:ext>
            </p:extLst>
          </p:nvPr>
        </p:nvGraphicFramePr>
        <p:xfrm>
          <a:off x="3957918" y="4003900"/>
          <a:ext cx="4564743" cy="272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573193" y="4569011"/>
            <a:ext cx="18226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59846" y="4384345"/>
            <a:ext cx="24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6516" y="23001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Rotarod Performance Results Cont.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544137"/>
              </p:ext>
            </p:extLst>
          </p:nvPr>
        </p:nvGraphicFramePr>
        <p:xfrm>
          <a:off x="1569231" y="1627698"/>
          <a:ext cx="3152316" cy="2151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409128"/>
              </p:ext>
            </p:extLst>
          </p:nvPr>
        </p:nvGraphicFramePr>
        <p:xfrm>
          <a:off x="7395882" y="1588040"/>
          <a:ext cx="3152316" cy="2151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682621" y="2169927"/>
            <a:ext cx="12481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flipH="1">
            <a:off x="3146612" y="1897453"/>
            <a:ext cx="31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032621" y="1897453"/>
            <a:ext cx="205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30715" y="6088529"/>
            <a:ext cx="240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 &lt; .001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032621" y="6088529"/>
            <a:ext cx="240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Error bars = SEM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1508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Q58 Rotarod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the Q58 mice in an FVB background from the </a:t>
            </a:r>
            <a:r>
              <a:rPr lang="en-US" dirty="0" err="1" smtClean="0"/>
              <a:t>Bezprozvanny</a:t>
            </a:r>
            <a:r>
              <a:rPr lang="en-US" dirty="0" smtClean="0"/>
              <a:t> lab last year</a:t>
            </a:r>
          </a:p>
          <a:p>
            <a:r>
              <a:rPr lang="en-US" dirty="0" smtClean="0"/>
              <a:t>Bred mice for a rotarod group to verify motor phenotype in our hands</a:t>
            </a:r>
          </a:p>
          <a:p>
            <a:pPr lvl="1"/>
            <a:r>
              <a:rPr lang="en-US" dirty="0" smtClean="0"/>
              <a:t>We had not previously seen a rotarod phenotype in this particular background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7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pPr algn="ctr"/>
            <a:r>
              <a:rPr lang="en-US" dirty="0" smtClean="0"/>
              <a:t>Q58 Rotarod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8"/>
            <a:ext cx="10515600" cy="5020515"/>
          </a:xfrm>
        </p:spPr>
        <p:txBody>
          <a:bodyPr/>
          <a:lstStyle/>
          <a:p>
            <a:r>
              <a:rPr lang="en-US" dirty="0" smtClean="0"/>
              <a:t>28 Mice – 14 </a:t>
            </a:r>
            <a:r>
              <a:rPr lang="en-US" dirty="0" err="1" smtClean="0"/>
              <a:t>Wt</a:t>
            </a:r>
            <a:r>
              <a:rPr lang="en-US" dirty="0" smtClean="0"/>
              <a:t> and 14 </a:t>
            </a:r>
            <a:r>
              <a:rPr lang="en-US" dirty="0" err="1" smtClean="0"/>
              <a:t>Tg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7 males and 7 females for each genotype</a:t>
            </a:r>
          </a:p>
          <a:p>
            <a:r>
              <a:rPr lang="en-US" dirty="0" smtClean="0"/>
              <a:t>Tested at 4 months, 6 months, and 8 months </a:t>
            </a:r>
          </a:p>
          <a:p>
            <a:pPr lvl="1"/>
            <a:r>
              <a:rPr lang="en-US" dirty="0" smtClean="0"/>
              <a:t>5 day rotarod protocol</a:t>
            </a:r>
          </a:p>
          <a:p>
            <a:pPr lvl="2"/>
            <a:r>
              <a:rPr lang="en-US" dirty="0" smtClean="0"/>
              <a:t>Monday – mice are handled</a:t>
            </a:r>
          </a:p>
          <a:p>
            <a:pPr lvl="2"/>
            <a:r>
              <a:rPr lang="en-US" dirty="0" smtClean="0"/>
              <a:t>Tuesday – training day</a:t>
            </a:r>
          </a:p>
          <a:p>
            <a:pPr lvl="2"/>
            <a:r>
              <a:rPr lang="en-US" dirty="0" smtClean="0"/>
              <a:t>Wednesday, Thursday, Friday – Accelerating rotarod from 0 to 40 rpm in 360 seconds; 3 trials each day</a:t>
            </a:r>
          </a:p>
          <a:p>
            <a:r>
              <a:rPr lang="en-US" dirty="0" smtClean="0"/>
              <a:t>No weight differences between </a:t>
            </a:r>
            <a:r>
              <a:rPr lang="en-US" dirty="0" err="1" smtClean="0"/>
              <a:t>Tg</a:t>
            </a:r>
            <a:r>
              <a:rPr lang="en-US" dirty="0" smtClean="0"/>
              <a:t> and </a:t>
            </a:r>
            <a:r>
              <a:rPr lang="en-US" dirty="0" err="1" smtClean="0"/>
              <a:t>Wt</a:t>
            </a:r>
            <a:r>
              <a:rPr lang="en-US" dirty="0" smtClean="0"/>
              <a:t> mice at any of the time points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Q58 Rotarod Results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417214"/>
              </p:ext>
            </p:extLst>
          </p:nvPr>
        </p:nvGraphicFramePr>
        <p:xfrm>
          <a:off x="0" y="3914776"/>
          <a:ext cx="4486955" cy="275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609564"/>
              </p:ext>
            </p:extLst>
          </p:nvPr>
        </p:nvGraphicFramePr>
        <p:xfrm>
          <a:off x="3882389" y="1414463"/>
          <a:ext cx="4375786" cy="284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639992"/>
              </p:ext>
            </p:extLst>
          </p:nvPr>
        </p:nvGraphicFramePr>
        <p:xfrm>
          <a:off x="7410450" y="39719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8482" y="4854388"/>
            <a:ext cx="1559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Data presented using SEM for error bars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56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413"/>
            <a:ext cx="10551459" cy="105694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Comparison of the rotarod performance of </a:t>
            </a:r>
            <a:r>
              <a:rPr lang="en-US" sz="2800" dirty="0"/>
              <a:t>Q</a:t>
            </a:r>
            <a:r>
              <a:rPr lang="en-US" sz="2800" dirty="0" smtClean="0"/>
              <a:t>58 </a:t>
            </a:r>
            <a:r>
              <a:rPr lang="en-US" sz="2800" dirty="0"/>
              <a:t>m</a:t>
            </a:r>
            <a:r>
              <a:rPr lang="en-US" sz="2800" dirty="0" smtClean="0"/>
              <a:t>ice </a:t>
            </a:r>
            <a:r>
              <a:rPr lang="en-US" sz="2800" dirty="0"/>
              <a:t>in our lab to </a:t>
            </a:r>
            <a:r>
              <a:rPr lang="en-US" sz="2800" dirty="0" err="1" smtClean="0"/>
              <a:t>Bezprozvanny’s</a:t>
            </a:r>
            <a:r>
              <a:rPr lang="en-US" sz="2800" dirty="0" smtClean="0"/>
              <a:t> </a:t>
            </a:r>
            <a:r>
              <a:rPr lang="en-US" sz="2800" dirty="0"/>
              <a:t>published data</a:t>
            </a:r>
          </a:p>
        </p:txBody>
      </p:sp>
      <p:pic>
        <p:nvPicPr>
          <p:cNvPr id="3" name="Picture 2" descr="An external file that holds a picture, illustration, etc.&#10;Object name is nihms136253f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64" y="1775013"/>
            <a:ext cx="3600450" cy="285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4318667"/>
            <a:ext cx="1019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p &lt; 0.01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58871" y="4699458"/>
            <a:ext cx="505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SCA2-58Q mice males bred with B6D2 Company females</a:t>
            </a:r>
          </a:p>
        </p:txBody>
      </p:sp>
      <p:pic>
        <p:nvPicPr>
          <p:cNvPr id="6" name="Picture 4" descr="An external file that holds a picture, illustration, etc.&#10;Object name is nihms407570f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853" y="1775012"/>
            <a:ext cx="4319029" cy="277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13929" y="4626444"/>
            <a:ext cx="50530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SCA2-58Q (N6 FVB) males bred with FVB Company females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Only females used</a:t>
            </a:r>
          </a:p>
        </p:txBody>
      </p:sp>
      <p:sp>
        <p:nvSpPr>
          <p:cNvPr id="8" name="Rectangle 7"/>
          <p:cNvSpPr/>
          <p:nvPr/>
        </p:nvSpPr>
        <p:spPr>
          <a:xfrm>
            <a:off x="2676525" y="5380672"/>
            <a:ext cx="62960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u="sng" dirty="0"/>
              <a:t>Rotarod Protocol</a:t>
            </a:r>
            <a:r>
              <a:rPr lang="en-US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Mice are screened at 5 rpm, if they fall off before 5 minutes they aren’t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Tested for 4 days and results analyzed from </a:t>
            </a:r>
            <a:r>
              <a:rPr lang="en-US" sz="1600" dirty="0"/>
              <a:t>day 4 (3 trials/day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0 – 40 rpm in 200 seconds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7097944" y="1170994"/>
            <a:ext cx="313484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Kasumu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AW, Liang X,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Egorova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P,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Vorontsova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D,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Bezprozvanny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rgbClr val="303030"/>
                </a:solidFill>
                <a:latin typeface="arial" panose="020B0604020202020204" pitchFamily="34" charset="0"/>
              </a:rPr>
              <a:t>I .2012.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en-US" sz="900" i="1" dirty="0">
                <a:solidFill>
                  <a:srgbClr val="303030"/>
                </a:solidFill>
                <a:latin typeface="arial" panose="020B0604020202020204" pitchFamily="34" charset="0"/>
              </a:rPr>
              <a:t>The Journal of neuroscience : the official journal of the Society for Neuroscience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en-US" sz="900" dirty="0" smtClean="0">
                <a:solidFill>
                  <a:srgbClr val="303030"/>
                </a:solidFill>
                <a:latin typeface="arial" panose="020B0604020202020204" pitchFamily="34" charset="0"/>
              </a:rPr>
              <a:t>.</a:t>
            </a:r>
            <a:endParaRPr lang="en-US" sz="900" dirty="0"/>
          </a:p>
        </p:txBody>
      </p:sp>
      <p:sp>
        <p:nvSpPr>
          <p:cNvPr id="10" name="Rectangle 9"/>
          <p:cNvSpPr/>
          <p:nvPr/>
        </p:nvSpPr>
        <p:spPr>
          <a:xfrm>
            <a:off x="1199447" y="1108827"/>
            <a:ext cx="236388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Liu J, Tang T-S,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Tu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H, et al. </a:t>
            </a:r>
            <a:r>
              <a:rPr lang="en-US" sz="900" dirty="0" smtClean="0">
                <a:solidFill>
                  <a:srgbClr val="303030"/>
                </a:solidFill>
                <a:latin typeface="arial" panose="020B0604020202020204" pitchFamily="34" charset="0"/>
              </a:rPr>
              <a:t>2009. 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en-US" sz="900" i="1" dirty="0">
                <a:solidFill>
                  <a:srgbClr val="303030"/>
                </a:solidFill>
                <a:latin typeface="arial" panose="020B0604020202020204" pitchFamily="34" charset="0"/>
              </a:rPr>
              <a:t>The Journal of neuroscience : the official journal of the Society for </a:t>
            </a:r>
            <a:r>
              <a:rPr lang="en-US" sz="900" i="1" dirty="0" smtClean="0">
                <a:solidFill>
                  <a:srgbClr val="303030"/>
                </a:solidFill>
                <a:latin typeface="arial" panose="020B0604020202020204" pitchFamily="34" charset="0"/>
              </a:rPr>
              <a:t>Neuroscience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8142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external file that holds a picture, illustration, etc.&#10;Object name is nihms-398096-f0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255" b="-72255"/>
          <a:stretch/>
        </p:blipFill>
        <p:spPr bwMode="auto">
          <a:xfrm>
            <a:off x="3186954" y="1969508"/>
            <a:ext cx="5452384" cy="660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8209" y="3936389"/>
            <a:ext cx="100203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SCA2-58Q (N6+ FVB) males bred with FVB Company females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Animals were 9 months old at experiment start</a:t>
            </a:r>
          </a:p>
          <a:p>
            <a:pPr algn="ctr"/>
            <a:r>
              <a:rPr lang="en-US" b="1" u="sng" dirty="0" smtClean="0"/>
              <a:t>Rotarod Protocol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Pre-drug feeding: </a:t>
            </a:r>
            <a:r>
              <a:rPr lang="en-US" dirty="0" err="1"/>
              <a:t>b</a:t>
            </a:r>
            <a:r>
              <a:rPr lang="en-US" dirty="0" err="1" smtClean="0"/>
              <a:t>eamwalk</a:t>
            </a:r>
            <a:r>
              <a:rPr lang="en-US" dirty="0" smtClean="0"/>
              <a:t>, then rotarod, same testing as the first two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Post-drug feeding: Day 1 – </a:t>
            </a:r>
            <a:r>
              <a:rPr lang="en-US" dirty="0" err="1" smtClean="0"/>
              <a:t>beamwalk</a:t>
            </a:r>
            <a:r>
              <a:rPr lang="en-US" dirty="0" smtClean="0"/>
              <a:t> training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  Day 2 – </a:t>
            </a:r>
            <a:r>
              <a:rPr lang="en-US" dirty="0" err="1" smtClean="0"/>
              <a:t>beamwalk</a:t>
            </a:r>
            <a:r>
              <a:rPr lang="en-US" dirty="0" smtClean="0"/>
              <a:t> testing</a:t>
            </a:r>
            <a:endParaRPr lang="en-US" dirty="0"/>
          </a:p>
          <a:p>
            <a:pPr lvl="4"/>
            <a:r>
              <a:rPr lang="en-US" dirty="0" smtClean="0"/>
              <a:t>    Day 3-5 – Rest </a:t>
            </a:r>
            <a:endParaRPr lang="en-US" dirty="0"/>
          </a:p>
          <a:p>
            <a:pPr lvl="4"/>
            <a:r>
              <a:rPr lang="en-US" dirty="0" smtClean="0"/>
              <a:t>    Day 6 – rotarod training (3 trials/day)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  Day 7 – rotarod testing (3 trials/day)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38209" y="460586"/>
            <a:ext cx="10551459" cy="105694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Comparison of the rotarod performance of </a:t>
            </a:r>
            <a:r>
              <a:rPr lang="en-US" sz="2800" dirty="0"/>
              <a:t>Q</a:t>
            </a:r>
            <a:r>
              <a:rPr lang="en-US" sz="2800" dirty="0" smtClean="0"/>
              <a:t>58 </a:t>
            </a:r>
            <a:r>
              <a:rPr lang="en-US" sz="2800" dirty="0"/>
              <a:t>m</a:t>
            </a:r>
            <a:r>
              <a:rPr lang="en-US" sz="2800" dirty="0" smtClean="0"/>
              <a:t>ice </a:t>
            </a:r>
            <a:r>
              <a:rPr lang="en-US" sz="2800" dirty="0"/>
              <a:t>in our lab to </a:t>
            </a:r>
            <a:r>
              <a:rPr lang="en-US" sz="2800" dirty="0" err="1" smtClean="0"/>
              <a:t>Bezprozvanny’s</a:t>
            </a:r>
            <a:r>
              <a:rPr lang="en-US" sz="2800" dirty="0" smtClean="0"/>
              <a:t> </a:t>
            </a:r>
            <a:r>
              <a:rPr lang="en-US" sz="2800" dirty="0"/>
              <a:t>published data</a:t>
            </a:r>
          </a:p>
        </p:txBody>
      </p:sp>
      <p:sp>
        <p:nvSpPr>
          <p:cNvPr id="2" name="Rectangle 1"/>
          <p:cNvSpPr/>
          <p:nvPr/>
        </p:nvSpPr>
        <p:spPr>
          <a:xfrm>
            <a:off x="3165938" y="151890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Kasumu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A,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Hougaard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C, Rode F, et al. Novel selective positive modulator of calcium-activated potassium channels exerts beneficial effects in a mouse model of </a:t>
            </a:r>
            <a:r>
              <a:rPr lang="en-US" sz="900" dirty="0" err="1">
                <a:solidFill>
                  <a:srgbClr val="303030"/>
                </a:solidFill>
                <a:latin typeface="arial" panose="020B0604020202020204" pitchFamily="34" charset="0"/>
              </a:rPr>
              <a:t>spinocerebellar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 ataxia type 2. </a:t>
            </a:r>
            <a:r>
              <a:rPr lang="en-US" sz="900" i="1" dirty="0">
                <a:solidFill>
                  <a:srgbClr val="303030"/>
                </a:solidFill>
                <a:latin typeface="arial" panose="020B0604020202020204" pitchFamily="34" charset="0"/>
              </a:rPr>
              <a:t>Chemistry &amp; biology</a:t>
            </a:r>
            <a:r>
              <a:rPr lang="en-US" sz="9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en-US" sz="900" dirty="0" smtClean="0">
                <a:solidFill>
                  <a:srgbClr val="303030"/>
                </a:solidFill>
                <a:latin typeface="arial" panose="020B0604020202020204" pitchFamily="34" charset="0"/>
              </a:rPr>
              <a:t>2012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5845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26491"/>
            <a:ext cx="10515600" cy="285273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ITPR1 ASO Work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From a pool of ASOs we received the two most promising based on in-vitro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Injected the ASOs into mice to determine possible ITPR1 knockdown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64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2438400" y="1524001"/>
          <a:ext cx="2362200" cy="3345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438400" y="304800"/>
            <a:ext cx="7121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i="1" dirty="0">
                <a:solidFill>
                  <a:srgbClr val="000000"/>
                </a:solidFill>
                <a:latin typeface="Arial"/>
                <a:cs typeface="Arial"/>
              </a:rPr>
              <a:t>Itpr1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ASOs lower </a:t>
            </a:r>
            <a:r>
              <a:rPr lang="en-US" sz="2800" i="1" dirty="0">
                <a:solidFill>
                  <a:srgbClr val="000000"/>
                </a:solidFill>
                <a:latin typeface="Arial"/>
                <a:cs typeface="Arial"/>
              </a:rPr>
              <a:t>Itpr1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mRNA abundance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15988" y="990600"/>
            <a:ext cx="8294815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029201" y="1524000"/>
          <a:ext cx="2410691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7467600" y="1524000"/>
          <a:ext cx="237361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34254" y="5096435"/>
            <a:ext cx="42582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N=3 males and 3 females per </a:t>
            </a:r>
            <a:r>
              <a:rPr lang="en-US" b="1" dirty="0" smtClean="0"/>
              <a:t>treatment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</a:t>
            </a:r>
            <a:r>
              <a:rPr lang="en-US" b="1" dirty="0" smtClean="0"/>
              <a:t>ll </a:t>
            </a:r>
            <a:r>
              <a:rPr lang="en-US" b="1" dirty="0" err="1"/>
              <a:t>wildtype</a:t>
            </a:r>
            <a:r>
              <a:rPr lang="en-US" b="1" dirty="0"/>
              <a:t> </a:t>
            </a:r>
            <a:r>
              <a:rPr lang="en-US" b="1" dirty="0" smtClean="0"/>
              <a:t>mice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Mice were 5 months old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250 </a:t>
            </a:r>
            <a:r>
              <a:rPr lang="en-US" b="1" dirty="0">
                <a:latin typeface="Symbol" charset="2"/>
                <a:cs typeface="Symbol" charset="2"/>
              </a:rPr>
              <a:t>m</a:t>
            </a:r>
            <a:r>
              <a:rPr lang="en-US" b="1" dirty="0"/>
              <a:t>g ASO treated for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qPCR</a:t>
            </a:r>
            <a:r>
              <a:rPr lang="en-US" b="1" dirty="0" smtClean="0"/>
              <a:t> results shown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880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Q72 BAC Mouse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Rotarod Behavioral Testing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127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3">
    <a:dk1>
      <a:sysClr val="windowText" lastClr="000000"/>
    </a:dk1>
    <a:lt1>
      <a:srgbClr val="000000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670</Words>
  <Application>Microsoft Macintosh PowerPoint</Application>
  <PresentationFormat>Custom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Q58 Rotarod Trials</vt:lpstr>
      <vt:lpstr>Q58 Rotarod Trials</vt:lpstr>
      <vt:lpstr>Q58 Rotarod Protocol</vt:lpstr>
      <vt:lpstr>Q58 Rotarod Results</vt:lpstr>
      <vt:lpstr>Comparison of the rotarod performance of Q58 mice in our lab to Bezprozvanny’s published data</vt:lpstr>
      <vt:lpstr>Comparison of the rotarod performance of Q58 mice in our lab to Bezprozvanny’s published data</vt:lpstr>
      <vt:lpstr>      ITPR1 ASO Work </vt:lpstr>
      <vt:lpstr>PowerPoint Presentation</vt:lpstr>
      <vt:lpstr>Q72 BAC Mouse</vt:lpstr>
      <vt:lpstr>Q72 BAC Mice</vt:lpstr>
      <vt:lpstr>Q72 BAC Differences</vt:lpstr>
      <vt:lpstr>Rotarod Performance Results Cont.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Daniel Scoles</cp:lastModifiedBy>
  <cp:revision>35</cp:revision>
  <cp:lastPrinted>2015-01-15T23:46:21Z</cp:lastPrinted>
  <dcterms:created xsi:type="dcterms:W3CDTF">2015-01-13T21:22:18Z</dcterms:created>
  <dcterms:modified xsi:type="dcterms:W3CDTF">2015-02-20T00:13:15Z</dcterms:modified>
</cp:coreProperties>
</file>