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rawings/drawing3.xml" ContentType="application/vnd.openxmlformats-officedocument.drawingml.chartshapes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  <Override PartName="/ppt/charts/style8.xml" ContentType="application/vnd.ms-office.chartstyle+xml"/>
  <Override PartName="/ppt/charts/colors8.xml" ContentType="application/vnd.ms-office.chartcolorstyle+xml"/>
  <Override PartName="/ppt/charts/style9.xml" ContentType="application/vnd.ms-office.chartstyle+xml"/>
  <Override PartName="/ppt/charts/colors9.xml" ContentType="application/vnd.ms-office.chartcolorstyle+xml"/>
  <Override PartName="/ppt/charts/style10.xml" ContentType="application/vnd.ms-office.chartstyle+xml"/>
  <Override PartName="/ppt/charts/colors10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60" r:id="rId2"/>
    <p:sldId id="283" r:id="rId3"/>
    <p:sldId id="263" r:id="rId4"/>
    <p:sldId id="264" r:id="rId5"/>
    <p:sldId id="265" r:id="rId6"/>
    <p:sldId id="262" r:id="rId7"/>
    <p:sldId id="285" r:id="rId8"/>
    <p:sldId id="271" r:id="rId9"/>
    <p:sldId id="266" r:id="rId10"/>
    <p:sldId id="270" r:id="rId11"/>
    <p:sldId id="267" r:id="rId12"/>
    <p:sldId id="268" r:id="rId13"/>
    <p:sldId id="269" r:id="rId14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3" autoAdjust="0"/>
    <p:restoredTop sz="94660"/>
  </p:normalViewPr>
  <p:slideViewPr>
    <p:cSldViewPr snapToGrid="0">
      <p:cViewPr varScale="1">
        <p:scale>
          <a:sx n="87" d="100"/>
          <a:sy n="87" d="100"/>
        </p:scale>
        <p:origin x="-35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\Pulst\Matt%20Schneider\Data\Rotarod%20Groups\Q58\%25%25%25Q58%20rotarod%2034%20wk.xlsx" TargetMode="External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b\Desktop\Q72%2012%20weeks.xlsx" TargetMode="External"/><Relationship Id="rId2" Type="http://schemas.microsoft.com/office/2011/relationships/chartStyle" Target="style7.xml"/><Relationship Id="rId3" Type="http://schemas.microsoft.com/office/2011/relationships/chartColorStyle" Target="colors7.xm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4" Type="http://schemas.microsoft.com/office/2011/relationships/chartColorStyle" Target="colors8.xml"/><Relationship Id="rId1" Type="http://schemas.openxmlformats.org/officeDocument/2006/relationships/oleObject" Target="file:///C:\Users\lab\Desktop\Q72%2012%20weeks.xlsx" TargetMode="External"/><Relationship Id="rId2" Type="http://schemas.openxmlformats.org/officeDocument/2006/relationships/chartUserShapes" Target="../drawings/drawing3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b\Desktop\Q72%2012%20weeks.xlsx" TargetMode="External"/><Relationship Id="rId2" Type="http://schemas.microsoft.com/office/2011/relationships/chartStyle" Target="style9.xml"/><Relationship Id="rId3" Type="http://schemas.microsoft.com/office/2011/relationships/chartColorStyle" Target="colors9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b\Desktop\Q72%2012%20weeks.xlsx" TargetMode="External"/><Relationship Id="rId2" Type="http://schemas.microsoft.com/office/2011/relationships/chartStyle" Target="style10.xml"/><Relationship Id="rId3" Type="http://schemas.microsoft.com/office/2011/relationships/chartColorStyle" Target="colors10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\Pulst\Matt%20Schneider\Data\Rotarod%20Groups\Q58\%25%25%25Q58%20rotarod%2034%20wk.xlsx" TargetMode="External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\Pulst\Matt%20Schneider\Data\Rotarod%20Groups\Q58\%25%25%25Q58%20rotarod%2034%20wk.xlsx" TargetMode="External"/><Relationship Id="rId2" Type="http://schemas.microsoft.com/office/2011/relationships/chartStyle" Target="style3.xml"/><Relationship Id="rId3" Type="http://schemas.microsoft.com/office/2011/relationships/chartColorStyle" Target="colors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\\fs\Pulst\Matt%20Schneider\Data\ITPR1%20-%20from%20Ilya\2%20-%20Pilot,%20Oct.%202014\ITPR1%20-%20Oct%202014.xlsx" TargetMode="External"/><Relationship Id="rId3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file:///\\fs\Pulst\Matt%20Schneider\Data\ITPR1%20-%20from%20Ilya\2%20-%20Pilot,%20Oct.%202014\ITPR1%20-%20Oct%202014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file:///\\fs\Pulst\Matt%20Schneider\Data\ITPR1%20-%20from%20Ilya\2%20-%20Pilot,%20Oct.%202014\ITPR1%20-%20Oct%202014.xlsx" TargetMode="External"/><Relationship Id="rId3" Type="http://schemas.openxmlformats.org/officeDocument/2006/relationships/chartUserShapes" Target="../drawings/drawing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b\Desktop\Q72%2012%20weeks.xlsx" TargetMode="External"/><Relationship Id="rId2" Type="http://schemas.microsoft.com/office/2011/relationships/chartStyle" Target="style4.xml"/><Relationship Id="rId3" Type="http://schemas.microsoft.com/office/2011/relationships/chartColorStyle" Target="colors4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b\Desktop\Q72%2012%20weeks.xlsx" TargetMode="External"/><Relationship Id="rId2" Type="http://schemas.microsoft.com/office/2011/relationships/chartStyle" Target="style5.xml"/><Relationship Id="rId3" Type="http://schemas.microsoft.com/office/2011/relationships/chartColorStyle" Target="colors5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b\Desktop\Q72%2012%20weeks.xlsx" TargetMode="External"/><Relationship Id="rId2" Type="http://schemas.microsoft.com/office/2011/relationships/chartStyle" Target="style6.xml"/><Relationship Id="rId3" Type="http://schemas.microsoft.com/office/2011/relationships/chartColorStyle" Target="colors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Females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Sheet4!$K$20</c:f>
              <c:strCache>
                <c:ptCount val="1"/>
                <c:pt idx="0">
                  <c:v>Wt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Sheet4!$O$20:$Q$20</c:f>
                <c:numCache>
                  <c:formatCode>General</c:formatCode>
                  <c:ptCount val="3"/>
                  <c:pt idx="0">
                    <c:v>16.23234178278311</c:v>
                  </c:pt>
                  <c:pt idx="1">
                    <c:v>18.25641169291577</c:v>
                  </c:pt>
                  <c:pt idx="2">
                    <c:v>33.59144805923154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Sheet4!$L$19:$N$19</c:f>
              <c:strCache>
                <c:ptCount val="3"/>
                <c:pt idx="0">
                  <c:v>4 Mo.</c:v>
                </c:pt>
                <c:pt idx="1">
                  <c:v>6 Mo.</c:v>
                </c:pt>
                <c:pt idx="2">
                  <c:v>8 Mo.</c:v>
                </c:pt>
              </c:strCache>
            </c:strRef>
          </c:cat>
          <c:val>
            <c:numRef>
              <c:f>Sheet4!$L$20:$N$20</c:f>
              <c:numCache>
                <c:formatCode>General</c:formatCode>
                <c:ptCount val="3"/>
                <c:pt idx="0">
                  <c:v>154.1944444444445</c:v>
                </c:pt>
                <c:pt idx="1">
                  <c:v>218.1777777777778</c:v>
                </c:pt>
                <c:pt idx="2">
                  <c:v>263.2444444444445</c:v>
                </c:pt>
              </c:numCache>
            </c:numRef>
          </c:val>
        </c:ser>
        <c:ser>
          <c:idx val="1"/>
          <c:order val="1"/>
          <c:tx>
            <c:strRef>
              <c:f>Sheet4!$K$21</c:f>
              <c:strCache>
                <c:ptCount val="1"/>
                <c:pt idx="0">
                  <c:v>Tg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Sheet4!$O$21:$Q$21</c:f>
                <c:numCache>
                  <c:formatCode>General</c:formatCode>
                  <c:ptCount val="3"/>
                  <c:pt idx="0">
                    <c:v>14.37198890133715</c:v>
                  </c:pt>
                  <c:pt idx="1">
                    <c:v>23.65395429038086</c:v>
                  </c:pt>
                  <c:pt idx="2">
                    <c:v>25.16112285202315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Sheet4!$L$19:$N$19</c:f>
              <c:strCache>
                <c:ptCount val="3"/>
                <c:pt idx="0">
                  <c:v>4 Mo.</c:v>
                </c:pt>
                <c:pt idx="1">
                  <c:v>6 Mo.</c:v>
                </c:pt>
                <c:pt idx="2">
                  <c:v>8 Mo.</c:v>
                </c:pt>
              </c:strCache>
            </c:strRef>
          </c:cat>
          <c:val>
            <c:numRef>
              <c:f>Sheet4!$L$21:$N$21</c:f>
              <c:numCache>
                <c:formatCode>General</c:formatCode>
                <c:ptCount val="3"/>
                <c:pt idx="0">
                  <c:v>178.4708333333334</c:v>
                </c:pt>
                <c:pt idx="1">
                  <c:v>225.475</c:v>
                </c:pt>
                <c:pt idx="2">
                  <c:v>273.35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9699576"/>
        <c:axId val="2145083352"/>
      </c:barChart>
      <c:catAx>
        <c:axId val="-2119699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5083352"/>
        <c:crosses val="autoZero"/>
        <c:auto val="1"/>
        <c:lblAlgn val="ctr"/>
        <c:lblOffset val="100"/>
        <c:noMultiLvlLbl val="0"/>
      </c:catAx>
      <c:valAx>
        <c:axId val="2145083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to fall (s)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9699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Day 1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</c:dPt>
          <c:errBars>
            <c:errBarType val="plus"/>
            <c:errValType val="cust"/>
            <c:noEndCap val="0"/>
            <c:plus>
              <c:numRef>
                <c:f>'day1'!$K$7:$L$7</c:f>
                <c:numCache>
                  <c:formatCode>General</c:formatCode>
                  <c:ptCount val="2"/>
                  <c:pt idx="0">
                    <c:v>10.2061865821227</c:v>
                  </c:pt>
                  <c:pt idx="1">
                    <c:v>8.511205125067161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'day1'!$K$4:$L$4</c:f>
              <c:strCache>
                <c:ptCount val="2"/>
                <c:pt idx="0">
                  <c:v>Wt</c:v>
                </c:pt>
                <c:pt idx="1">
                  <c:v>Tg</c:v>
                </c:pt>
              </c:strCache>
            </c:strRef>
          </c:cat>
          <c:val>
            <c:numRef>
              <c:f>'day1'!$K$5:$L$5</c:f>
              <c:numCache>
                <c:formatCode>General</c:formatCode>
                <c:ptCount val="2"/>
                <c:pt idx="0">
                  <c:v>164.3904761904762</c:v>
                </c:pt>
                <c:pt idx="1">
                  <c:v>113.0261904761905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7271480"/>
        <c:axId val="-2118158968"/>
      </c:barChart>
      <c:catAx>
        <c:axId val="2147271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8158968"/>
        <c:crosses val="autoZero"/>
        <c:auto val="1"/>
        <c:lblAlgn val="ctr"/>
        <c:lblOffset val="100"/>
        <c:noMultiLvlLbl val="0"/>
      </c:catAx>
      <c:valAx>
        <c:axId val="-2118158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Time</a:t>
                </a:r>
                <a:r>
                  <a:rPr lang="en-US" b="1" baseline="0"/>
                  <a:t> to fall (s)</a:t>
                </a:r>
                <a:endParaRPr lang="en-US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7271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Day 2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</c:dPt>
          <c:errBars>
            <c:errBarType val="plus"/>
            <c:errValType val="cust"/>
            <c:noEndCap val="0"/>
            <c:plus>
              <c:numRef>
                <c:f>'day 2'!$K$7:$L$7</c:f>
                <c:numCache>
                  <c:formatCode>General</c:formatCode>
                  <c:ptCount val="2"/>
                  <c:pt idx="0">
                    <c:v>14.75163871138396</c:v>
                  </c:pt>
                  <c:pt idx="1">
                    <c:v>8.555461241752626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'day 2'!$K$4:$L$4</c:f>
              <c:strCache>
                <c:ptCount val="2"/>
                <c:pt idx="0">
                  <c:v>Wt</c:v>
                </c:pt>
                <c:pt idx="1">
                  <c:v>Tg</c:v>
                </c:pt>
              </c:strCache>
            </c:strRef>
          </c:cat>
          <c:val>
            <c:numRef>
              <c:f>'day 2'!$K$5:$L$5</c:f>
              <c:numCache>
                <c:formatCode>General</c:formatCode>
                <c:ptCount val="2"/>
                <c:pt idx="0">
                  <c:v>219.0595238095238</c:v>
                </c:pt>
                <c:pt idx="1">
                  <c:v>134.8452380952381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4552104"/>
        <c:axId val="2124477944"/>
      </c:barChart>
      <c:catAx>
        <c:axId val="2124552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4477944"/>
        <c:crosses val="autoZero"/>
        <c:auto val="1"/>
        <c:lblAlgn val="ctr"/>
        <c:lblOffset val="100"/>
        <c:noMultiLvlLbl val="0"/>
      </c:catAx>
      <c:valAx>
        <c:axId val="2124477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Time to fall (s)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4552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Day 3</a:t>
            </a:r>
          </a:p>
        </c:rich>
      </c:tx>
      <c:layout>
        <c:manualLayout>
          <c:xMode val="edge"/>
          <c:yMode val="edge"/>
          <c:x val="0.455964771729756"/>
          <c:y val="0.032645872702395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</c:dPt>
          <c:errBars>
            <c:errBarType val="plus"/>
            <c:errValType val="cust"/>
            <c:noEndCap val="0"/>
            <c:plus>
              <c:numRef>
                <c:f>'day 3'!$K$7:$L$7</c:f>
                <c:numCache>
                  <c:formatCode>General</c:formatCode>
                  <c:ptCount val="2"/>
                  <c:pt idx="0">
                    <c:v>9.863410993020286</c:v>
                  </c:pt>
                  <c:pt idx="1">
                    <c:v>8.825821796608378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'day 3'!$K$4:$L$4</c:f>
              <c:strCache>
                <c:ptCount val="2"/>
                <c:pt idx="0">
                  <c:v>Wt</c:v>
                </c:pt>
                <c:pt idx="1">
                  <c:v>Tg</c:v>
                </c:pt>
              </c:strCache>
            </c:strRef>
          </c:cat>
          <c:val>
            <c:numRef>
              <c:f>'day 3'!$K$5:$L$5</c:f>
              <c:numCache>
                <c:formatCode>General</c:formatCode>
                <c:ptCount val="2"/>
                <c:pt idx="0">
                  <c:v>221.2738095238095</c:v>
                </c:pt>
                <c:pt idx="1">
                  <c:v>118.5595238095238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9003720"/>
        <c:axId val="-2119921400"/>
      </c:barChart>
      <c:catAx>
        <c:axId val="-2119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9921400"/>
        <c:crosses val="autoZero"/>
        <c:auto val="1"/>
        <c:lblAlgn val="ctr"/>
        <c:lblOffset val="100"/>
        <c:noMultiLvlLbl val="0"/>
      </c:catAx>
      <c:valAx>
        <c:axId val="-2119921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time to fall (s)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9003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Avg. Day 3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18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19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2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cat>
            <c:multiLvlStrRef>
              <c:f>MISc!$A$1:$B$28</c:f>
              <c:multiLvlStrCache>
                <c:ptCount val="28"/>
                <c:lvl>
                  <c:pt idx="0">
                    <c:v>Wt</c:v>
                  </c:pt>
                  <c:pt idx="1">
                    <c:v>Wt</c:v>
                  </c:pt>
                  <c:pt idx="2">
                    <c:v>Wt</c:v>
                  </c:pt>
                  <c:pt idx="3">
                    <c:v>Wt</c:v>
                  </c:pt>
                  <c:pt idx="4">
                    <c:v>Wt</c:v>
                  </c:pt>
                  <c:pt idx="5">
                    <c:v>Wt</c:v>
                  </c:pt>
                  <c:pt idx="6">
                    <c:v>Wt</c:v>
                  </c:pt>
                  <c:pt idx="7">
                    <c:v>Tg</c:v>
                  </c:pt>
                  <c:pt idx="8">
                    <c:v>Tg</c:v>
                  </c:pt>
                  <c:pt idx="9">
                    <c:v>Tg</c:v>
                  </c:pt>
                  <c:pt idx="10">
                    <c:v>Tg</c:v>
                  </c:pt>
                  <c:pt idx="11">
                    <c:v>Tg</c:v>
                  </c:pt>
                  <c:pt idx="12">
                    <c:v>Tg</c:v>
                  </c:pt>
                  <c:pt idx="13">
                    <c:v>Tg</c:v>
                  </c:pt>
                  <c:pt idx="14">
                    <c:v>Wt</c:v>
                  </c:pt>
                  <c:pt idx="15">
                    <c:v>Wt</c:v>
                  </c:pt>
                  <c:pt idx="16">
                    <c:v>Wt</c:v>
                  </c:pt>
                  <c:pt idx="17">
                    <c:v>Wt</c:v>
                  </c:pt>
                  <c:pt idx="18">
                    <c:v>Wt</c:v>
                  </c:pt>
                  <c:pt idx="19">
                    <c:v>Wt</c:v>
                  </c:pt>
                  <c:pt idx="20">
                    <c:v>Wt</c:v>
                  </c:pt>
                  <c:pt idx="21">
                    <c:v>Tg</c:v>
                  </c:pt>
                  <c:pt idx="22">
                    <c:v>Tg</c:v>
                  </c:pt>
                  <c:pt idx="23">
                    <c:v>Tg</c:v>
                  </c:pt>
                  <c:pt idx="24">
                    <c:v>Tg</c:v>
                  </c:pt>
                  <c:pt idx="25">
                    <c:v>Tg</c:v>
                  </c:pt>
                  <c:pt idx="26">
                    <c:v>Tg</c:v>
                  </c:pt>
                  <c:pt idx="27">
                    <c:v>Tg</c:v>
                  </c:pt>
                </c:lvl>
                <c:lvl>
                  <c:pt idx="0">
                    <c:v>F</c:v>
                  </c:pt>
                  <c:pt idx="1">
                    <c:v>F</c:v>
                  </c:pt>
                  <c:pt idx="2">
                    <c:v>F</c:v>
                  </c:pt>
                  <c:pt idx="3">
                    <c:v>F</c:v>
                  </c:pt>
                  <c:pt idx="4">
                    <c:v>F</c:v>
                  </c:pt>
                  <c:pt idx="5">
                    <c:v>F</c:v>
                  </c:pt>
                  <c:pt idx="6">
                    <c:v>F</c:v>
                  </c:pt>
                  <c:pt idx="7">
                    <c:v>F</c:v>
                  </c:pt>
                  <c:pt idx="8">
                    <c:v>F</c:v>
                  </c:pt>
                  <c:pt idx="9">
                    <c:v>F</c:v>
                  </c:pt>
                  <c:pt idx="10">
                    <c:v>F</c:v>
                  </c:pt>
                  <c:pt idx="11">
                    <c:v>F</c:v>
                  </c:pt>
                  <c:pt idx="12">
                    <c:v>F</c:v>
                  </c:pt>
                  <c:pt idx="13">
                    <c:v>F</c:v>
                  </c:pt>
                  <c:pt idx="14">
                    <c:v>M</c:v>
                  </c:pt>
                  <c:pt idx="15">
                    <c:v>M</c:v>
                  </c:pt>
                  <c:pt idx="16">
                    <c:v>M</c:v>
                  </c:pt>
                  <c:pt idx="17">
                    <c:v>M</c:v>
                  </c:pt>
                  <c:pt idx="18">
                    <c:v>M</c:v>
                  </c:pt>
                  <c:pt idx="19">
                    <c:v>M</c:v>
                  </c:pt>
                  <c:pt idx="20">
                    <c:v>M</c:v>
                  </c:pt>
                  <c:pt idx="21">
                    <c:v>M</c:v>
                  </c:pt>
                  <c:pt idx="22">
                    <c:v>M</c:v>
                  </c:pt>
                  <c:pt idx="23">
                    <c:v>M</c:v>
                  </c:pt>
                  <c:pt idx="24">
                    <c:v>M</c:v>
                  </c:pt>
                  <c:pt idx="25">
                    <c:v>M</c:v>
                  </c:pt>
                  <c:pt idx="26">
                    <c:v>M</c:v>
                  </c:pt>
                  <c:pt idx="27">
                    <c:v>M</c:v>
                  </c:pt>
                </c:lvl>
              </c:multiLvlStrCache>
            </c:multiLvlStrRef>
          </c:cat>
          <c:val>
            <c:numRef>
              <c:f>MISc!$C$1:$C$28</c:f>
              <c:numCache>
                <c:formatCode>General</c:formatCode>
                <c:ptCount val="28"/>
                <c:pt idx="0">
                  <c:v>190.1333333333334</c:v>
                </c:pt>
                <c:pt idx="1">
                  <c:v>254.4</c:v>
                </c:pt>
                <c:pt idx="2">
                  <c:v>242.7</c:v>
                </c:pt>
                <c:pt idx="3">
                  <c:v>239.5333333333334</c:v>
                </c:pt>
                <c:pt idx="4">
                  <c:v>264.1333333333334</c:v>
                </c:pt>
                <c:pt idx="5">
                  <c:v>235.1333333333334</c:v>
                </c:pt>
                <c:pt idx="6">
                  <c:v>235.5666666666667</c:v>
                </c:pt>
                <c:pt idx="7">
                  <c:v>131.5333333333334</c:v>
                </c:pt>
                <c:pt idx="8">
                  <c:v>116.9</c:v>
                </c:pt>
                <c:pt idx="9">
                  <c:v>154.6666666666666</c:v>
                </c:pt>
                <c:pt idx="10">
                  <c:v>98.6333333333333</c:v>
                </c:pt>
                <c:pt idx="11">
                  <c:v>75.8</c:v>
                </c:pt>
                <c:pt idx="12">
                  <c:v>170.0</c:v>
                </c:pt>
                <c:pt idx="13">
                  <c:v>127.4666666666667</c:v>
                </c:pt>
                <c:pt idx="14">
                  <c:v>183.6</c:v>
                </c:pt>
                <c:pt idx="15">
                  <c:v>187.3333333333334</c:v>
                </c:pt>
                <c:pt idx="16">
                  <c:v>144.2</c:v>
                </c:pt>
                <c:pt idx="17">
                  <c:v>205.9333333333333</c:v>
                </c:pt>
                <c:pt idx="18">
                  <c:v>250.7666666666666</c:v>
                </c:pt>
                <c:pt idx="19">
                  <c:v>269.3333333333333</c:v>
                </c:pt>
                <c:pt idx="20">
                  <c:v>195.0666666666667</c:v>
                </c:pt>
                <c:pt idx="21">
                  <c:v>184.6</c:v>
                </c:pt>
                <c:pt idx="22">
                  <c:v>86.8</c:v>
                </c:pt>
                <c:pt idx="23">
                  <c:v>129.8</c:v>
                </c:pt>
                <c:pt idx="24">
                  <c:v>94.06666666666666</c:v>
                </c:pt>
                <c:pt idx="25">
                  <c:v>106.4</c:v>
                </c:pt>
                <c:pt idx="26">
                  <c:v>86.5</c:v>
                </c:pt>
                <c:pt idx="27">
                  <c:v>96.66666666666667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8328376"/>
        <c:axId val="-2119238520"/>
      </c:barChart>
      <c:catAx>
        <c:axId val="-2118328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9238520"/>
        <c:crosses val="autoZero"/>
        <c:auto val="1"/>
        <c:lblAlgn val="ctr"/>
        <c:lblOffset val="100"/>
        <c:noMultiLvlLbl val="0"/>
      </c:catAx>
      <c:valAx>
        <c:axId val="-2119238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to</a:t>
                </a:r>
                <a:r>
                  <a:rPr lang="en-US" baseline="0"/>
                  <a:t> fall (s)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8328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All Mice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Sheet4!$K$3</c:f>
              <c:strCache>
                <c:ptCount val="1"/>
                <c:pt idx="0">
                  <c:v>Wt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Sheet4!$O$3:$Q$3</c:f>
                <c:numCache>
                  <c:formatCode>General</c:formatCode>
                  <c:ptCount val="3"/>
                  <c:pt idx="0">
                    <c:v>9.536058423500218</c:v>
                  </c:pt>
                  <c:pt idx="1">
                    <c:v>13.96537361090075</c:v>
                  </c:pt>
                  <c:pt idx="2">
                    <c:v>22.30456126631566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Sheet4!$L$2:$N$2</c:f>
              <c:strCache>
                <c:ptCount val="3"/>
                <c:pt idx="0">
                  <c:v>4 Mo.</c:v>
                </c:pt>
                <c:pt idx="1">
                  <c:v>6 Mo.</c:v>
                </c:pt>
                <c:pt idx="2">
                  <c:v>8 Mo.</c:v>
                </c:pt>
              </c:strCache>
            </c:strRef>
          </c:cat>
          <c:val>
            <c:numRef>
              <c:f>Sheet4!$L$3:$N$3</c:f>
              <c:numCache>
                <c:formatCode>General</c:formatCode>
                <c:ptCount val="3"/>
                <c:pt idx="0">
                  <c:v>168.0333333333334</c:v>
                </c:pt>
                <c:pt idx="1">
                  <c:v>220.8461538461538</c:v>
                </c:pt>
                <c:pt idx="2">
                  <c:v>271.9083333333334</c:v>
                </c:pt>
              </c:numCache>
            </c:numRef>
          </c:val>
        </c:ser>
        <c:ser>
          <c:idx val="1"/>
          <c:order val="1"/>
          <c:tx>
            <c:strRef>
              <c:f>Sheet4!$K$4</c:f>
              <c:strCache>
                <c:ptCount val="1"/>
                <c:pt idx="0">
                  <c:v>Tg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Sheet4!$O$4:$Q$4</c:f>
                <c:numCache>
                  <c:formatCode>General</c:formatCode>
                  <c:ptCount val="3"/>
                  <c:pt idx="0">
                    <c:v>12.88986808301881</c:v>
                  </c:pt>
                  <c:pt idx="1">
                    <c:v>19.01616323468829</c:v>
                  </c:pt>
                  <c:pt idx="2">
                    <c:v>21.56316204110609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Sheet4!$L$2:$N$2</c:f>
              <c:strCache>
                <c:ptCount val="3"/>
                <c:pt idx="0">
                  <c:v>4 Mo.</c:v>
                </c:pt>
                <c:pt idx="1">
                  <c:v>6 Mo.</c:v>
                </c:pt>
                <c:pt idx="2">
                  <c:v>8 Mo.</c:v>
                </c:pt>
              </c:strCache>
            </c:strRef>
          </c:cat>
          <c:val>
            <c:numRef>
              <c:f>Sheet4!$L$4:$N$4</c:f>
              <c:numCache>
                <c:formatCode>General</c:formatCode>
                <c:ptCount val="3"/>
                <c:pt idx="0">
                  <c:v>176.1357142857143</c:v>
                </c:pt>
                <c:pt idx="1">
                  <c:v>217.7435897435896</c:v>
                </c:pt>
                <c:pt idx="2">
                  <c:v>268.1027777777778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4479896"/>
        <c:axId val="-2120130856"/>
      </c:barChart>
      <c:catAx>
        <c:axId val="2144479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20130856"/>
        <c:crosses val="autoZero"/>
        <c:auto val="1"/>
        <c:lblAlgn val="ctr"/>
        <c:lblOffset val="100"/>
        <c:noMultiLvlLbl val="0"/>
      </c:catAx>
      <c:valAx>
        <c:axId val="-2120130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to fall (s)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4479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Males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Sheet4!$A$25</c:f>
              <c:strCache>
                <c:ptCount val="1"/>
                <c:pt idx="0">
                  <c:v>Wt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Sheet4!$E$25:$G$25</c:f>
                <c:numCache>
                  <c:formatCode>General</c:formatCode>
                  <c:ptCount val="3"/>
                  <c:pt idx="0">
                    <c:v>10.88482987140199</c:v>
                  </c:pt>
                  <c:pt idx="1">
                    <c:v>22.01011792347539</c:v>
                  </c:pt>
                  <c:pt idx="2">
                    <c:v>32.10234607403007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Sheet4!$B$24:$D$24</c:f>
              <c:strCache>
                <c:ptCount val="3"/>
                <c:pt idx="0">
                  <c:v>4 Mo.</c:v>
                </c:pt>
                <c:pt idx="1">
                  <c:v>6 Mo.</c:v>
                </c:pt>
                <c:pt idx="2">
                  <c:v>8 Mo.</c:v>
                </c:pt>
              </c:strCache>
            </c:strRef>
          </c:cat>
          <c:val>
            <c:numRef>
              <c:f>Sheet4!$B$25:$D$25</c:f>
              <c:numCache>
                <c:formatCode>General</c:formatCode>
                <c:ptCount val="3"/>
                <c:pt idx="0">
                  <c:v>178.4125</c:v>
                </c:pt>
                <c:pt idx="1">
                  <c:v>223.1333333333333</c:v>
                </c:pt>
                <c:pt idx="2">
                  <c:v>280.5722222222222</c:v>
                </c:pt>
              </c:numCache>
            </c:numRef>
          </c:val>
        </c:ser>
        <c:ser>
          <c:idx val="1"/>
          <c:order val="1"/>
          <c:tx>
            <c:strRef>
              <c:f>Sheet4!$A$26</c:f>
              <c:strCache>
                <c:ptCount val="1"/>
                <c:pt idx="0">
                  <c:v>Tg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Sheet4!$E$26:$G$26</c:f>
                <c:numCache>
                  <c:formatCode>General</c:formatCode>
                  <c:ptCount val="3"/>
                  <c:pt idx="0">
                    <c:v>24.87987832926467</c:v>
                  </c:pt>
                  <c:pt idx="1">
                    <c:v>34.52246193100626</c:v>
                  </c:pt>
                  <c:pt idx="2">
                    <c:v>45.88267319014955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Sheet4!$B$24:$D$24</c:f>
              <c:strCache>
                <c:ptCount val="3"/>
                <c:pt idx="0">
                  <c:v>4 Mo.</c:v>
                </c:pt>
                <c:pt idx="1">
                  <c:v>6 Mo.</c:v>
                </c:pt>
                <c:pt idx="2">
                  <c:v>8 Mo.</c:v>
                </c:pt>
              </c:strCache>
            </c:strRef>
          </c:cat>
          <c:val>
            <c:numRef>
              <c:f>Sheet4!$B$26:$D$26</c:f>
              <c:numCache>
                <c:formatCode>General</c:formatCode>
                <c:ptCount val="3"/>
                <c:pt idx="0">
                  <c:v>173.0222222222222</c:v>
                </c:pt>
                <c:pt idx="1">
                  <c:v>205.3733333333333</c:v>
                </c:pt>
                <c:pt idx="2">
                  <c:v>257.6083333333334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5220872"/>
        <c:axId val="-2119724536"/>
      </c:barChart>
      <c:catAx>
        <c:axId val="2125220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9724536"/>
        <c:crosses val="autoZero"/>
        <c:auto val="1"/>
        <c:lblAlgn val="ctr"/>
        <c:lblOffset val="100"/>
        <c:noMultiLvlLbl val="0"/>
      </c:catAx>
      <c:valAx>
        <c:axId val="-2119724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</a:t>
                </a:r>
                <a:r>
                  <a:rPr lang="en-US" baseline="0"/>
                  <a:t> to fall (s)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5220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 i="1" dirty="0"/>
              <a:t>ITPR1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'qPCR - calc'!$T$24:$V$24</c:f>
                <c:numCache>
                  <c:formatCode>General</c:formatCode>
                  <c:ptCount val="3"/>
                  <c:pt idx="0">
                    <c:v>0.119623236093183</c:v>
                  </c:pt>
                  <c:pt idx="1">
                    <c:v>0.446148753644965</c:v>
                  </c:pt>
                  <c:pt idx="2">
                    <c:v>0.982489139739703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'qPCR - calc'!$T$22:$V$22</c:f>
              <c:strCache>
                <c:ptCount val="3"/>
                <c:pt idx="0">
                  <c:v>ASO 178</c:v>
                </c:pt>
                <c:pt idx="1">
                  <c:v>ASO 195</c:v>
                </c:pt>
                <c:pt idx="2">
                  <c:v>Saline</c:v>
                </c:pt>
              </c:strCache>
            </c:strRef>
          </c:cat>
          <c:val>
            <c:numRef>
              <c:f>'qPCR - calc'!$T$23:$V$23</c:f>
              <c:numCache>
                <c:formatCode>General</c:formatCode>
                <c:ptCount val="3"/>
                <c:pt idx="0">
                  <c:v>0.334256843621237</c:v>
                </c:pt>
                <c:pt idx="1">
                  <c:v>1.053542332486162</c:v>
                </c:pt>
                <c:pt idx="2">
                  <c:v>3.2896686134615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5441320"/>
        <c:axId val="-2119424920"/>
      </c:barChart>
      <c:catAx>
        <c:axId val="212544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119424920"/>
        <c:crosses val="autoZero"/>
        <c:auto val="1"/>
        <c:lblAlgn val="ctr"/>
        <c:lblOffset val="100"/>
        <c:noMultiLvlLbl val="0"/>
      </c:catAx>
      <c:valAx>
        <c:axId val="-2119424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 sz="1400" i="1"/>
                </a:pPr>
                <a:r>
                  <a:rPr lang="en-US" sz="1400" i="1" dirty="0" smtClean="0"/>
                  <a:t>Itpr1 / Actin</a:t>
                </a:r>
                <a:endParaRPr lang="en-US" sz="1400" i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2125441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 i="1" dirty="0" smtClean="0"/>
              <a:t>mAtxn2</a:t>
            </a:r>
            <a:endParaRPr lang="en-US" i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'qPCR - calc'!$F$24:$H$24</c:f>
                <c:numCache>
                  <c:formatCode>General</c:formatCode>
                  <c:ptCount val="3"/>
                  <c:pt idx="0">
                    <c:v>0.0933505476053689</c:v>
                  </c:pt>
                  <c:pt idx="1">
                    <c:v>0.0686666793848295</c:v>
                  </c:pt>
                  <c:pt idx="2">
                    <c:v>0.125538349933475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'qPCR - calc'!$F$22:$H$22</c:f>
              <c:strCache>
                <c:ptCount val="3"/>
                <c:pt idx="0">
                  <c:v>ASO 178</c:v>
                </c:pt>
                <c:pt idx="1">
                  <c:v>ASO 195</c:v>
                </c:pt>
                <c:pt idx="2">
                  <c:v>Saline</c:v>
                </c:pt>
              </c:strCache>
            </c:strRef>
          </c:cat>
          <c:val>
            <c:numRef>
              <c:f>'qPCR - calc'!$F$23:$H$23</c:f>
              <c:numCache>
                <c:formatCode>General</c:formatCode>
                <c:ptCount val="3"/>
                <c:pt idx="0">
                  <c:v>0.986361492959879</c:v>
                </c:pt>
                <c:pt idx="1">
                  <c:v>0.944200003871898</c:v>
                </c:pt>
                <c:pt idx="2">
                  <c:v>1.042146823891232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8925976"/>
        <c:axId val="2147241656"/>
      </c:barChart>
      <c:catAx>
        <c:axId val="-2118925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2147241656"/>
        <c:crosses val="autoZero"/>
        <c:auto val="1"/>
        <c:lblAlgn val="ctr"/>
        <c:lblOffset val="100"/>
        <c:noMultiLvlLbl val="0"/>
      </c:catAx>
      <c:valAx>
        <c:axId val="2147241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 sz="1400" i="1"/>
                </a:pPr>
                <a:r>
                  <a:rPr lang="en-US" sz="1400" i="1" dirty="0" smtClean="0"/>
                  <a:t>mAtxn2 / Actin</a:t>
                </a:r>
                <a:endParaRPr lang="en-US" sz="1400" i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118925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 i="1" dirty="0"/>
              <a:t>Iba1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'qPCR - calc'!$M$24:$O$24</c:f>
                <c:numCache>
                  <c:formatCode>General</c:formatCode>
                  <c:ptCount val="3"/>
                  <c:pt idx="0">
                    <c:v>0.237022013972809</c:v>
                  </c:pt>
                  <c:pt idx="1">
                    <c:v>0.409219188716434</c:v>
                  </c:pt>
                  <c:pt idx="2">
                    <c:v>0.116452405181521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'qPCR - calc'!$M$22:$O$22</c:f>
              <c:strCache>
                <c:ptCount val="3"/>
                <c:pt idx="0">
                  <c:v>ASO 178</c:v>
                </c:pt>
                <c:pt idx="1">
                  <c:v>ASO 195</c:v>
                </c:pt>
                <c:pt idx="2">
                  <c:v>Saline</c:v>
                </c:pt>
              </c:strCache>
            </c:strRef>
          </c:cat>
          <c:val>
            <c:numRef>
              <c:f>'qPCR - calc'!$M$23:$O$23</c:f>
              <c:numCache>
                <c:formatCode>General</c:formatCode>
                <c:ptCount val="3"/>
                <c:pt idx="0">
                  <c:v>0.791499292521405</c:v>
                </c:pt>
                <c:pt idx="1">
                  <c:v>1.793374100460647</c:v>
                </c:pt>
                <c:pt idx="2">
                  <c:v>0.585668736480654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9651928"/>
        <c:axId val="2141337144"/>
      </c:barChart>
      <c:catAx>
        <c:axId val="-2119651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2141337144"/>
        <c:crosses val="autoZero"/>
        <c:auto val="1"/>
        <c:lblAlgn val="ctr"/>
        <c:lblOffset val="100"/>
        <c:noMultiLvlLbl val="0"/>
      </c:catAx>
      <c:valAx>
        <c:axId val="2141337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 sz="1400" i="1"/>
                </a:pPr>
                <a:r>
                  <a:rPr lang="en-US" sz="1400" i="1" dirty="0" smtClean="0"/>
                  <a:t>Iba1 / Actin</a:t>
                </a:r>
                <a:endParaRPr lang="en-US" sz="1400" i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119651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All Mice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</c:dPt>
          <c:errBars>
            <c:errBarType val="plus"/>
            <c:errValType val="cust"/>
            <c:noEndCap val="0"/>
            <c:plus>
              <c:numRef>
                <c:f>'Mice Used'!$I$5:$J$5</c:f>
                <c:numCache>
                  <c:formatCode>General</c:formatCode>
                  <c:ptCount val="2"/>
                  <c:pt idx="0">
                    <c:v>2.118274748961514</c:v>
                  </c:pt>
                  <c:pt idx="1">
                    <c:v>2.727555762869108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'Mice Used'!$I$3:$J$3</c:f>
              <c:strCache>
                <c:ptCount val="2"/>
                <c:pt idx="0">
                  <c:v>Tg</c:v>
                </c:pt>
                <c:pt idx="1">
                  <c:v>Wt</c:v>
                </c:pt>
              </c:strCache>
            </c:strRef>
          </c:cat>
          <c:val>
            <c:numRef>
              <c:f>'Mice Used'!$I$4:$J$4</c:f>
              <c:numCache>
                <c:formatCode>General</c:formatCode>
                <c:ptCount val="2"/>
                <c:pt idx="0">
                  <c:v>18.13571428571428</c:v>
                </c:pt>
                <c:pt idx="1">
                  <c:v>24.74285714285714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8591224"/>
        <c:axId val="-2118392792"/>
      </c:barChart>
      <c:catAx>
        <c:axId val="-211859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8392792"/>
        <c:crosses val="autoZero"/>
        <c:auto val="1"/>
        <c:lblAlgn val="ctr"/>
        <c:lblOffset val="100"/>
        <c:noMultiLvlLbl val="0"/>
      </c:catAx>
      <c:valAx>
        <c:axId val="-2118392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Weight (g)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8591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Male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</c:dPt>
          <c:errBars>
            <c:errBarType val="plus"/>
            <c:errValType val="cust"/>
            <c:noEndCap val="0"/>
            <c:plus>
              <c:numRef>
                <c:f>'Mice Used'!$I$9:$J$9</c:f>
                <c:numCache>
                  <c:formatCode>General</c:formatCode>
                  <c:ptCount val="2"/>
                  <c:pt idx="0">
                    <c:v>2.53893490979787</c:v>
                  </c:pt>
                  <c:pt idx="1">
                    <c:v>2.853569193634025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'Mice Used'!$I$7:$J$7</c:f>
              <c:strCache>
                <c:ptCount val="2"/>
                <c:pt idx="0">
                  <c:v>Tg - M</c:v>
                </c:pt>
                <c:pt idx="1">
                  <c:v>Wt - M</c:v>
                </c:pt>
              </c:strCache>
            </c:strRef>
          </c:cat>
          <c:val>
            <c:numRef>
              <c:f>'Mice Used'!$I$8:$J$8</c:f>
              <c:numCache>
                <c:formatCode>General</c:formatCode>
                <c:ptCount val="2"/>
                <c:pt idx="0">
                  <c:v>18.45714285714286</c:v>
                </c:pt>
                <c:pt idx="1">
                  <c:v>26.34285714285715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9743144"/>
        <c:axId val="-2119066488"/>
      </c:barChart>
      <c:catAx>
        <c:axId val="-2119743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9066488"/>
        <c:crosses val="autoZero"/>
        <c:auto val="1"/>
        <c:lblAlgn val="ctr"/>
        <c:lblOffset val="100"/>
        <c:noMultiLvlLbl val="0"/>
      </c:catAx>
      <c:valAx>
        <c:axId val="-2119066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Weight (g)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9743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Female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</c:dPt>
          <c:errBars>
            <c:errBarType val="plus"/>
            <c:errValType val="cust"/>
            <c:noEndCap val="0"/>
            <c:plus>
              <c:numRef>
                <c:f>'Mice Used'!$I$13:$J$13</c:f>
                <c:numCache>
                  <c:formatCode>General</c:formatCode>
                  <c:ptCount val="2"/>
                  <c:pt idx="0">
                    <c:v>1.742056802966513</c:v>
                  </c:pt>
                  <c:pt idx="1">
                    <c:v>1.415223354406343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'Mice Used'!$I$11:$J$11</c:f>
              <c:strCache>
                <c:ptCount val="2"/>
                <c:pt idx="0">
                  <c:v>Tg - F</c:v>
                </c:pt>
                <c:pt idx="1">
                  <c:v>Wt - F</c:v>
                </c:pt>
              </c:strCache>
            </c:strRef>
          </c:cat>
          <c:val>
            <c:numRef>
              <c:f>'Mice Used'!$I$12:$J$12</c:f>
              <c:numCache>
                <c:formatCode>General</c:formatCode>
                <c:ptCount val="2"/>
                <c:pt idx="0">
                  <c:v>17.81428571428572</c:v>
                </c:pt>
                <c:pt idx="1">
                  <c:v>23.14285714285715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8572920"/>
        <c:axId val="-2118342152"/>
      </c:barChart>
      <c:catAx>
        <c:axId val="-2118572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8342152"/>
        <c:crosses val="autoZero"/>
        <c:auto val="1"/>
        <c:lblAlgn val="ctr"/>
        <c:lblOffset val="100"/>
        <c:noMultiLvlLbl val="0"/>
      </c:catAx>
      <c:valAx>
        <c:axId val="-2118342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Weight (g)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8572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0.3871</cdr:x>
      <cdr:y>0.18219</cdr:y>
    </cdr:from>
    <cdr:to>
      <cdr:x>0.83871</cdr:x>
      <cdr:y>0.18219</cdr:y>
    </cdr:to>
    <cdr:cxnSp macro="">
      <cdr:nvCxnSpPr>
        <cdr:cNvPr id="2" name="Straight Connector 1"/>
        <cdr:cNvCxnSpPr/>
      </cdr:nvCxnSpPr>
      <cdr:spPr>
        <a:xfrm xmlns:a="http://schemas.openxmlformats.org/drawingml/2006/main">
          <a:off x="914400" y="609600"/>
          <a:ext cx="1066800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0.32661</cdr:x>
      <cdr:y>0.11008</cdr:y>
    </cdr:from>
    <cdr:to>
      <cdr:x>0.90726</cdr:x>
      <cdr:y>0.19286</cdr:y>
    </cdr:to>
    <cdr:sp macro="" textlink="">
      <cdr:nvSpPr>
        <cdr:cNvPr id="3" name="TextBox 7"/>
        <cdr:cNvSpPr txBox="1"/>
      </cdr:nvSpPr>
      <cdr:spPr>
        <a:xfrm xmlns:a="http://schemas.openxmlformats.org/drawingml/2006/main">
          <a:off x="771525" y="368300"/>
          <a:ext cx="1371600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 smtClean="0"/>
            <a:t>P&lt;0.001 for both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0.59543</cdr:x>
      <cdr:y>0.19358</cdr:y>
    </cdr:from>
    <cdr:to>
      <cdr:x>0.83602</cdr:x>
      <cdr:y>0.19453</cdr:y>
    </cdr:to>
    <cdr:cxnSp macro="">
      <cdr:nvCxnSpPr>
        <cdr:cNvPr id="7" name="Straight Connector 6"/>
        <cdr:cNvCxnSpPr/>
      </cdr:nvCxnSpPr>
      <cdr:spPr>
        <a:xfrm xmlns:a="http://schemas.openxmlformats.org/drawingml/2006/main">
          <a:off x="1406525" y="647700"/>
          <a:ext cx="568325" cy="3175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0.57785</cdr:x>
      <cdr:y>0.2</cdr:y>
    </cdr:from>
    <cdr:to>
      <cdr:x>0.85941</cdr:x>
      <cdr:y>0.20071</cdr:y>
    </cdr:to>
    <cdr:cxnSp macro="">
      <cdr:nvCxnSpPr>
        <cdr:cNvPr id="2" name="Straight Connector 1"/>
        <cdr:cNvCxnSpPr/>
      </cdr:nvCxnSpPr>
      <cdr:spPr>
        <a:xfrm xmlns:a="http://schemas.openxmlformats.org/drawingml/2006/main" flipV="1">
          <a:off x="1371600" y="685800"/>
          <a:ext cx="668314" cy="2435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0.57785</cdr:x>
      <cdr:y>0.13333</cdr:y>
    </cdr:from>
    <cdr:to>
      <cdr:x>0.91057</cdr:x>
      <cdr:y>0.21411</cdr:y>
    </cdr:to>
    <cdr:sp macro="" textlink="">
      <cdr:nvSpPr>
        <cdr:cNvPr id="3" name="TextBox 7"/>
        <cdr:cNvSpPr txBox="1"/>
      </cdr:nvSpPr>
      <cdr:spPr>
        <a:xfrm xmlns:a="http://schemas.openxmlformats.org/drawingml/2006/main">
          <a:off x="1371600" y="457200"/>
          <a:ext cx="78974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 smtClean="0"/>
            <a:t>P&lt;0.001</a:t>
          </a:r>
          <a:endParaRPr lang="en-US" sz="12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0.36566</cdr:x>
      <cdr:y>0.17677</cdr:y>
    </cdr:from>
    <cdr:to>
      <cdr:x>0.76162</cdr:x>
      <cdr:y>0.17677</cdr:y>
    </cdr:to>
    <cdr:cxnSp macro="">
      <cdr:nvCxnSpPr>
        <cdr:cNvPr id="2" name="Straight Connector 1"/>
        <cdr:cNvCxnSpPr/>
      </cdr:nvCxnSpPr>
      <cdr:spPr>
        <a:xfrm xmlns:a="http://schemas.openxmlformats.org/drawingml/2006/main">
          <a:off x="1671782" y="484909"/>
          <a:ext cx="1810327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D6D07-7669-4A85-9BF7-7457890BFDDD}" type="datetimeFigureOut">
              <a:rPr lang="en-US" smtClean="0"/>
              <a:t>2/18/15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3E828-9F96-4F7F-A656-7F52AB46C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22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0248-E467-45B6-A38D-5E346C9B2B2A}" type="datetimeFigureOut">
              <a:rPr lang="en-US" smtClean="0"/>
              <a:t>2/18/15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D0CC-69E5-4924-B106-29E4630F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7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0248-E467-45B6-A38D-5E346C9B2B2A}" type="datetimeFigureOut">
              <a:rPr lang="en-US" smtClean="0"/>
              <a:t>2/18/15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D0CC-69E5-4924-B106-29E4630F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05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0248-E467-45B6-A38D-5E346C9B2B2A}" type="datetimeFigureOut">
              <a:rPr lang="en-US" smtClean="0"/>
              <a:t>2/18/15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D0CC-69E5-4924-B106-29E4630F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33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0248-E467-45B6-A38D-5E346C9B2B2A}" type="datetimeFigureOut">
              <a:rPr lang="en-US" smtClean="0"/>
              <a:t>2/18/15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D0CC-69E5-4924-B106-29E4630F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0248-E467-45B6-A38D-5E346C9B2B2A}" type="datetimeFigureOut">
              <a:rPr lang="en-US" smtClean="0"/>
              <a:t>2/18/15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D0CC-69E5-4924-B106-29E4630F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8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0248-E467-45B6-A38D-5E346C9B2B2A}" type="datetimeFigureOut">
              <a:rPr lang="en-US" smtClean="0"/>
              <a:t>2/18/15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D0CC-69E5-4924-B106-29E4630F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48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0248-E467-45B6-A38D-5E346C9B2B2A}" type="datetimeFigureOut">
              <a:rPr lang="en-US" smtClean="0"/>
              <a:t>2/18/15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D0CC-69E5-4924-B106-29E4630F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34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0248-E467-45B6-A38D-5E346C9B2B2A}" type="datetimeFigureOut">
              <a:rPr lang="en-US" smtClean="0"/>
              <a:t>2/18/15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D0CC-69E5-4924-B106-29E4630F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03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0248-E467-45B6-A38D-5E346C9B2B2A}" type="datetimeFigureOut">
              <a:rPr lang="en-US" smtClean="0"/>
              <a:t>2/18/15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D0CC-69E5-4924-B106-29E4630F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316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0248-E467-45B6-A38D-5E346C9B2B2A}" type="datetimeFigureOut">
              <a:rPr lang="en-US" smtClean="0"/>
              <a:t>2/18/15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D0CC-69E5-4924-B106-29E4630F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977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0248-E467-45B6-A38D-5E346C9B2B2A}" type="datetimeFigureOut">
              <a:rPr lang="en-US" smtClean="0"/>
              <a:t>2/18/15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D0CC-69E5-4924-B106-29E4630F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90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A0248-E467-45B6-A38D-5E346C9B2B2A}" type="datetimeFigureOut">
              <a:rPr lang="en-US" smtClean="0"/>
              <a:t>2/18/15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FD0CC-69E5-4924-B106-29E4630F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379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4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0.xml"/><Relationship Id="rId3" Type="http://schemas.openxmlformats.org/officeDocument/2006/relationships/chart" Target="../charts/char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2.xml"/><Relationship Id="rId3" Type="http://schemas.openxmlformats.org/officeDocument/2006/relationships/chart" Target="../charts/char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4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Q58 Rotarod Trials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2/13/15</a:t>
            </a:r>
          </a:p>
          <a:p>
            <a:endParaRPr lang="en-US" dirty="0"/>
          </a:p>
          <a:p>
            <a:r>
              <a:rPr lang="en-US" dirty="0" smtClean="0"/>
              <a:t>- Matthew Schneider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534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Q72 BAC Mice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Tested to verify rotarod phenotype with new protocol and different mouse background</a:t>
            </a:r>
          </a:p>
          <a:p>
            <a:r>
              <a:rPr lang="en-US" dirty="0" smtClean="0"/>
              <a:t>28 </a:t>
            </a:r>
            <a:r>
              <a:rPr lang="en-US" dirty="0"/>
              <a:t>Mice – 14 </a:t>
            </a:r>
            <a:r>
              <a:rPr lang="en-US" dirty="0" err="1"/>
              <a:t>Wt</a:t>
            </a:r>
            <a:r>
              <a:rPr lang="en-US" dirty="0"/>
              <a:t> and 14 </a:t>
            </a:r>
            <a:r>
              <a:rPr lang="en-US" dirty="0" err="1"/>
              <a:t>Tg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7 males and 7 females for each genotype</a:t>
            </a:r>
          </a:p>
          <a:p>
            <a:r>
              <a:rPr lang="en-US" dirty="0"/>
              <a:t>Tested at 4 months, 6 months, and 8 months </a:t>
            </a:r>
          </a:p>
          <a:p>
            <a:pPr lvl="1"/>
            <a:r>
              <a:rPr lang="en-US" dirty="0"/>
              <a:t>5 day rotarod protocol</a:t>
            </a:r>
          </a:p>
          <a:p>
            <a:pPr lvl="2"/>
            <a:r>
              <a:rPr lang="en-US" dirty="0"/>
              <a:t>Monday – mice are handled</a:t>
            </a:r>
          </a:p>
          <a:p>
            <a:pPr lvl="2"/>
            <a:r>
              <a:rPr lang="en-US" dirty="0"/>
              <a:t>Tuesday – training day</a:t>
            </a:r>
          </a:p>
          <a:p>
            <a:pPr lvl="2"/>
            <a:r>
              <a:rPr lang="en-US" dirty="0"/>
              <a:t>Wednesday, Thursday, Friday – Accelerating rotarod from 0 to 40 rpm in 360 seconds; 3 trials each day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943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Q72 BAC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09939"/>
          </a:xfrm>
        </p:spPr>
        <p:txBody>
          <a:bodyPr/>
          <a:lstStyle/>
          <a:p>
            <a:r>
              <a:rPr lang="en-US" dirty="0" smtClean="0"/>
              <a:t>Significant weight differences between </a:t>
            </a:r>
            <a:r>
              <a:rPr lang="en-US" dirty="0" err="1" smtClean="0"/>
              <a:t>Wt</a:t>
            </a:r>
            <a:r>
              <a:rPr lang="en-US" dirty="0" smtClean="0"/>
              <a:t> and </a:t>
            </a:r>
            <a:r>
              <a:rPr lang="en-US" dirty="0" err="1" smtClean="0"/>
              <a:t>Tg</a:t>
            </a:r>
            <a:r>
              <a:rPr lang="en-US" dirty="0" smtClean="0"/>
              <a:t> Mice</a:t>
            </a:r>
          </a:p>
          <a:p>
            <a:r>
              <a:rPr lang="en-US" dirty="0" err="1" smtClean="0"/>
              <a:t>Tg</a:t>
            </a:r>
            <a:r>
              <a:rPr lang="en-US" dirty="0" smtClean="0"/>
              <a:t> mice were visibly more active (‘bouncy’) 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9952101"/>
              </p:ext>
            </p:extLst>
          </p:nvPr>
        </p:nvGraphicFramePr>
        <p:xfrm>
          <a:off x="4174427" y="2970501"/>
          <a:ext cx="3731899" cy="220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32573"/>
              </p:ext>
            </p:extLst>
          </p:nvPr>
        </p:nvGraphicFramePr>
        <p:xfrm>
          <a:off x="8903855" y="4957891"/>
          <a:ext cx="3103824" cy="1900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5939221"/>
              </p:ext>
            </p:extLst>
          </p:nvPr>
        </p:nvGraphicFramePr>
        <p:xfrm>
          <a:off x="136238" y="4793673"/>
          <a:ext cx="3031836" cy="1873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501745" y="5384676"/>
            <a:ext cx="249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62545" y="5200010"/>
            <a:ext cx="249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71309" y="3237345"/>
            <a:ext cx="249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076872" y="5606287"/>
            <a:ext cx="109912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339272" y="5417003"/>
            <a:ext cx="109912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430982" y="3528291"/>
            <a:ext cx="16163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996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2958479"/>
              </p:ext>
            </p:extLst>
          </p:nvPr>
        </p:nvGraphicFramePr>
        <p:xfrm>
          <a:off x="1233054" y="213129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3716562"/>
              </p:ext>
            </p:extLst>
          </p:nvPr>
        </p:nvGraphicFramePr>
        <p:xfrm>
          <a:off x="6664036" y="210358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2817091" y="2660073"/>
            <a:ext cx="181032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97563" y="2387599"/>
            <a:ext cx="249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67091" y="2387599"/>
            <a:ext cx="249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Rotarod Performance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697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507711"/>
              </p:ext>
            </p:extLst>
          </p:nvPr>
        </p:nvGraphicFramePr>
        <p:xfrm>
          <a:off x="838200" y="2484382"/>
          <a:ext cx="4564743" cy="2723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2493817" y="3022599"/>
            <a:ext cx="182268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80470" y="2837933"/>
            <a:ext cx="249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/>
          </p:nvPr>
        </p:nvGraphicFramePr>
        <p:xfrm>
          <a:off x="5902036" y="2964873"/>
          <a:ext cx="5612721" cy="3614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80987" y="407095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Rotarod Performance Results Cont.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087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Q58 Rotarod Trials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Received the Q58 mice in an FVB background from the </a:t>
            </a:r>
            <a:r>
              <a:rPr lang="en-US" dirty="0" err="1" smtClean="0"/>
              <a:t>Bezprozvanny</a:t>
            </a:r>
            <a:r>
              <a:rPr lang="en-US" dirty="0" smtClean="0"/>
              <a:t> lab last year</a:t>
            </a:r>
          </a:p>
          <a:p>
            <a:r>
              <a:rPr lang="en-US" dirty="0" smtClean="0"/>
              <a:t>Bred mice for a rotarod group to verify motor phenotype in our hands</a:t>
            </a:r>
          </a:p>
          <a:p>
            <a:pPr lvl="1"/>
            <a:r>
              <a:rPr lang="en-US" dirty="0" smtClean="0"/>
              <a:t>We had not previously seen a rotarod phenotype in this particular background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370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322"/>
          </a:xfrm>
        </p:spPr>
        <p:txBody>
          <a:bodyPr/>
          <a:lstStyle/>
          <a:p>
            <a:pPr algn="ctr"/>
            <a:r>
              <a:rPr lang="en-US" dirty="0" smtClean="0"/>
              <a:t>Q58 Rotarod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6448"/>
            <a:ext cx="10515600" cy="5020515"/>
          </a:xfrm>
        </p:spPr>
        <p:txBody>
          <a:bodyPr/>
          <a:lstStyle/>
          <a:p>
            <a:r>
              <a:rPr lang="en-US" dirty="0" smtClean="0"/>
              <a:t>28 Mice – 14 </a:t>
            </a:r>
            <a:r>
              <a:rPr lang="en-US" dirty="0" err="1" smtClean="0"/>
              <a:t>Wt</a:t>
            </a:r>
            <a:r>
              <a:rPr lang="en-US" dirty="0" smtClean="0"/>
              <a:t> and 14 </a:t>
            </a:r>
            <a:r>
              <a:rPr lang="en-US" dirty="0" err="1" smtClean="0"/>
              <a:t>Tg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7 males and 7 females for each genotype</a:t>
            </a:r>
          </a:p>
          <a:p>
            <a:r>
              <a:rPr lang="en-US" dirty="0" smtClean="0"/>
              <a:t>Tested at 4 months, 6 months, and 8 months </a:t>
            </a:r>
          </a:p>
          <a:p>
            <a:pPr lvl="1"/>
            <a:r>
              <a:rPr lang="en-US" dirty="0" smtClean="0"/>
              <a:t>5 day rotarod protocol</a:t>
            </a:r>
          </a:p>
          <a:p>
            <a:pPr lvl="2"/>
            <a:r>
              <a:rPr lang="en-US" dirty="0" smtClean="0"/>
              <a:t>Monday – mice are handled</a:t>
            </a:r>
          </a:p>
          <a:p>
            <a:pPr lvl="2"/>
            <a:r>
              <a:rPr lang="en-US" dirty="0" smtClean="0"/>
              <a:t>Tuesday – training day</a:t>
            </a:r>
          </a:p>
          <a:p>
            <a:pPr lvl="2"/>
            <a:r>
              <a:rPr lang="en-US" dirty="0" smtClean="0"/>
              <a:t>Wednesday, Thursday, Friday – Accelerating rotarod from 0 to 40 rpm in 360 seconds; 3 trials each day</a:t>
            </a:r>
          </a:p>
          <a:p>
            <a:r>
              <a:rPr lang="en-US" dirty="0" smtClean="0"/>
              <a:t>No weight differences between </a:t>
            </a:r>
            <a:r>
              <a:rPr lang="en-US" dirty="0" err="1" smtClean="0"/>
              <a:t>Tg</a:t>
            </a:r>
            <a:r>
              <a:rPr lang="en-US" dirty="0" smtClean="0"/>
              <a:t> and </a:t>
            </a:r>
            <a:r>
              <a:rPr lang="en-US" dirty="0" err="1" smtClean="0"/>
              <a:t>Wt</a:t>
            </a:r>
            <a:r>
              <a:rPr lang="en-US" dirty="0" smtClean="0"/>
              <a:t> mice at any of the time points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93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Q58 Rotarod Results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1417214"/>
              </p:ext>
            </p:extLst>
          </p:nvPr>
        </p:nvGraphicFramePr>
        <p:xfrm>
          <a:off x="0" y="3914776"/>
          <a:ext cx="4486955" cy="2757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2609564"/>
              </p:ext>
            </p:extLst>
          </p:nvPr>
        </p:nvGraphicFramePr>
        <p:xfrm>
          <a:off x="3882389" y="1414463"/>
          <a:ext cx="4375786" cy="2843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9639992"/>
              </p:ext>
            </p:extLst>
          </p:nvPr>
        </p:nvGraphicFramePr>
        <p:xfrm>
          <a:off x="7410450" y="397192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8482" y="4854388"/>
            <a:ext cx="15598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Data presented using SEM for error bars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35692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4413"/>
            <a:ext cx="10551459" cy="105694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Comparison of the rotarod performance of </a:t>
            </a:r>
            <a:r>
              <a:rPr lang="en-US" dirty="0"/>
              <a:t>Q</a:t>
            </a:r>
            <a:r>
              <a:rPr lang="en-US" dirty="0" smtClean="0"/>
              <a:t>58 </a:t>
            </a:r>
            <a:r>
              <a:rPr lang="en-US" dirty="0"/>
              <a:t>m</a:t>
            </a:r>
            <a:r>
              <a:rPr lang="en-US" dirty="0" smtClean="0"/>
              <a:t>ice </a:t>
            </a:r>
            <a:r>
              <a:rPr lang="en-US" dirty="0"/>
              <a:t>in our lab to </a:t>
            </a:r>
            <a:r>
              <a:rPr lang="en-US" dirty="0" err="1" smtClean="0"/>
              <a:t>Bezprozvanny’s</a:t>
            </a:r>
            <a:r>
              <a:rPr lang="en-US" dirty="0" smtClean="0"/>
              <a:t> </a:t>
            </a:r>
            <a:r>
              <a:rPr lang="en-US" dirty="0"/>
              <a:t>published data</a:t>
            </a:r>
          </a:p>
        </p:txBody>
      </p:sp>
      <p:pic>
        <p:nvPicPr>
          <p:cNvPr id="3" name="Picture 2" descr="An external file that holds a picture, illustration, etc.&#10;Object name is nihms136253f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6" y="1369080"/>
            <a:ext cx="3600450" cy="3295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8200" y="4318667"/>
            <a:ext cx="10191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** p &lt; 0.01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385765" y="4502826"/>
            <a:ext cx="5053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SCA2-58Q mice males bred with B6D2 Company females</a:t>
            </a:r>
          </a:p>
        </p:txBody>
      </p:sp>
      <p:pic>
        <p:nvPicPr>
          <p:cNvPr id="6" name="Picture 4" descr="An external file that holds a picture, illustration, etc.&#10;Object name is nihms407570f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5074" y="1149987"/>
            <a:ext cx="4700590" cy="3214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138863" y="4364295"/>
            <a:ext cx="50530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SCA2-58Q (N6 FVB) males bred with FVB Company females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Only females used</a:t>
            </a:r>
          </a:p>
        </p:txBody>
      </p:sp>
      <p:sp>
        <p:nvSpPr>
          <p:cNvPr id="8" name="Rectangle 7"/>
          <p:cNvSpPr/>
          <p:nvPr/>
        </p:nvSpPr>
        <p:spPr>
          <a:xfrm>
            <a:off x="2676525" y="5380672"/>
            <a:ext cx="629602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sng" dirty="0"/>
              <a:t>Rotarod Protocol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Mice are screened at 5 rpm, if they fall off before 5 minutes they aren’t used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Tested for 4 days and results analyzed from </a:t>
            </a:r>
            <a:r>
              <a:rPr lang="en-US" dirty="0"/>
              <a:t>day 4 (3 trials/day</a:t>
            </a:r>
            <a:r>
              <a:rPr lang="en-US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0 – 40 rpm in 200 seconds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427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n external file that holds a picture, illustration, etc.&#10;Object name is nihms-398096-f000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255" b="-72255"/>
          <a:stretch/>
        </p:blipFill>
        <p:spPr bwMode="auto">
          <a:xfrm>
            <a:off x="3257380" y="1971500"/>
            <a:ext cx="5381957" cy="651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38209" y="3936389"/>
            <a:ext cx="1002030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SCA2-58Q (N6+ FVB) males bred with FVB Company females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Animals were 9 months old at experiment start</a:t>
            </a:r>
          </a:p>
          <a:p>
            <a:pPr algn="ctr"/>
            <a:r>
              <a:rPr lang="en-US" b="1" u="sng" dirty="0" smtClean="0"/>
              <a:t>Rotarod Protocol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Pre-drug feeding: </a:t>
            </a:r>
            <a:r>
              <a:rPr lang="en-US" dirty="0" err="1"/>
              <a:t>b</a:t>
            </a:r>
            <a:r>
              <a:rPr lang="en-US" dirty="0" err="1" smtClean="0"/>
              <a:t>eamwalk</a:t>
            </a:r>
            <a:r>
              <a:rPr lang="en-US" dirty="0" smtClean="0"/>
              <a:t>, then rotarod, same testing as the first two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Post-drug feeding: Day 1 – </a:t>
            </a:r>
            <a:r>
              <a:rPr lang="en-US" dirty="0" err="1" smtClean="0"/>
              <a:t>beamwalk</a:t>
            </a:r>
            <a:r>
              <a:rPr lang="en-US" dirty="0" smtClean="0"/>
              <a:t> training</a:t>
            </a:r>
          </a:p>
          <a:p>
            <a:pPr lvl="4"/>
            <a:r>
              <a:rPr lang="en-US" dirty="0"/>
              <a:t> </a:t>
            </a:r>
            <a:r>
              <a:rPr lang="en-US" dirty="0" smtClean="0"/>
              <a:t>   Day 2 – </a:t>
            </a:r>
            <a:r>
              <a:rPr lang="en-US" dirty="0" err="1" smtClean="0"/>
              <a:t>beamwalk</a:t>
            </a:r>
            <a:r>
              <a:rPr lang="en-US" dirty="0" smtClean="0"/>
              <a:t> testing</a:t>
            </a:r>
            <a:endParaRPr lang="en-US" dirty="0"/>
          </a:p>
          <a:p>
            <a:pPr lvl="4"/>
            <a:r>
              <a:rPr lang="en-US" dirty="0" smtClean="0"/>
              <a:t>    Day 3-5 – Rest </a:t>
            </a:r>
            <a:endParaRPr lang="en-US" dirty="0"/>
          </a:p>
          <a:p>
            <a:pPr lvl="4"/>
            <a:r>
              <a:rPr lang="en-US" dirty="0" smtClean="0"/>
              <a:t>    Day 6 – rotarod training (3 trials/day)</a:t>
            </a:r>
          </a:p>
          <a:p>
            <a:pPr lvl="4"/>
            <a:r>
              <a:rPr lang="en-US" dirty="0"/>
              <a:t> </a:t>
            </a:r>
            <a:r>
              <a:rPr lang="en-US" dirty="0" smtClean="0"/>
              <a:t>   Day 7 – rotarod testing (3 trials/day)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38209" y="460586"/>
            <a:ext cx="10551459" cy="105694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Comparison of the rotarod performance of </a:t>
            </a:r>
            <a:r>
              <a:rPr lang="en-US" dirty="0"/>
              <a:t>Q</a:t>
            </a:r>
            <a:r>
              <a:rPr lang="en-US" dirty="0" smtClean="0"/>
              <a:t>58 </a:t>
            </a:r>
            <a:r>
              <a:rPr lang="en-US" dirty="0"/>
              <a:t>m</a:t>
            </a:r>
            <a:r>
              <a:rPr lang="en-US" dirty="0" smtClean="0"/>
              <a:t>ice </a:t>
            </a:r>
            <a:r>
              <a:rPr lang="en-US" dirty="0"/>
              <a:t>in our lab to </a:t>
            </a:r>
            <a:r>
              <a:rPr lang="en-US" dirty="0" err="1" smtClean="0"/>
              <a:t>Bezprozvanny’s</a:t>
            </a:r>
            <a:r>
              <a:rPr lang="en-US" dirty="0" smtClean="0"/>
              <a:t> </a:t>
            </a:r>
            <a:r>
              <a:rPr lang="en-US" dirty="0"/>
              <a:t>published data</a:t>
            </a:r>
          </a:p>
        </p:txBody>
      </p:sp>
    </p:spTree>
    <p:extLst>
      <p:ext uri="{BB962C8B-B14F-4D97-AF65-F5344CB8AC3E}">
        <p14:creationId xmlns:p14="http://schemas.microsoft.com/office/powerpoint/2010/main" val="3058454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526491"/>
            <a:ext cx="10515600" cy="2852737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ITPR1 ASO Work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From a pool of ASOs we received the two most promising based on in-vitro 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Injected the ASOs into mice to determine possible ITPR1 knockdown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643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/>
          </p:nvPr>
        </p:nvGraphicFramePr>
        <p:xfrm>
          <a:off x="2438400" y="1524001"/>
          <a:ext cx="2362200" cy="3345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2438400" y="304800"/>
            <a:ext cx="71213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sz="192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800" i="1" dirty="0">
                <a:solidFill>
                  <a:srgbClr val="000000"/>
                </a:solidFill>
                <a:latin typeface="Arial"/>
                <a:cs typeface="Arial"/>
              </a:rPr>
              <a:t>Itpr1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 ASOs lower </a:t>
            </a:r>
            <a:r>
              <a:rPr lang="en-US" sz="2800" i="1" dirty="0">
                <a:solidFill>
                  <a:srgbClr val="000000"/>
                </a:solidFill>
                <a:latin typeface="Arial"/>
                <a:cs typeface="Arial"/>
              </a:rPr>
              <a:t>Itpr1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 mRNA abundance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915988" y="990600"/>
            <a:ext cx="8294815" cy="1588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5029201" y="1524000"/>
          <a:ext cx="2410691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7467600" y="1524000"/>
          <a:ext cx="2373612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934254" y="5096435"/>
            <a:ext cx="425828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N=3 males and 3 females per </a:t>
            </a:r>
            <a:r>
              <a:rPr lang="en-US" b="1" dirty="0" smtClean="0"/>
              <a:t>treatment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A</a:t>
            </a:r>
            <a:r>
              <a:rPr lang="en-US" b="1" dirty="0" smtClean="0"/>
              <a:t>ll </a:t>
            </a:r>
            <a:r>
              <a:rPr lang="en-US" b="1" dirty="0" err="1"/>
              <a:t>wildtype</a:t>
            </a:r>
            <a:r>
              <a:rPr lang="en-US" b="1" dirty="0"/>
              <a:t> </a:t>
            </a:r>
            <a:r>
              <a:rPr lang="en-US" b="1" dirty="0" smtClean="0"/>
              <a:t>mice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Mice were 5 months old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250 </a:t>
            </a:r>
            <a:r>
              <a:rPr lang="en-US" b="1" dirty="0">
                <a:latin typeface="Symbol" charset="2"/>
                <a:cs typeface="Symbol" charset="2"/>
              </a:rPr>
              <a:t>m</a:t>
            </a:r>
            <a:r>
              <a:rPr lang="en-US" b="1" dirty="0"/>
              <a:t>g ASO treated for 7 days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 smtClean="0"/>
              <a:t>qPCR</a:t>
            </a:r>
            <a:r>
              <a:rPr lang="en-US" b="1" dirty="0" smtClean="0"/>
              <a:t> results shown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5880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Q72 BAC Mouse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Rotarod Behavioral Testing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31270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3">
    <a:dk1>
      <a:sysClr val="windowText" lastClr="000000"/>
    </a:dk1>
    <a:lt1>
      <a:srgbClr val="000000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돋움"/>
      <a:font script="Hans" typeface="华文新魏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돋움"/>
      <a:font script="Hans" typeface="华文新魏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3">
    <a:dk1>
      <a:sysClr val="windowText" lastClr="000000"/>
    </a:dk1>
    <a:lt1>
      <a:srgbClr val="000000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돋움"/>
      <a:font script="Hans" typeface="华文新魏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돋움"/>
      <a:font script="Hans" typeface="华文新魏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3">
    <a:dk1>
      <a:sysClr val="windowText" lastClr="000000"/>
    </a:dk1>
    <a:lt1>
      <a:srgbClr val="000000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돋움"/>
      <a:font script="Hans" typeface="华文新魏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돋움"/>
      <a:font script="Hans" typeface="华文新魏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2333</TotalTime>
  <Words>602</Words>
  <Application>Microsoft Macintosh PowerPoint</Application>
  <PresentationFormat>Custom</PresentationFormat>
  <Paragraphs>99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Q58 Rotarod Trials</vt:lpstr>
      <vt:lpstr>Q58 Rotarod Trials</vt:lpstr>
      <vt:lpstr>Q58 Rotarod Protocol</vt:lpstr>
      <vt:lpstr>Q58 Rotarod Results</vt:lpstr>
      <vt:lpstr>Comparison of the rotarod performance of Q58 mice in our lab to Bezprozvanny’s published data</vt:lpstr>
      <vt:lpstr>Comparison of the rotarod performance of Q58 mice in our lab to Bezprozvanny’s published data</vt:lpstr>
      <vt:lpstr>      ITPR1 ASO Work </vt:lpstr>
      <vt:lpstr>PowerPoint Presentation</vt:lpstr>
      <vt:lpstr>Q72 BAC Mouse</vt:lpstr>
      <vt:lpstr>Q72 BAC Mice</vt:lpstr>
      <vt:lpstr>Q72 BAC Differences</vt:lpstr>
      <vt:lpstr>Rotarod Performance Results</vt:lpstr>
      <vt:lpstr>Rotarod Performance Results Cont.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Daniel Scoles</cp:lastModifiedBy>
  <cp:revision>32</cp:revision>
  <cp:lastPrinted>2015-01-15T23:46:21Z</cp:lastPrinted>
  <dcterms:created xsi:type="dcterms:W3CDTF">2015-01-13T21:22:18Z</dcterms:created>
  <dcterms:modified xsi:type="dcterms:W3CDTF">2015-02-18T22:35:32Z</dcterms:modified>
</cp:coreProperties>
</file>