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0" r:id="rId2"/>
    <p:sldId id="261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4" autoAdjust="0"/>
    <p:restoredTop sz="94660"/>
  </p:normalViewPr>
  <p:slideViewPr>
    <p:cSldViewPr snapToGrid="0">
      <p:cViewPr varScale="1">
        <p:scale>
          <a:sx n="87" d="100"/>
          <a:sy n="87" d="100"/>
        </p:scale>
        <p:origin x="-35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ulst\Matt%20Schneider\Data\ITPR1%20-%20from%20Ilya\2%20-%20Pilot,%20Oct.%202014\ITPR1%20-%20Oct%202014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4" Type="http://schemas.microsoft.com/office/2011/relationships/chartColorStyle" Target="colors2.xml"/><Relationship Id="rId1" Type="http://schemas.openxmlformats.org/officeDocument/2006/relationships/oleObject" Target="file:///\\fs\Pulst\Matt%20Schneider\Data\ITPR1%20-%20from%20Ilya\2%20-%20Pilot,%20Oct.%202014\ITPR1%20-%20Oct%202014.xlsx" TargetMode="External"/><Relationship Id="rId2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ulst\Matt%20Schneider\Data\ITPR1%20-%20from%20Ilya\2%20-%20Pilot,%20Oct.%202014\ITPR1%20-%20Oct%202014.xlsx" TargetMode="External"/><Relationship Id="rId2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1" dirty="0" smtClean="0"/>
              <a:t>Atxn2</a:t>
            </a:r>
            <a:endParaRPr lang="en-US" sz="1600" b="1" i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'qPCR - calc'!$F$24:$H$24</c:f>
                <c:numCache>
                  <c:formatCode>General</c:formatCode>
                  <c:ptCount val="3"/>
                  <c:pt idx="0">
                    <c:v>0.0933505476053689</c:v>
                  </c:pt>
                  <c:pt idx="1">
                    <c:v>0.0686666793848295</c:v>
                  </c:pt>
                  <c:pt idx="2">
                    <c:v>0.125538349933475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'qPCR - calc'!$F$22:$H$22</c:f>
              <c:strCache>
                <c:ptCount val="3"/>
                <c:pt idx="0">
                  <c:v>ASO 178</c:v>
                </c:pt>
                <c:pt idx="1">
                  <c:v>ASO 195</c:v>
                </c:pt>
                <c:pt idx="2">
                  <c:v>Saline</c:v>
                </c:pt>
              </c:strCache>
            </c:strRef>
          </c:cat>
          <c:val>
            <c:numRef>
              <c:f>'qPCR - calc'!$F$23:$H$23</c:f>
              <c:numCache>
                <c:formatCode>General</c:formatCode>
                <c:ptCount val="3"/>
                <c:pt idx="0">
                  <c:v>0.986361492959879</c:v>
                </c:pt>
                <c:pt idx="1">
                  <c:v>0.944200003871898</c:v>
                </c:pt>
                <c:pt idx="2">
                  <c:v>1.042146823891232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6315912"/>
        <c:axId val="2126319352"/>
      </c:barChart>
      <c:catAx>
        <c:axId val="212631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6319352"/>
        <c:crosses val="autoZero"/>
        <c:auto val="1"/>
        <c:lblAlgn val="ctr"/>
        <c:lblOffset val="100"/>
        <c:noMultiLvlLbl val="0"/>
      </c:catAx>
      <c:valAx>
        <c:axId val="2126319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i="1" dirty="0" smtClean="0"/>
                  <a:t>Atxn2</a:t>
                </a:r>
                <a:r>
                  <a:rPr lang="en-US" dirty="0" smtClean="0"/>
                  <a:t> / </a:t>
                </a:r>
                <a:r>
                  <a:rPr lang="en-US" i="1" dirty="0" smtClean="0"/>
                  <a:t>Actin</a:t>
                </a:r>
                <a:endParaRPr lang="en-US" i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631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1" dirty="0" smtClean="0"/>
              <a:t>Iba1</a:t>
            </a:r>
            <a:endParaRPr lang="en-US" b="1" i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'qPCR - calc'!$M$24:$O$24</c:f>
                <c:numCache>
                  <c:formatCode>General</c:formatCode>
                  <c:ptCount val="3"/>
                  <c:pt idx="0">
                    <c:v>0.237022013972809</c:v>
                  </c:pt>
                  <c:pt idx="1">
                    <c:v>0.409219188716434</c:v>
                  </c:pt>
                  <c:pt idx="2">
                    <c:v>0.116452405181521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'qPCR - calc'!$M$22:$O$22</c:f>
              <c:strCache>
                <c:ptCount val="3"/>
                <c:pt idx="0">
                  <c:v>ASO 178</c:v>
                </c:pt>
                <c:pt idx="1">
                  <c:v>ASO 195</c:v>
                </c:pt>
                <c:pt idx="2">
                  <c:v>Saline</c:v>
                </c:pt>
              </c:strCache>
            </c:strRef>
          </c:cat>
          <c:val>
            <c:numRef>
              <c:f>'qPCR - calc'!$M$23:$O$23</c:f>
              <c:numCache>
                <c:formatCode>General</c:formatCode>
                <c:ptCount val="3"/>
                <c:pt idx="0">
                  <c:v>0.791499292521405</c:v>
                </c:pt>
                <c:pt idx="1">
                  <c:v>1.793374100460647</c:v>
                </c:pt>
                <c:pt idx="2">
                  <c:v>0.585668736480654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9598904"/>
        <c:axId val="2081487048"/>
      </c:barChart>
      <c:catAx>
        <c:axId val="2139598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1487048"/>
        <c:crosses val="autoZero"/>
        <c:auto val="1"/>
        <c:lblAlgn val="ctr"/>
        <c:lblOffset val="100"/>
        <c:noMultiLvlLbl val="0"/>
      </c:catAx>
      <c:valAx>
        <c:axId val="2081487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i="1" dirty="0" smtClean="0"/>
                  <a:t>Iba1</a:t>
                </a:r>
                <a:r>
                  <a:rPr lang="en-US" dirty="0" smtClean="0"/>
                  <a:t> / </a:t>
                </a:r>
                <a:r>
                  <a:rPr lang="en-US" i="1" dirty="0" smtClean="0"/>
                  <a:t>Actin</a:t>
                </a:r>
                <a:endParaRPr lang="en-US" i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9598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1" dirty="0" smtClean="0"/>
              <a:t>Itpr1</a:t>
            </a:r>
            <a:endParaRPr lang="en-US" b="1" i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'qPCR - calc'!$T$24:$V$24</c:f>
                <c:numCache>
                  <c:formatCode>General</c:formatCode>
                  <c:ptCount val="3"/>
                  <c:pt idx="0">
                    <c:v>0.119623236093183</c:v>
                  </c:pt>
                  <c:pt idx="1">
                    <c:v>0.446148753644965</c:v>
                  </c:pt>
                  <c:pt idx="2">
                    <c:v>0.982489139739703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'qPCR - calc'!$T$22:$V$22</c:f>
              <c:strCache>
                <c:ptCount val="3"/>
                <c:pt idx="0">
                  <c:v>ASO 178</c:v>
                </c:pt>
                <c:pt idx="1">
                  <c:v>ASO 195</c:v>
                </c:pt>
                <c:pt idx="2">
                  <c:v>Saline</c:v>
                </c:pt>
              </c:strCache>
            </c:strRef>
          </c:cat>
          <c:val>
            <c:numRef>
              <c:f>'qPCR - calc'!$T$23:$V$23</c:f>
              <c:numCache>
                <c:formatCode>General</c:formatCode>
                <c:ptCount val="3"/>
                <c:pt idx="0">
                  <c:v>0.334256843621237</c:v>
                </c:pt>
                <c:pt idx="1">
                  <c:v>1.053542332486162</c:v>
                </c:pt>
                <c:pt idx="2">
                  <c:v>3.2896686134615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9868216"/>
        <c:axId val="2139637112"/>
      </c:barChart>
      <c:catAx>
        <c:axId val="2139868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9637112"/>
        <c:crosses val="autoZero"/>
        <c:auto val="1"/>
        <c:lblAlgn val="ctr"/>
        <c:lblOffset val="100"/>
        <c:noMultiLvlLbl val="0"/>
      </c:catAx>
      <c:valAx>
        <c:axId val="2139637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ITPR1/Actin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9868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0.54286</cdr:x>
      <cdr:y>0.19198</cdr:y>
    </cdr:from>
    <cdr:to>
      <cdr:x>0.82442</cdr:x>
      <cdr:y>0.19269</cdr:y>
    </cdr:to>
    <cdr:cxnSp macro="">
      <cdr:nvCxnSpPr>
        <cdr:cNvPr id="2" name="Straight Connector 1"/>
        <cdr:cNvCxnSpPr/>
      </cdr:nvCxnSpPr>
      <cdr:spPr>
        <a:xfrm xmlns:a="http://schemas.openxmlformats.org/drawingml/2006/main" flipV="1">
          <a:off x="2720110" y="618837"/>
          <a:ext cx="1410856" cy="230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0.64772</cdr:x>
      <cdr:y>0.09716</cdr:y>
    </cdr:from>
    <cdr:to>
      <cdr:x>0.76611</cdr:x>
      <cdr:y>0.21173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3245569" y="313189"/>
          <a:ext cx="59319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**</a:t>
          </a:r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0.25802</cdr:x>
      <cdr:y>0.21403</cdr:y>
    </cdr:from>
    <cdr:to>
      <cdr:x>0.8304</cdr:x>
      <cdr:y>0.21403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1051565" y="591646"/>
          <a:ext cx="2332697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0.43898</cdr:x>
      <cdr:y>0.11721</cdr:y>
    </cdr:from>
    <cdr:to>
      <cdr:x>0.55626</cdr:x>
      <cdr:y>0.25082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1789026" y="324013"/>
          <a:ext cx="47798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**</a:t>
          </a:r>
          <a:endParaRPr lang="en-US" sz="1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36C74C3-FE63-486C-B047-4F2A9BBA687C}" type="datetimeFigureOut">
              <a:rPr lang="en-US" smtClean="0"/>
              <a:t>2/17/15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759055A-DEFD-4B83-A720-91D587C9C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62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07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8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8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7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1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9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2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1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1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8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5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B973D-CB29-46BF-BC77-47B1D782D80A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5F58-F8C6-4DCA-AC82-C19A3C7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544" y="1129780"/>
            <a:ext cx="10515600" cy="1325563"/>
          </a:xfrm>
        </p:spPr>
        <p:txBody>
          <a:bodyPr/>
          <a:lstStyle/>
          <a:p>
            <a:pPr algn="ctr"/>
            <a:r>
              <a:rPr lang="en-US" i="1" dirty="0" smtClean="0"/>
              <a:t>Itpr1</a:t>
            </a:r>
            <a:r>
              <a:rPr lang="en-US" dirty="0" smtClean="0"/>
              <a:t> ASO Injections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544" y="2590280"/>
            <a:ext cx="10515600" cy="246190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Two ASOs received from </a:t>
            </a:r>
            <a:r>
              <a:rPr lang="en-US" sz="2400" dirty="0" err="1" smtClean="0"/>
              <a:t>Ilya</a:t>
            </a:r>
            <a:r>
              <a:rPr lang="en-US" sz="2400" dirty="0" smtClean="0"/>
              <a:t> (ASO 178, ASO 195).</a:t>
            </a:r>
          </a:p>
          <a:p>
            <a:r>
              <a:rPr lang="en-US" sz="2400" dirty="0" smtClean="0"/>
              <a:t>21 </a:t>
            </a:r>
            <a:r>
              <a:rPr lang="en-US" sz="2400" dirty="0" err="1" smtClean="0"/>
              <a:t>Wt</a:t>
            </a:r>
            <a:r>
              <a:rPr lang="en-US" sz="2400" dirty="0" smtClean="0"/>
              <a:t> mice, 7 per group.</a:t>
            </a:r>
          </a:p>
          <a:p>
            <a:r>
              <a:rPr lang="en-US" sz="2400" dirty="0" smtClean="0"/>
              <a:t>Injected ICV (250 </a:t>
            </a:r>
            <a:r>
              <a:rPr lang="en-US" sz="2400" dirty="0" smtClean="0">
                <a:latin typeface="Symbol" charset="2"/>
                <a:cs typeface="Symbol" charset="2"/>
              </a:rPr>
              <a:t>m</a:t>
            </a:r>
            <a:r>
              <a:rPr lang="en-US" sz="2400" dirty="0" smtClean="0"/>
              <a:t>g ASO) and kept for 7 days, then euthanized for tissue.</a:t>
            </a:r>
          </a:p>
          <a:p>
            <a:r>
              <a:rPr lang="en-US" sz="2400" dirty="0" err="1" smtClean="0"/>
              <a:t>qPCR</a:t>
            </a:r>
            <a:r>
              <a:rPr lang="en-US" sz="2400" dirty="0" smtClean="0"/>
              <a:t> results shown with 18 mice (6 per group; 3 males, 3 females).</a:t>
            </a:r>
          </a:p>
        </p:txBody>
      </p:sp>
    </p:spTree>
    <p:extLst>
      <p:ext uri="{BB962C8B-B14F-4D97-AF65-F5344CB8AC3E}">
        <p14:creationId xmlns:p14="http://schemas.microsoft.com/office/powerpoint/2010/main" val="3159480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Result of treating </a:t>
            </a:r>
            <a:r>
              <a:rPr lang="en-US" dirty="0" err="1" smtClean="0"/>
              <a:t>wt</a:t>
            </a:r>
            <a:r>
              <a:rPr lang="en-US" dirty="0" smtClean="0"/>
              <a:t> mice with ASOs against </a:t>
            </a:r>
            <a:r>
              <a:rPr lang="en-US" i="1" dirty="0" smtClean="0"/>
              <a:t>Itpr1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0414815"/>
              </p:ext>
            </p:extLst>
          </p:nvPr>
        </p:nvGraphicFramePr>
        <p:xfrm>
          <a:off x="347022" y="2253000"/>
          <a:ext cx="3108117" cy="277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08530"/>
              </p:ext>
            </p:extLst>
          </p:nvPr>
        </p:nvGraphicFramePr>
        <p:xfrm>
          <a:off x="3896874" y="2253002"/>
          <a:ext cx="3709896" cy="2758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03671" y="5061509"/>
            <a:ext cx="1256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 = 0.000039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091877"/>
              </p:ext>
            </p:extLst>
          </p:nvPr>
        </p:nvGraphicFramePr>
        <p:xfrm>
          <a:off x="7948186" y="2253002"/>
          <a:ext cx="4075460" cy="2764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10131934" y="3144076"/>
            <a:ext cx="113100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7"/>
          <p:cNvSpPr txBox="1"/>
          <p:nvPr/>
        </p:nvSpPr>
        <p:spPr>
          <a:xfrm>
            <a:off x="10529684" y="2869694"/>
            <a:ext cx="54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**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8469644" y="5055504"/>
            <a:ext cx="1453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 = 0.00048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9772030" y="5055504"/>
            <a:ext cx="1399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 = 0.000025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5093941" y="5926077"/>
            <a:ext cx="2042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N=6 mice per group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17517" y="5620225"/>
            <a:ext cx="1274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250 </a:t>
            </a:r>
            <a:r>
              <a:rPr lang="en-US" dirty="0">
                <a:latin typeface="Symbol" charset="2"/>
                <a:cs typeface="Symbol" charset="2"/>
              </a:rPr>
              <a:t>m</a:t>
            </a:r>
            <a:r>
              <a:rPr lang="en-US" dirty="0"/>
              <a:t>g ASO </a:t>
            </a:r>
          </a:p>
        </p:txBody>
      </p:sp>
    </p:spTree>
    <p:extLst>
      <p:ext uri="{BB962C8B-B14F-4D97-AF65-F5344CB8AC3E}">
        <p14:creationId xmlns:p14="http://schemas.microsoft.com/office/powerpoint/2010/main" val="3307968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2832</TotalTime>
  <Words>96</Words>
  <Application>Microsoft Macintosh PowerPoint</Application>
  <PresentationFormat>Custom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Itpr1 ASO Injections </vt:lpstr>
      <vt:lpstr> Result of treating wt mice with ASOs against Itpr1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Q72 BAC Mouse Rotarod</dc:title>
  <dc:creator>Windows User</dc:creator>
  <cp:lastModifiedBy>Daniel Scoles</cp:lastModifiedBy>
  <cp:revision>20</cp:revision>
  <cp:lastPrinted>2014-11-24T23:26:09Z</cp:lastPrinted>
  <dcterms:created xsi:type="dcterms:W3CDTF">2014-11-18T21:29:46Z</dcterms:created>
  <dcterms:modified xsi:type="dcterms:W3CDTF">2015-02-17T16:51:56Z</dcterms:modified>
</cp:coreProperties>
</file>