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DD160-F6FD-40D8-9467-B2846A376215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F8025-EDAD-451F-9FE0-2FB20FA11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F8025-EDAD-451F-9FE0-2FB20FA1183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F8025-EDAD-451F-9FE0-2FB20FA1183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F8025-EDAD-451F-9FE0-2FB20FA1183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C346B-8A92-42B2-97B4-F5FB4935EDDF}" type="datetimeFigureOut">
              <a:rPr lang="en-US" smtClean="0"/>
              <a:pPr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2C0D0-7030-4B04-AE2F-D3146962C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905000"/>
            <a:ext cx="5434275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00" dirty="0" smtClean="0"/>
              <a:t>Marc Reinhardt</a:t>
            </a:r>
          </a:p>
          <a:p>
            <a:r>
              <a:rPr lang="en-US" sz="3100" dirty="0" smtClean="0"/>
              <a:t>Lab Meeting, Tuesday 9-18-2012</a:t>
            </a:r>
            <a:endParaRPr lang="en-US" sz="3100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3640667"/>
            <a:ext cx="3677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Animated slides, view on </a:t>
            </a:r>
            <a:r>
              <a:rPr lang="en-US" dirty="0" err="1" smtClean="0"/>
              <a:t>screenshow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rc 25"/>
          <p:cNvSpPr/>
          <p:nvPr/>
        </p:nvSpPr>
        <p:spPr>
          <a:xfrm>
            <a:off x="609600" y="1676400"/>
            <a:ext cx="7696200" cy="2026919"/>
          </a:xfrm>
          <a:prstGeom prst="arc">
            <a:avLst>
              <a:gd name="adj1" fmla="val 10803973"/>
              <a:gd name="adj2" fmla="val 0"/>
            </a:avLst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72043" y="1219200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Gpr63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505200" y="76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657600" y="1676400"/>
            <a:ext cx="762000" cy="914400"/>
            <a:chOff x="3048000" y="2743200"/>
            <a:chExt cx="762000" cy="914400"/>
          </a:xfrm>
        </p:grpSpPr>
        <p:sp>
          <p:nvSpPr>
            <p:cNvPr id="11" name="Oval 10"/>
            <p:cNvSpPr/>
            <p:nvPr/>
          </p:nvSpPr>
          <p:spPr>
            <a:xfrm>
              <a:off x="3048000" y="2819400"/>
              <a:ext cx="5334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</a:t>
              </a:r>
              <a:r>
                <a:rPr lang="el-GR" sz="1100" dirty="0">
                  <a:solidFill>
                    <a:schemeClr val="tx1"/>
                  </a:solidFill>
                </a:rPr>
                <a:t>β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276600" y="2743200"/>
              <a:ext cx="5334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</a:t>
              </a:r>
              <a:r>
                <a:rPr lang="el-GR" sz="1200" dirty="0" smtClean="0">
                  <a:solidFill>
                    <a:schemeClr val="tx1"/>
                  </a:solidFill>
                </a:rPr>
                <a:t>γ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Can 15"/>
          <p:cNvSpPr/>
          <p:nvPr/>
        </p:nvSpPr>
        <p:spPr>
          <a:xfrm>
            <a:off x="6934200" y="1600200"/>
            <a:ext cx="228600" cy="609600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n 16"/>
          <p:cNvSpPr/>
          <p:nvPr/>
        </p:nvSpPr>
        <p:spPr>
          <a:xfrm>
            <a:off x="7467600" y="1828800"/>
            <a:ext cx="228600" cy="685800"/>
          </a:xfrm>
          <a:prstGeom prst="ca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781800" y="1295400"/>
            <a:ext cx="57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7391400" y="1447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22" name="Can 21"/>
          <p:cNvSpPr/>
          <p:nvPr/>
        </p:nvSpPr>
        <p:spPr>
          <a:xfrm>
            <a:off x="990600" y="1905000"/>
            <a:ext cx="228600" cy="609600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an 22"/>
          <p:cNvSpPr/>
          <p:nvPr/>
        </p:nvSpPr>
        <p:spPr>
          <a:xfrm>
            <a:off x="1600200" y="1600200"/>
            <a:ext cx="228600" cy="685800"/>
          </a:xfrm>
          <a:prstGeom prst="ca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38200" y="1600200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baseline="30000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0" y="12192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27" name="Can 26"/>
          <p:cNvSpPr/>
          <p:nvPr/>
        </p:nvSpPr>
        <p:spPr>
          <a:xfrm>
            <a:off x="2819400" y="1371600"/>
            <a:ext cx="457200" cy="838200"/>
          </a:xfrm>
          <a:prstGeom prst="can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200400" y="1752600"/>
            <a:ext cx="5334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</a:t>
            </a:r>
            <a:r>
              <a:rPr lang="el-GR" sz="1100" dirty="0" smtClean="0">
                <a:solidFill>
                  <a:schemeClr val="tx1"/>
                </a:solidFill>
              </a:rPr>
              <a:t>α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177225"/>
            <a:ext cx="9007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/>
              <a:t>Unknown </a:t>
            </a:r>
            <a:r>
              <a:rPr lang="en-US" sz="1600" u="sng" dirty="0" err="1" smtClean="0"/>
              <a:t>ligand</a:t>
            </a:r>
            <a:r>
              <a:rPr lang="en-US" sz="1600" u="sng" dirty="0" smtClean="0"/>
              <a:t> </a:t>
            </a:r>
            <a:r>
              <a:rPr lang="en-US" sz="1600" dirty="0" smtClean="0"/>
              <a:t>– possibly </a:t>
            </a:r>
            <a:r>
              <a:rPr lang="en-US" sz="1600" dirty="0" err="1" smtClean="0"/>
              <a:t>Sphingosine</a:t>
            </a:r>
            <a:r>
              <a:rPr lang="en-US" sz="1600" dirty="0" smtClean="0"/>
              <a:t> 1-phosphate (low affinity), </a:t>
            </a:r>
            <a:r>
              <a:rPr lang="en-US" sz="1600" dirty="0" err="1" smtClean="0"/>
              <a:t>Dioleoylphosphatidic</a:t>
            </a:r>
            <a:r>
              <a:rPr lang="en-US" sz="1600" dirty="0" smtClean="0"/>
              <a:t> acid (low affinity),</a:t>
            </a:r>
          </a:p>
          <a:p>
            <a:r>
              <a:rPr lang="en-US" sz="1600" dirty="0" smtClean="0"/>
              <a:t>Or maybe Growth hormone or </a:t>
            </a:r>
            <a:r>
              <a:rPr lang="en-US" sz="1600" dirty="0" err="1" smtClean="0"/>
              <a:t>Cck</a:t>
            </a:r>
            <a:r>
              <a:rPr lang="en-US" sz="1600" dirty="0" smtClean="0"/>
              <a:t>?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2743200" y="1295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019800" y="2819400"/>
            <a:ext cx="115448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Ion channels</a:t>
            </a:r>
            <a:r>
              <a:rPr lang="en-US" sz="1200" dirty="0" smtClean="0"/>
              <a:t>,</a:t>
            </a:r>
          </a:p>
          <a:p>
            <a:r>
              <a:rPr lang="en-US" sz="1200" dirty="0" smtClean="0"/>
              <a:t>PI3k</a:t>
            </a:r>
            <a:r>
              <a:rPr lang="el-GR" sz="1200" dirty="0" smtClean="0"/>
              <a:t>γ</a:t>
            </a:r>
            <a:r>
              <a:rPr lang="en-US" sz="1200" dirty="0" smtClean="0"/>
              <a:t>, </a:t>
            </a:r>
            <a:r>
              <a:rPr lang="en-US" sz="1200" b="1" dirty="0" smtClean="0">
                <a:solidFill>
                  <a:srgbClr val="FF0000"/>
                </a:solidFill>
              </a:rPr>
              <a:t>PLC-</a:t>
            </a:r>
            <a:r>
              <a:rPr lang="el-GR" sz="1200" b="1" dirty="0" smtClean="0">
                <a:solidFill>
                  <a:srgbClr val="FF0000"/>
                </a:solidFill>
              </a:rPr>
              <a:t>β</a:t>
            </a:r>
            <a:r>
              <a:rPr lang="en-US" sz="1200" dirty="0" smtClean="0"/>
              <a:t>, </a:t>
            </a:r>
          </a:p>
          <a:p>
            <a:r>
              <a:rPr lang="en-US" sz="1200" dirty="0" err="1" smtClean="0"/>
              <a:t>Adenyl</a:t>
            </a:r>
            <a:r>
              <a:rPr lang="en-US" sz="1200" dirty="0" smtClean="0"/>
              <a:t> </a:t>
            </a:r>
            <a:r>
              <a:rPr lang="en-US" sz="1200" dirty="0" err="1" smtClean="0"/>
              <a:t>cyclases</a:t>
            </a:r>
            <a:endParaRPr lang="en-US" sz="1200" dirty="0"/>
          </a:p>
        </p:txBody>
      </p:sp>
      <p:sp>
        <p:nvSpPr>
          <p:cNvPr id="44" name="Rounded Rectangle 43"/>
          <p:cNvSpPr/>
          <p:nvPr/>
        </p:nvSpPr>
        <p:spPr>
          <a:xfrm>
            <a:off x="1752600" y="3733800"/>
            <a:ext cx="5334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>
                <a:solidFill>
                  <a:schemeClr val="tx1"/>
                </a:solidFill>
              </a:rPr>
              <a:t>α</a:t>
            </a:r>
            <a:r>
              <a:rPr lang="en-US" sz="1100" dirty="0" smtClean="0">
                <a:solidFill>
                  <a:schemeClr val="tx1"/>
                </a:solidFill>
              </a:rPr>
              <a:t>i/o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819400" y="3733800"/>
            <a:ext cx="5334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α</a:t>
            </a:r>
            <a:r>
              <a:rPr lang="en-US" sz="1100" dirty="0" err="1" smtClean="0">
                <a:solidFill>
                  <a:schemeClr val="tx1"/>
                </a:solidFill>
              </a:rPr>
              <a:t>q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334000" y="2209800"/>
            <a:ext cx="9144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45" idx="0"/>
          </p:cNvCxnSpPr>
          <p:nvPr/>
        </p:nvCxnSpPr>
        <p:spPr>
          <a:xfrm>
            <a:off x="2514600" y="3124200"/>
            <a:ext cx="5715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4" idx="0"/>
          </p:cNvCxnSpPr>
          <p:nvPr/>
        </p:nvCxnSpPr>
        <p:spPr>
          <a:xfrm flipH="1">
            <a:off x="2019300" y="3124200"/>
            <a:ext cx="4953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6477000" y="2209800"/>
            <a:ext cx="5715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6477000" y="2514600"/>
            <a:ext cx="990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endCxn id="61" idx="0"/>
          </p:cNvCxnSpPr>
          <p:nvPr/>
        </p:nvCxnSpPr>
        <p:spPr>
          <a:xfrm rot="5400000">
            <a:off x="5259987" y="3996944"/>
            <a:ext cx="1868269" cy="805842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914400" y="4470737"/>
            <a:ext cx="15240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Adenyl</a:t>
            </a:r>
            <a:r>
              <a:rPr lang="en-US" sz="1200" dirty="0" smtClean="0"/>
              <a:t> </a:t>
            </a:r>
            <a:r>
              <a:rPr lang="en-US" sz="1200" dirty="0" err="1" smtClean="0"/>
              <a:t>cyclases</a:t>
            </a:r>
            <a:r>
              <a:rPr lang="en-US" sz="1200" dirty="0" smtClean="0"/>
              <a:t>, </a:t>
            </a:r>
            <a:r>
              <a:rPr lang="en-US" sz="1200" dirty="0" err="1" smtClean="0"/>
              <a:t>inh</a:t>
            </a:r>
            <a:r>
              <a:rPr lang="en-US" sz="1200" dirty="0" smtClean="0"/>
              <a:t> of </a:t>
            </a:r>
            <a:r>
              <a:rPr lang="en-US" sz="1200" dirty="0" err="1" smtClean="0"/>
              <a:t>cAMP</a:t>
            </a:r>
            <a:r>
              <a:rPr lang="en-US" sz="1200" dirty="0" smtClean="0"/>
              <a:t>, </a:t>
            </a:r>
            <a:r>
              <a:rPr lang="en-US" sz="1200" b="1" dirty="0" smtClean="0">
                <a:solidFill>
                  <a:srgbClr val="FF0000"/>
                </a:solidFill>
              </a:rPr>
              <a:t>ion channels</a:t>
            </a:r>
            <a:r>
              <a:rPr lang="en-US" sz="1200" dirty="0" smtClean="0"/>
              <a:t>, </a:t>
            </a:r>
            <a:r>
              <a:rPr lang="en-US" sz="1200" b="1" dirty="0" err="1" smtClean="0">
                <a:solidFill>
                  <a:srgbClr val="FF0000"/>
                </a:solidFill>
              </a:rPr>
              <a:t>phosphodiesterases</a:t>
            </a:r>
            <a:r>
              <a:rPr lang="en-US" sz="1200" dirty="0" smtClean="0"/>
              <a:t>, </a:t>
            </a:r>
            <a:r>
              <a:rPr lang="en-US" sz="1200" b="1" dirty="0" err="1" smtClean="0">
                <a:solidFill>
                  <a:srgbClr val="FF0000"/>
                </a:solidFill>
              </a:rPr>
              <a:t>phospholipases</a:t>
            </a:r>
            <a:endParaRPr 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743200" y="4470737"/>
            <a:ext cx="1524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PLC-</a:t>
            </a:r>
            <a:r>
              <a:rPr lang="el-GR" sz="1200" b="1" dirty="0" smtClean="0">
                <a:solidFill>
                  <a:srgbClr val="FF0000"/>
                </a:solidFill>
              </a:rPr>
              <a:t>β</a:t>
            </a:r>
            <a:r>
              <a:rPr lang="en-US" sz="1200" dirty="0" smtClean="0"/>
              <a:t>, DAG, Ca2+, PKC</a:t>
            </a:r>
            <a:endParaRPr 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66" name="Curved Connector 65"/>
          <p:cNvCxnSpPr>
            <a:stCxn id="64" idx="3"/>
          </p:cNvCxnSpPr>
          <p:nvPr/>
        </p:nvCxnSpPr>
        <p:spPr>
          <a:xfrm>
            <a:off x="4267200" y="4701570"/>
            <a:ext cx="914400" cy="63243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 66"/>
          <p:cNvSpPr/>
          <p:nvPr/>
        </p:nvSpPr>
        <p:spPr>
          <a:xfrm>
            <a:off x="384699" y="2521258"/>
            <a:ext cx="742765" cy="1961965"/>
          </a:xfrm>
          <a:custGeom>
            <a:avLst/>
            <a:gdLst>
              <a:gd name="connsiteX0" fmla="*/ 742765 w 742765"/>
              <a:gd name="connsiteY0" fmla="*/ 1961965 h 1961965"/>
              <a:gd name="connsiteX1" fmla="*/ 14796 w 742765"/>
              <a:gd name="connsiteY1" fmla="*/ 1242874 h 1961965"/>
              <a:gd name="connsiteX2" fmla="*/ 653988 w 742765"/>
              <a:gd name="connsiteY2" fmla="*/ 0 h 1961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765" h="1961965">
                <a:moveTo>
                  <a:pt x="742765" y="1961965"/>
                </a:moveTo>
                <a:cubicBezTo>
                  <a:pt x="386178" y="1765916"/>
                  <a:pt x="29592" y="1569868"/>
                  <a:pt x="14796" y="1242874"/>
                </a:cubicBezTo>
                <a:cubicBezTo>
                  <a:pt x="0" y="915880"/>
                  <a:pt x="326994" y="457940"/>
                  <a:pt x="653988" y="0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442404" y="2317072"/>
            <a:ext cx="1253231" cy="2166151"/>
          </a:xfrm>
          <a:custGeom>
            <a:avLst/>
            <a:gdLst>
              <a:gd name="connsiteX0" fmla="*/ 711693 w 1253231"/>
              <a:gd name="connsiteY0" fmla="*/ 2166151 h 2166151"/>
              <a:gd name="connsiteX1" fmla="*/ 90256 w 1253231"/>
              <a:gd name="connsiteY1" fmla="*/ 1162975 h 2166151"/>
              <a:gd name="connsiteX2" fmla="*/ 1253231 w 1253231"/>
              <a:gd name="connsiteY2" fmla="*/ 0 h 2166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53231" h="2166151">
                <a:moveTo>
                  <a:pt x="711693" y="2166151"/>
                </a:moveTo>
                <a:cubicBezTo>
                  <a:pt x="355846" y="1845075"/>
                  <a:pt x="0" y="1524000"/>
                  <a:pt x="90256" y="1162975"/>
                </a:cubicBezTo>
                <a:cubicBezTo>
                  <a:pt x="180512" y="801950"/>
                  <a:pt x="716871" y="400975"/>
                  <a:pt x="1253231" y="0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/>
          <p:cNvCxnSpPr>
            <a:stCxn id="44" idx="2"/>
            <a:endCxn id="63" idx="0"/>
          </p:cNvCxnSpPr>
          <p:nvPr/>
        </p:nvCxnSpPr>
        <p:spPr>
          <a:xfrm flipH="1">
            <a:off x="1676400" y="4038600"/>
            <a:ext cx="342900" cy="4321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5" idx="2"/>
            <a:endCxn id="64" idx="0"/>
          </p:cNvCxnSpPr>
          <p:nvPr/>
        </p:nvCxnSpPr>
        <p:spPr>
          <a:xfrm>
            <a:off x="3086100" y="4038600"/>
            <a:ext cx="419100" cy="4321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810000" y="2971800"/>
            <a:ext cx="533400" cy="304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Rgs8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19200" y="4114800"/>
            <a:ext cx="12192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X</a:t>
            </a:r>
            <a:endParaRPr lang="en-US" sz="9600" dirty="0"/>
          </a:p>
        </p:txBody>
      </p:sp>
      <p:sp>
        <p:nvSpPr>
          <p:cNvPr id="77" name="TextBox 76"/>
          <p:cNvSpPr txBox="1"/>
          <p:nvPr/>
        </p:nvSpPr>
        <p:spPr>
          <a:xfrm>
            <a:off x="3124108" y="3886200"/>
            <a:ext cx="12192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X</a:t>
            </a:r>
            <a:endParaRPr lang="en-US" sz="9600" dirty="0"/>
          </a:p>
        </p:txBody>
      </p:sp>
      <p:sp>
        <p:nvSpPr>
          <p:cNvPr id="42" name="TextBox 41"/>
          <p:cNvSpPr txBox="1"/>
          <p:nvPr/>
        </p:nvSpPr>
        <p:spPr>
          <a:xfrm>
            <a:off x="6019800" y="990600"/>
            <a:ext cx="809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Grid2?</a:t>
            </a:r>
            <a:endParaRPr lang="en-US" dirty="0"/>
          </a:p>
        </p:txBody>
      </p:sp>
      <p:cxnSp>
        <p:nvCxnSpPr>
          <p:cNvPr id="48" name="Straight Arrow Connector 47"/>
          <p:cNvCxnSpPr>
            <a:endCxn id="41" idx="3"/>
          </p:cNvCxnSpPr>
          <p:nvPr/>
        </p:nvCxnSpPr>
        <p:spPr>
          <a:xfrm flipH="1" flipV="1">
            <a:off x="6438900" y="2057400"/>
            <a:ext cx="38100" cy="7620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096000" y="5589234"/>
            <a:ext cx="1159485" cy="369332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Fam107b?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4797017" y="1143000"/>
            <a:ext cx="1299075" cy="1569660"/>
            <a:chOff x="4797017" y="1143000"/>
            <a:chExt cx="1299075" cy="1569660"/>
          </a:xfrm>
        </p:grpSpPr>
        <p:sp>
          <p:nvSpPr>
            <p:cNvPr id="56" name="TextBox 55"/>
            <p:cNvSpPr txBox="1"/>
            <p:nvPr/>
          </p:nvSpPr>
          <p:spPr>
            <a:xfrm>
              <a:off x="4876800" y="1143000"/>
              <a:ext cx="121929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/>
                <a:t>X</a:t>
              </a:r>
              <a:endParaRPr lang="en-US" sz="96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797017" y="1323201"/>
              <a:ext cx="9941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Gng3, Gng13</a:t>
              </a:r>
              <a:endParaRPr lang="en-US" sz="1200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6172108" y="2316540"/>
            <a:ext cx="12192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X</a:t>
            </a:r>
            <a:endParaRPr lang="en-US" sz="9600" dirty="0"/>
          </a:p>
        </p:txBody>
      </p:sp>
      <p:grpSp>
        <p:nvGrpSpPr>
          <p:cNvPr id="65" name="Group 64"/>
          <p:cNvGrpSpPr/>
          <p:nvPr/>
        </p:nvGrpSpPr>
        <p:grpSpPr>
          <a:xfrm>
            <a:off x="3962400" y="5334000"/>
            <a:ext cx="3657600" cy="1066800"/>
            <a:chOff x="3962400" y="5334000"/>
            <a:chExt cx="3657600" cy="1066800"/>
          </a:xfrm>
        </p:grpSpPr>
        <p:sp>
          <p:nvSpPr>
            <p:cNvPr id="61" name="Oval 60"/>
            <p:cNvSpPr/>
            <p:nvPr/>
          </p:nvSpPr>
          <p:spPr>
            <a:xfrm>
              <a:off x="3962400" y="5334000"/>
              <a:ext cx="3657600" cy="91440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Can 51"/>
            <p:cNvSpPr/>
            <p:nvPr/>
          </p:nvSpPr>
          <p:spPr>
            <a:xfrm>
              <a:off x="4191000" y="5791200"/>
              <a:ext cx="152400" cy="4572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an 52"/>
            <p:cNvSpPr/>
            <p:nvPr/>
          </p:nvSpPr>
          <p:spPr>
            <a:xfrm>
              <a:off x="4953000" y="5943600"/>
              <a:ext cx="152400" cy="457200"/>
            </a:xfrm>
            <a:prstGeom prst="can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895600" y="6172200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SERCA pumps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105400" y="6324600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IP3R</a:t>
            </a:r>
            <a:endParaRPr lang="en-US" dirty="0"/>
          </a:p>
        </p:txBody>
      </p:sp>
      <p:grpSp>
        <p:nvGrpSpPr>
          <p:cNvPr id="74" name="Group 73"/>
          <p:cNvGrpSpPr/>
          <p:nvPr/>
        </p:nvGrpSpPr>
        <p:grpSpPr>
          <a:xfrm>
            <a:off x="6172200" y="1371600"/>
            <a:ext cx="1159485" cy="4572000"/>
            <a:chOff x="6172200" y="1371600"/>
            <a:chExt cx="1159485" cy="4572000"/>
          </a:xfrm>
        </p:grpSpPr>
        <p:sp>
          <p:nvSpPr>
            <p:cNvPr id="41" name="Can 40"/>
            <p:cNvSpPr/>
            <p:nvPr/>
          </p:nvSpPr>
          <p:spPr>
            <a:xfrm>
              <a:off x="6324600" y="1371600"/>
              <a:ext cx="228600" cy="68580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172200" y="5574268"/>
              <a:ext cx="1159485" cy="369332"/>
            </a:xfrm>
            <a:prstGeom prst="rect">
              <a:avLst/>
            </a:prstGeom>
            <a:noFill/>
            <a:ln w="31750">
              <a:solidFill>
                <a:schemeClr val="accent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Fam107b?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4.78834E-6 L 0.125 0.0111 " pathEditMode="relative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6.80083E-6 L -0.10001 0.15544 " pathEditMode="relative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5.82929E-7 L -0.12916 5.82929E-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2" grpId="0" animBg="1"/>
      <p:bldP spid="43" grpId="0" animBg="1"/>
      <p:bldP spid="44" grpId="0" animBg="1"/>
      <p:bldP spid="45" grpId="0" animBg="1"/>
      <p:bldP spid="63" grpId="0" animBg="1"/>
      <p:bldP spid="64" grpId="0" animBg="1"/>
      <p:bldP spid="67" grpId="0" animBg="1"/>
      <p:bldP spid="67" grpId="1" animBg="1"/>
      <p:bldP spid="68" grpId="0" animBg="1"/>
      <p:bldP spid="68" grpId="1" animBg="1"/>
      <p:bldP spid="73" grpId="0" animBg="1"/>
      <p:bldP spid="73" grpId="1" animBg="1"/>
      <p:bldP spid="76" grpId="0"/>
      <p:bldP spid="77" grpId="0"/>
      <p:bldP spid="42" grpId="0"/>
      <p:bldP spid="50" grpId="0" animBg="1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rc 25"/>
          <p:cNvSpPr/>
          <p:nvPr/>
        </p:nvSpPr>
        <p:spPr>
          <a:xfrm>
            <a:off x="609600" y="1676400"/>
            <a:ext cx="7696200" cy="2026919"/>
          </a:xfrm>
          <a:prstGeom prst="arc">
            <a:avLst>
              <a:gd name="adj1" fmla="val 10803973"/>
              <a:gd name="adj2" fmla="val 0"/>
            </a:avLst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72043" y="1219200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Gpr63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505200" y="76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9"/>
          <p:cNvGrpSpPr/>
          <p:nvPr/>
        </p:nvGrpSpPr>
        <p:grpSpPr>
          <a:xfrm>
            <a:off x="3657600" y="1676400"/>
            <a:ext cx="762000" cy="914400"/>
            <a:chOff x="3048000" y="2743200"/>
            <a:chExt cx="762000" cy="914400"/>
          </a:xfrm>
        </p:grpSpPr>
        <p:sp>
          <p:nvSpPr>
            <p:cNvPr id="11" name="Oval 10"/>
            <p:cNvSpPr/>
            <p:nvPr/>
          </p:nvSpPr>
          <p:spPr>
            <a:xfrm>
              <a:off x="3048000" y="2819400"/>
              <a:ext cx="5334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</a:t>
              </a:r>
              <a:r>
                <a:rPr lang="el-GR" sz="1100" dirty="0">
                  <a:solidFill>
                    <a:schemeClr val="tx1"/>
                  </a:solidFill>
                </a:rPr>
                <a:t>β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276600" y="2743200"/>
              <a:ext cx="5334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</a:t>
              </a:r>
              <a:r>
                <a:rPr lang="el-GR" sz="1200" dirty="0" smtClean="0">
                  <a:solidFill>
                    <a:schemeClr val="tx1"/>
                  </a:solidFill>
                </a:rPr>
                <a:t>γ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Can 15"/>
          <p:cNvSpPr/>
          <p:nvPr/>
        </p:nvSpPr>
        <p:spPr>
          <a:xfrm>
            <a:off x="6934200" y="1600200"/>
            <a:ext cx="228600" cy="609600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n 16"/>
          <p:cNvSpPr/>
          <p:nvPr/>
        </p:nvSpPr>
        <p:spPr>
          <a:xfrm>
            <a:off x="7467600" y="1828800"/>
            <a:ext cx="228600" cy="685800"/>
          </a:xfrm>
          <a:prstGeom prst="ca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781800" y="1295400"/>
            <a:ext cx="57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7391400" y="1447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22" name="Can 21"/>
          <p:cNvSpPr/>
          <p:nvPr/>
        </p:nvSpPr>
        <p:spPr>
          <a:xfrm>
            <a:off x="990600" y="1905000"/>
            <a:ext cx="228600" cy="609600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an 22"/>
          <p:cNvSpPr/>
          <p:nvPr/>
        </p:nvSpPr>
        <p:spPr>
          <a:xfrm>
            <a:off x="1600200" y="1600200"/>
            <a:ext cx="228600" cy="685800"/>
          </a:xfrm>
          <a:prstGeom prst="ca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38200" y="1600200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baseline="30000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0" y="12192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27" name="Can 26"/>
          <p:cNvSpPr/>
          <p:nvPr/>
        </p:nvSpPr>
        <p:spPr>
          <a:xfrm>
            <a:off x="2819400" y="1371600"/>
            <a:ext cx="457200" cy="838200"/>
          </a:xfrm>
          <a:prstGeom prst="can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200400" y="1752600"/>
            <a:ext cx="5334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</a:t>
            </a:r>
            <a:r>
              <a:rPr lang="el-GR" sz="1100" dirty="0" smtClean="0">
                <a:solidFill>
                  <a:schemeClr val="tx1"/>
                </a:solidFill>
              </a:rPr>
              <a:t>α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177225"/>
            <a:ext cx="9007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/>
              <a:t>Unknown </a:t>
            </a:r>
            <a:r>
              <a:rPr lang="en-US" sz="1600" u="sng" dirty="0" err="1" smtClean="0"/>
              <a:t>ligand</a:t>
            </a:r>
            <a:r>
              <a:rPr lang="en-US" sz="1600" u="sng" dirty="0" smtClean="0"/>
              <a:t> </a:t>
            </a:r>
            <a:r>
              <a:rPr lang="en-US" sz="1600" dirty="0" smtClean="0"/>
              <a:t>– possibly </a:t>
            </a:r>
            <a:r>
              <a:rPr lang="en-US" sz="1600" dirty="0" err="1" smtClean="0"/>
              <a:t>Sphingosine</a:t>
            </a:r>
            <a:r>
              <a:rPr lang="en-US" sz="1600" dirty="0" smtClean="0"/>
              <a:t> 1-phosphate (low affinity), </a:t>
            </a:r>
            <a:r>
              <a:rPr lang="en-US" sz="1600" dirty="0" err="1" smtClean="0"/>
              <a:t>Dioleoylphosphatidic</a:t>
            </a:r>
            <a:r>
              <a:rPr lang="en-US" sz="1600" dirty="0" smtClean="0"/>
              <a:t> acid (low affinity),</a:t>
            </a:r>
          </a:p>
          <a:p>
            <a:r>
              <a:rPr lang="en-US" sz="1600" dirty="0" smtClean="0"/>
              <a:t>Or maybe Growth hormone or </a:t>
            </a:r>
            <a:r>
              <a:rPr lang="en-US" sz="1600" dirty="0" err="1" smtClean="0"/>
              <a:t>Cck</a:t>
            </a:r>
            <a:r>
              <a:rPr lang="en-US" sz="1600" dirty="0" smtClean="0"/>
              <a:t>?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2743200" y="1295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019800" y="2819400"/>
            <a:ext cx="115448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Ion channels</a:t>
            </a:r>
            <a:r>
              <a:rPr lang="en-US" sz="1200" dirty="0" smtClean="0"/>
              <a:t>,</a:t>
            </a:r>
          </a:p>
          <a:p>
            <a:r>
              <a:rPr lang="en-US" sz="1200" dirty="0" smtClean="0"/>
              <a:t>PI3k</a:t>
            </a:r>
            <a:r>
              <a:rPr lang="el-GR" sz="1200" dirty="0" smtClean="0"/>
              <a:t>γ</a:t>
            </a:r>
            <a:r>
              <a:rPr lang="en-US" sz="1200" dirty="0" smtClean="0"/>
              <a:t>, </a:t>
            </a:r>
            <a:r>
              <a:rPr lang="en-US" sz="1200" b="1" dirty="0" smtClean="0">
                <a:solidFill>
                  <a:srgbClr val="FF0000"/>
                </a:solidFill>
              </a:rPr>
              <a:t>PLC-</a:t>
            </a:r>
            <a:r>
              <a:rPr lang="el-GR" sz="1200" b="1" dirty="0" smtClean="0">
                <a:solidFill>
                  <a:srgbClr val="FF0000"/>
                </a:solidFill>
              </a:rPr>
              <a:t>β</a:t>
            </a:r>
            <a:r>
              <a:rPr lang="en-US" sz="1200" dirty="0" smtClean="0"/>
              <a:t>, </a:t>
            </a:r>
          </a:p>
          <a:p>
            <a:r>
              <a:rPr lang="en-US" sz="1200" dirty="0" err="1" smtClean="0"/>
              <a:t>Adenyl</a:t>
            </a:r>
            <a:r>
              <a:rPr lang="en-US" sz="1200" dirty="0" smtClean="0"/>
              <a:t> </a:t>
            </a:r>
            <a:r>
              <a:rPr lang="en-US" sz="1200" dirty="0" err="1" smtClean="0"/>
              <a:t>cyclases</a:t>
            </a:r>
            <a:endParaRPr lang="en-US" sz="1200" dirty="0"/>
          </a:p>
        </p:txBody>
      </p:sp>
      <p:sp>
        <p:nvSpPr>
          <p:cNvPr id="44" name="Rounded Rectangle 43"/>
          <p:cNvSpPr/>
          <p:nvPr/>
        </p:nvSpPr>
        <p:spPr>
          <a:xfrm>
            <a:off x="1752600" y="3733800"/>
            <a:ext cx="5334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>
                <a:solidFill>
                  <a:schemeClr val="tx1"/>
                </a:solidFill>
              </a:rPr>
              <a:t>α</a:t>
            </a:r>
            <a:r>
              <a:rPr lang="en-US" sz="1100" dirty="0" smtClean="0">
                <a:solidFill>
                  <a:schemeClr val="tx1"/>
                </a:solidFill>
              </a:rPr>
              <a:t>i/o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819400" y="3733800"/>
            <a:ext cx="5334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α</a:t>
            </a:r>
            <a:r>
              <a:rPr lang="en-US" sz="1100" dirty="0" err="1" smtClean="0">
                <a:solidFill>
                  <a:schemeClr val="tx1"/>
                </a:solidFill>
              </a:rPr>
              <a:t>q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6477000" y="2209800"/>
            <a:ext cx="5715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6477000" y="2514600"/>
            <a:ext cx="990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3962400" y="5334000"/>
            <a:ext cx="3657600" cy="914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ER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2" name="Curved Connector 61"/>
          <p:cNvCxnSpPr>
            <a:endCxn id="61" idx="0"/>
          </p:cNvCxnSpPr>
          <p:nvPr/>
        </p:nvCxnSpPr>
        <p:spPr>
          <a:xfrm rot="5400000">
            <a:off x="5259987" y="3996944"/>
            <a:ext cx="1868269" cy="805842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914400" y="4470737"/>
            <a:ext cx="15240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Adenyl</a:t>
            </a:r>
            <a:r>
              <a:rPr lang="en-US" sz="1200" dirty="0" smtClean="0"/>
              <a:t> </a:t>
            </a:r>
            <a:r>
              <a:rPr lang="en-US" sz="1200" dirty="0" err="1" smtClean="0"/>
              <a:t>cyclases</a:t>
            </a:r>
            <a:r>
              <a:rPr lang="en-US" sz="1200" dirty="0" smtClean="0"/>
              <a:t>, </a:t>
            </a:r>
            <a:r>
              <a:rPr lang="en-US" sz="1200" dirty="0" err="1" smtClean="0"/>
              <a:t>inh</a:t>
            </a:r>
            <a:r>
              <a:rPr lang="en-US" sz="1200" dirty="0" smtClean="0"/>
              <a:t> of </a:t>
            </a:r>
            <a:r>
              <a:rPr lang="en-US" sz="1200" dirty="0" err="1" smtClean="0"/>
              <a:t>cAMP</a:t>
            </a:r>
            <a:r>
              <a:rPr lang="en-US" sz="1200" dirty="0" smtClean="0"/>
              <a:t>, </a:t>
            </a:r>
            <a:r>
              <a:rPr lang="en-US" sz="1200" b="1" dirty="0" smtClean="0">
                <a:solidFill>
                  <a:srgbClr val="FF0000"/>
                </a:solidFill>
              </a:rPr>
              <a:t>ion channels</a:t>
            </a:r>
            <a:r>
              <a:rPr lang="en-US" sz="1200" dirty="0" smtClean="0"/>
              <a:t>, </a:t>
            </a:r>
            <a:r>
              <a:rPr lang="en-US" sz="1200" b="1" dirty="0" err="1" smtClean="0">
                <a:solidFill>
                  <a:srgbClr val="FF0000"/>
                </a:solidFill>
              </a:rPr>
              <a:t>phosphodiesterases</a:t>
            </a:r>
            <a:r>
              <a:rPr lang="en-US" sz="1200" dirty="0" smtClean="0"/>
              <a:t>, </a:t>
            </a:r>
            <a:r>
              <a:rPr lang="en-US" sz="1200" b="1" dirty="0" err="1" smtClean="0">
                <a:solidFill>
                  <a:srgbClr val="FF0000"/>
                </a:solidFill>
              </a:rPr>
              <a:t>phospholipases</a:t>
            </a:r>
            <a:endParaRPr 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743200" y="4470737"/>
            <a:ext cx="1524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PLC-</a:t>
            </a:r>
            <a:r>
              <a:rPr lang="el-GR" sz="1200" b="1" dirty="0" smtClean="0">
                <a:solidFill>
                  <a:srgbClr val="FF0000"/>
                </a:solidFill>
              </a:rPr>
              <a:t>β</a:t>
            </a:r>
            <a:r>
              <a:rPr lang="en-US" sz="1200" dirty="0" smtClean="0"/>
              <a:t>, DAG, Ca2+, PKC</a:t>
            </a:r>
            <a:endParaRPr 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66" name="Curved Connector 65"/>
          <p:cNvCxnSpPr>
            <a:stCxn id="64" idx="3"/>
          </p:cNvCxnSpPr>
          <p:nvPr/>
        </p:nvCxnSpPr>
        <p:spPr>
          <a:xfrm>
            <a:off x="4267200" y="4701570"/>
            <a:ext cx="914400" cy="63243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 66"/>
          <p:cNvSpPr/>
          <p:nvPr/>
        </p:nvSpPr>
        <p:spPr>
          <a:xfrm>
            <a:off x="384699" y="2521258"/>
            <a:ext cx="742765" cy="1961965"/>
          </a:xfrm>
          <a:custGeom>
            <a:avLst/>
            <a:gdLst>
              <a:gd name="connsiteX0" fmla="*/ 742765 w 742765"/>
              <a:gd name="connsiteY0" fmla="*/ 1961965 h 1961965"/>
              <a:gd name="connsiteX1" fmla="*/ 14796 w 742765"/>
              <a:gd name="connsiteY1" fmla="*/ 1242874 h 1961965"/>
              <a:gd name="connsiteX2" fmla="*/ 653988 w 742765"/>
              <a:gd name="connsiteY2" fmla="*/ 0 h 1961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765" h="1961965">
                <a:moveTo>
                  <a:pt x="742765" y="1961965"/>
                </a:moveTo>
                <a:cubicBezTo>
                  <a:pt x="386178" y="1765916"/>
                  <a:pt x="29592" y="1569868"/>
                  <a:pt x="14796" y="1242874"/>
                </a:cubicBezTo>
                <a:cubicBezTo>
                  <a:pt x="0" y="915880"/>
                  <a:pt x="326994" y="457940"/>
                  <a:pt x="653988" y="0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442404" y="2317072"/>
            <a:ext cx="1253231" cy="2166151"/>
          </a:xfrm>
          <a:custGeom>
            <a:avLst/>
            <a:gdLst>
              <a:gd name="connsiteX0" fmla="*/ 711693 w 1253231"/>
              <a:gd name="connsiteY0" fmla="*/ 2166151 h 2166151"/>
              <a:gd name="connsiteX1" fmla="*/ 90256 w 1253231"/>
              <a:gd name="connsiteY1" fmla="*/ 1162975 h 2166151"/>
              <a:gd name="connsiteX2" fmla="*/ 1253231 w 1253231"/>
              <a:gd name="connsiteY2" fmla="*/ 0 h 2166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53231" h="2166151">
                <a:moveTo>
                  <a:pt x="711693" y="2166151"/>
                </a:moveTo>
                <a:cubicBezTo>
                  <a:pt x="355846" y="1845075"/>
                  <a:pt x="0" y="1524000"/>
                  <a:pt x="90256" y="1162975"/>
                </a:cubicBezTo>
                <a:cubicBezTo>
                  <a:pt x="180512" y="801950"/>
                  <a:pt x="716871" y="400975"/>
                  <a:pt x="1253231" y="0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/>
          <p:cNvCxnSpPr>
            <a:stCxn id="44" idx="2"/>
            <a:endCxn id="63" idx="0"/>
          </p:cNvCxnSpPr>
          <p:nvPr/>
        </p:nvCxnSpPr>
        <p:spPr>
          <a:xfrm flipH="1">
            <a:off x="1676400" y="4038600"/>
            <a:ext cx="342900" cy="4321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5" idx="2"/>
            <a:endCxn id="64" idx="0"/>
          </p:cNvCxnSpPr>
          <p:nvPr/>
        </p:nvCxnSpPr>
        <p:spPr>
          <a:xfrm>
            <a:off x="3086100" y="4038600"/>
            <a:ext cx="419100" cy="4321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810000" y="2971800"/>
            <a:ext cx="533400" cy="304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Rgs8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Can 40"/>
          <p:cNvSpPr/>
          <p:nvPr/>
        </p:nvSpPr>
        <p:spPr>
          <a:xfrm>
            <a:off x="6324600" y="1371600"/>
            <a:ext cx="228600" cy="68580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019800" y="990600"/>
            <a:ext cx="809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Grid2?</a:t>
            </a:r>
            <a:endParaRPr lang="en-US" dirty="0"/>
          </a:p>
        </p:txBody>
      </p:sp>
      <p:cxnSp>
        <p:nvCxnSpPr>
          <p:cNvPr id="48" name="Straight Arrow Connector 47"/>
          <p:cNvCxnSpPr>
            <a:endCxn id="41" idx="3"/>
          </p:cNvCxnSpPr>
          <p:nvPr/>
        </p:nvCxnSpPr>
        <p:spPr>
          <a:xfrm flipH="1" flipV="1">
            <a:off x="6438900" y="2057400"/>
            <a:ext cx="38100" cy="7620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096000" y="5589234"/>
            <a:ext cx="1159485" cy="369332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Fam107b?</a:t>
            </a:r>
            <a:endParaRPr lang="en-US" dirty="0"/>
          </a:p>
        </p:txBody>
      </p:sp>
      <p:sp>
        <p:nvSpPr>
          <p:cNvPr id="52" name="Can 51"/>
          <p:cNvSpPr/>
          <p:nvPr/>
        </p:nvSpPr>
        <p:spPr>
          <a:xfrm>
            <a:off x="4191000" y="5791200"/>
            <a:ext cx="152400" cy="457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an 52"/>
          <p:cNvSpPr/>
          <p:nvPr/>
        </p:nvSpPr>
        <p:spPr>
          <a:xfrm>
            <a:off x="4953000" y="5943600"/>
            <a:ext cx="152400" cy="457200"/>
          </a:xfrm>
          <a:prstGeom prst="ca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895600" y="6172200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SERCA pumps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105400" y="6324600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IP3R</a:t>
            </a:r>
            <a:endParaRPr lang="en-US" dirty="0"/>
          </a:p>
        </p:txBody>
      </p:sp>
      <p:grpSp>
        <p:nvGrpSpPr>
          <p:cNvPr id="86" name="Group 85"/>
          <p:cNvGrpSpPr/>
          <p:nvPr/>
        </p:nvGrpSpPr>
        <p:grpSpPr>
          <a:xfrm>
            <a:off x="762000" y="1161871"/>
            <a:ext cx="6629400" cy="5618814"/>
            <a:chOff x="762000" y="1161871"/>
            <a:chExt cx="6629400" cy="5618814"/>
          </a:xfrm>
        </p:grpSpPr>
        <p:grpSp>
          <p:nvGrpSpPr>
            <p:cNvPr id="83" name="Group 82"/>
            <p:cNvGrpSpPr/>
            <p:nvPr/>
          </p:nvGrpSpPr>
          <p:grpSpPr>
            <a:xfrm>
              <a:off x="1143000" y="1161871"/>
              <a:ext cx="5845564" cy="5618814"/>
              <a:chOff x="1143000" y="1161871"/>
              <a:chExt cx="5845564" cy="5618814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2743200" y="1219200"/>
                <a:ext cx="66396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X</a:t>
                </a:r>
                <a:endParaRPr lang="en-US" sz="7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831836" y="1219200"/>
                <a:ext cx="66396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X</a:t>
                </a:r>
                <a:endParaRPr lang="en-US" sz="7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612636" y="3981271"/>
                <a:ext cx="66396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X</a:t>
                </a:r>
                <a:endParaRPr lang="en-US" sz="7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143000" y="4590871"/>
                <a:ext cx="66396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X</a:t>
                </a:r>
                <a:endParaRPr lang="en-US" sz="7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6270236" y="2457271"/>
                <a:ext cx="66396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X</a:t>
                </a:r>
                <a:endParaRPr lang="en-US" sz="7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3733800" y="2514600"/>
                <a:ext cx="66396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X</a:t>
                </a:r>
                <a:endParaRPr lang="en-US" sz="7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6117836" y="1161871"/>
                <a:ext cx="66396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X</a:t>
                </a:r>
                <a:endParaRPr lang="en-US" sz="7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3943548" y="5427956"/>
                <a:ext cx="66396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X</a:t>
                </a:r>
                <a:endParaRPr lang="en-US" sz="7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4710724" y="5580356"/>
                <a:ext cx="66396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X</a:t>
                </a:r>
                <a:endParaRPr lang="en-US" sz="7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6324600" y="5181600"/>
                <a:ext cx="66396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FF0000"/>
                    </a:solidFill>
                  </a:rPr>
                  <a:t>X</a:t>
                </a:r>
                <a:endParaRPr lang="en-US" sz="72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762000" y="1600200"/>
              <a:ext cx="66396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dirty="0" smtClean="0">
                  <a:solidFill>
                    <a:srgbClr val="FF0000"/>
                  </a:solidFill>
                </a:rPr>
                <a:t>X</a:t>
              </a:r>
              <a:endParaRPr lang="en-US" sz="7200" dirty="0">
                <a:solidFill>
                  <a:srgbClr val="FF0000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727436" y="1371600"/>
              <a:ext cx="66396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dirty="0" smtClean="0">
                  <a:solidFill>
                    <a:srgbClr val="FF0000"/>
                  </a:solidFill>
                </a:rPr>
                <a:t>X</a:t>
              </a:r>
              <a:endParaRPr lang="en-US" sz="72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213</Words>
  <Application>Microsoft Macintosh PowerPoint</Application>
  <PresentationFormat>On-screen Show (4:3)</PresentationFormat>
  <Paragraphs>70</Paragraphs>
  <Slides>3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Daniel Rinehart</dc:creator>
  <cp:lastModifiedBy>Daniel Scoles</cp:lastModifiedBy>
  <cp:revision>29</cp:revision>
  <dcterms:created xsi:type="dcterms:W3CDTF">2012-09-19T18:48:29Z</dcterms:created>
  <dcterms:modified xsi:type="dcterms:W3CDTF">2012-09-19T18:50:52Z</dcterms:modified>
</cp:coreProperties>
</file>